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5143500" cx="9144000"/>
  <p:notesSz cx="6858000" cy="9144000"/>
  <p:embeddedFontLst>
    <p:embeddedFont>
      <p:font typeface="Montserrat SemiBold"/>
      <p:regular r:id="rId59"/>
      <p:bold r:id="rId60"/>
      <p:italic r:id="rId61"/>
      <p:boldItalic r:id="rId62"/>
    </p:embeddedFont>
    <p:embeddedFont>
      <p:font typeface="Montserrat"/>
      <p:regular r:id="rId63"/>
      <p:bold r:id="rId64"/>
      <p:italic r:id="rId65"/>
      <p:boldItalic r:id="rId66"/>
    </p:embeddedFont>
    <p:embeddedFont>
      <p:font typeface="Montserrat Medium"/>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font" Target="fonts/MontserratMedium-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ontserratSemiBold-boldItalic.fntdata"/><Relationship Id="rId61" Type="http://schemas.openxmlformats.org/officeDocument/2006/relationships/font" Target="fonts/MontserratSemiBold-italic.fntdata"/><Relationship Id="rId20" Type="http://schemas.openxmlformats.org/officeDocument/2006/relationships/slide" Target="slides/slide15.xml"/><Relationship Id="rId64" Type="http://schemas.openxmlformats.org/officeDocument/2006/relationships/font" Target="fonts/Montserrat-bold.fntdata"/><Relationship Id="rId63" Type="http://schemas.openxmlformats.org/officeDocument/2006/relationships/font" Target="fonts/Montserrat-regular.fntdata"/><Relationship Id="rId22" Type="http://schemas.openxmlformats.org/officeDocument/2006/relationships/slide" Target="slides/slide17.xml"/><Relationship Id="rId66" Type="http://schemas.openxmlformats.org/officeDocument/2006/relationships/font" Target="fonts/Montserrat-boldItalic.fntdata"/><Relationship Id="rId21" Type="http://schemas.openxmlformats.org/officeDocument/2006/relationships/slide" Target="slides/slide16.xml"/><Relationship Id="rId65" Type="http://schemas.openxmlformats.org/officeDocument/2006/relationships/font" Target="fonts/Montserrat-italic.fntdata"/><Relationship Id="rId24" Type="http://schemas.openxmlformats.org/officeDocument/2006/relationships/slide" Target="slides/slide19.xml"/><Relationship Id="rId68" Type="http://schemas.openxmlformats.org/officeDocument/2006/relationships/font" Target="fonts/MontserratMedium-bold.fntdata"/><Relationship Id="rId23" Type="http://schemas.openxmlformats.org/officeDocument/2006/relationships/slide" Target="slides/slide18.xml"/><Relationship Id="rId67" Type="http://schemas.openxmlformats.org/officeDocument/2006/relationships/font" Target="fonts/MontserratMedium-regular.fntdata"/><Relationship Id="rId60" Type="http://schemas.openxmlformats.org/officeDocument/2006/relationships/font" Target="fonts/MontserratSemiBold-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ontserratMedium-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MontserratSemiBold-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ms.gle/xzVbMcoGdwaVqUBz7"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ms.gle/xzVbMcoGdwaVqUBz7"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c91227cd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c91227cd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c91227cd8f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c91227cd8f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c91227cd8f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c91227cd8f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c91227cd8f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c91227cd8f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latin typeface="Montserrat"/>
              <a:ea typeface="Montserrat"/>
              <a:cs typeface="Montserrat"/>
              <a:sym typeface="Montserra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c91227cd8f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c91227cd8f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latin typeface="Montserrat"/>
              <a:ea typeface="Montserrat"/>
              <a:cs typeface="Montserrat"/>
              <a:sym typeface="Montserra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c91227cd8f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c91227cd8f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c91227cd8f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c91227cd8f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latin typeface="Montserrat"/>
              <a:ea typeface="Montserrat"/>
              <a:cs typeface="Montserrat"/>
              <a:sym typeface="Montserra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c91227cd8f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c91227cd8f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c91227cd8f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c91227cd8f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c91227cd8f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c91227cd8f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c91227cd8f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c91227cd8f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f1a9f779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f1a9f779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uk" sz="1300">
                <a:latin typeface="Montserrat"/>
                <a:ea typeface="Montserrat"/>
                <a:cs typeface="Montserrat"/>
                <a:sym typeface="Montserrat"/>
              </a:rPr>
              <a:t>Під час заняття проведіть коротке вхідне та вихідне оцінювання за допомогою цього тесту. </a:t>
            </a:r>
            <a:r>
              <a:rPr lang="uk" sz="1300">
                <a:latin typeface="Montserrat"/>
                <a:ea typeface="Montserrat"/>
                <a:cs typeface="Montserrat"/>
                <a:sym typeface="Montserrat"/>
              </a:rPr>
              <a:t>Це допоможе оцінити, наскільки якісно діти засвоїли інформацію. Роздайте дітям аркуші, на яких вони зазначать правильні варіанти. Вказувати ім’я чи інші персональні дані не потрібно. Зберіть аркуші та підрахуйте кількість учнів та учениць, які дали правильну відповідь. Після заняття повторіть тест, щоб оцінити, чи збільшилася кількість дітей, які коректно визначають дії, що допомагають зменшити кількість сміття.</a:t>
            </a:r>
            <a:endParaRPr sz="1300">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b="1" lang="uk" sz="1300">
                <a:latin typeface="Montserrat"/>
                <a:ea typeface="Montserrat"/>
                <a:cs typeface="Montserrat"/>
                <a:sym typeface="Montserrat"/>
              </a:rPr>
              <a:t>Якщо заняття проходить онлайн</a:t>
            </a:r>
            <a:r>
              <a:rPr lang="uk" sz="1300">
                <a:latin typeface="Montserrat"/>
                <a:ea typeface="Montserrat"/>
                <a:cs typeface="Montserrat"/>
                <a:sym typeface="Montserrat"/>
              </a:rPr>
              <a:t>, діти можуть написати відповіді або на аркушах, надіславши фото, або в чаті. Також ви можете використати будь-який інший доступний інструмент опитування.</a:t>
            </a:r>
            <a:endParaRPr sz="1300">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b="1" lang="uk" sz="1300">
                <a:latin typeface="Montserrat"/>
                <a:ea typeface="Montserrat"/>
                <a:cs typeface="Montserrat"/>
                <a:sym typeface="Montserrat"/>
              </a:rPr>
              <a:t>Після уроку занесіть дві цифри у звітну форму: </a:t>
            </a:r>
            <a:r>
              <a:rPr b="1" lang="uk" sz="1300" u="sng">
                <a:solidFill>
                  <a:schemeClr val="hlink"/>
                </a:solidFill>
                <a:latin typeface="Montserrat"/>
                <a:ea typeface="Montserrat"/>
                <a:cs typeface="Montserrat"/>
                <a:sym typeface="Montserrat"/>
                <a:hlinkClick r:id="rId2"/>
              </a:rPr>
              <a:t>https://forms.gle/xzVbMcoGdwaVqUBz7</a:t>
            </a:r>
            <a:r>
              <a:rPr b="1" lang="uk" sz="1300">
                <a:latin typeface="Montserrat"/>
                <a:ea typeface="Montserrat"/>
                <a:cs typeface="Montserrat"/>
                <a:sym typeface="Montserrat"/>
              </a:rPr>
              <a:t>: </a:t>
            </a:r>
            <a:r>
              <a:rPr lang="uk" sz="1300">
                <a:latin typeface="Montserrat"/>
                <a:ea typeface="Montserrat"/>
                <a:cs typeface="Montserrat"/>
                <a:sym typeface="Montserrat"/>
              </a:rPr>
              <a:t>перша — кількість дітей, які правильно визначили дії на початку заняття, друга — кількість дітей, які дали правильну відповідь наприкінці заняття. Це дозволить оцінити, наскільки урок допоміг учням та ученицям краще запам’ятати прості екозвички для зменшення кількості сміття. </a:t>
            </a:r>
            <a:r>
              <a:rPr b="1" lang="uk" sz="1300">
                <a:solidFill>
                  <a:schemeClr val="dk1"/>
                </a:solidFill>
                <a:latin typeface="Montserrat"/>
                <a:ea typeface="Montserrat"/>
                <a:cs typeface="Montserrat"/>
                <a:sym typeface="Montserrat"/>
              </a:rPr>
              <a:t>Заповнювати форму потрібно ОДИН раз після проведення уроку.</a:t>
            </a:r>
            <a:endParaRPr sz="1300">
              <a:latin typeface="Montserrat"/>
              <a:ea typeface="Montserrat"/>
              <a:cs typeface="Montserrat"/>
              <a:sym typeface="Montserrat"/>
            </a:endParaRPr>
          </a:p>
          <a:p>
            <a:pPr indent="0" lvl="0" marL="0" rtl="0" algn="l">
              <a:lnSpc>
                <a:spcPct val="115000"/>
              </a:lnSpc>
              <a:spcBef>
                <a:spcPts val="1200"/>
              </a:spcBef>
              <a:spcAft>
                <a:spcPts val="1200"/>
              </a:spcAft>
              <a:buNone/>
            </a:pPr>
            <a:r>
              <a:rPr b="1" lang="uk" sz="1300">
                <a:solidFill>
                  <a:schemeClr val="dk1"/>
                </a:solidFill>
                <a:highlight>
                  <a:srgbClr val="A5DFC1"/>
                </a:highlight>
                <a:latin typeface="Montserrat"/>
                <a:ea typeface="Montserrat"/>
                <a:cs typeface="Montserrat"/>
                <a:sym typeface="Montserrat"/>
              </a:rPr>
              <a:t>Правильні відповіді</a:t>
            </a:r>
            <a:r>
              <a:rPr b="1" lang="uk" sz="1300">
                <a:highlight>
                  <a:srgbClr val="A5DFC1"/>
                </a:highlight>
                <a:latin typeface="Montserrat"/>
                <a:ea typeface="Montserrat"/>
                <a:cs typeface="Montserrat"/>
                <a:sym typeface="Montserrat"/>
              </a:rPr>
              <a:t> до тесту*:</a:t>
            </a:r>
            <a:br>
              <a:rPr lang="uk" sz="1300">
                <a:latin typeface="Montserrat"/>
                <a:ea typeface="Montserrat"/>
                <a:cs typeface="Montserrat"/>
                <a:sym typeface="Montserrat"/>
              </a:rPr>
            </a:br>
            <a:r>
              <a:rPr lang="uk" sz="1300">
                <a:latin typeface="Montserrat"/>
                <a:ea typeface="Montserrat"/>
                <a:cs typeface="Montserrat"/>
                <a:sym typeface="Montserrat"/>
              </a:rPr>
              <a:t>• </a:t>
            </a:r>
            <a:r>
              <a:rPr b="1" lang="uk" sz="1300">
                <a:latin typeface="Montserrat"/>
                <a:ea typeface="Montserrat"/>
                <a:cs typeface="Montserrat"/>
                <a:sym typeface="Montserrat"/>
              </a:rPr>
              <a:t>А</a:t>
            </a:r>
            <a:r>
              <a:rPr lang="uk" sz="1300">
                <a:latin typeface="Montserrat"/>
                <a:ea typeface="Montserrat"/>
                <a:cs typeface="Montserrat"/>
                <a:sym typeface="Montserrat"/>
              </a:rPr>
              <a:t> — Носити воду в багаторазовій пляшці;</a:t>
            </a:r>
            <a:br>
              <a:rPr lang="uk" sz="1300">
                <a:latin typeface="Montserrat"/>
                <a:ea typeface="Montserrat"/>
                <a:cs typeface="Montserrat"/>
                <a:sym typeface="Montserrat"/>
              </a:rPr>
            </a:br>
            <a:r>
              <a:rPr lang="uk" sz="1300">
                <a:latin typeface="Montserrat"/>
                <a:ea typeface="Montserrat"/>
                <a:cs typeface="Montserrat"/>
                <a:sym typeface="Montserrat"/>
              </a:rPr>
              <a:t>• </a:t>
            </a:r>
            <a:r>
              <a:rPr b="1" lang="uk" sz="1300">
                <a:latin typeface="Montserrat"/>
                <a:ea typeface="Montserrat"/>
                <a:cs typeface="Montserrat"/>
                <a:sym typeface="Montserrat"/>
              </a:rPr>
              <a:t>Б</a:t>
            </a:r>
            <a:r>
              <a:rPr lang="uk" sz="1300">
                <a:latin typeface="Montserrat"/>
                <a:ea typeface="Montserrat"/>
                <a:cs typeface="Montserrat"/>
                <a:sym typeface="Montserrat"/>
              </a:rPr>
              <a:t> — Брати їжу в ланчбокс, а не загортати в плівку;</a:t>
            </a:r>
            <a:br>
              <a:rPr lang="uk" sz="1300">
                <a:latin typeface="Montserrat"/>
                <a:ea typeface="Montserrat"/>
                <a:cs typeface="Montserrat"/>
                <a:sym typeface="Montserrat"/>
              </a:rPr>
            </a:br>
            <a:r>
              <a:rPr lang="uk" sz="1300">
                <a:latin typeface="Montserrat"/>
                <a:ea typeface="Montserrat"/>
                <a:cs typeface="Montserrat"/>
                <a:sym typeface="Montserrat"/>
              </a:rPr>
              <a:t>• </a:t>
            </a:r>
            <a:r>
              <a:rPr b="1" lang="uk" sz="1300">
                <a:latin typeface="Montserrat"/>
                <a:ea typeface="Montserrat"/>
                <a:cs typeface="Montserrat"/>
                <a:sym typeface="Montserrat"/>
              </a:rPr>
              <a:t>Г</a:t>
            </a:r>
            <a:r>
              <a:rPr lang="uk" sz="1300">
                <a:latin typeface="Montserrat"/>
                <a:ea typeface="Montserrat"/>
                <a:cs typeface="Montserrat"/>
                <a:sym typeface="Montserrat"/>
              </a:rPr>
              <a:t> — Ходити у магазин зі своєю торбинкою;</a:t>
            </a:r>
            <a:br>
              <a:rPr lang="uk" sz="1300">
                <a:latin typeface="Montserrat"/>
                <a:ea typeface="Montserrat"/>
                <a:cs typeface="Montserrat"/>
                <a:sym typeface="Montserrat"/>
              </a:rPr>
            </a:br>
            <a:r>
              <a:rPr lang="uk" sz="1300">
                <a:latin typeface="Montserrat"/>
                <a:ea typeface="Montserrat"/>
                <a:cs typeface="Montserrat"/>
                <a:sym typeface="Montserrat"/>
              </a:rPr>
              <a:t>• </a:t>
            </a:r>
            <a:r>
              <a:rPr b="1" lang="uk" sz="1300">
                <a:latin typeface="Montserrat"/>
                <a:ea typeface="Montserrat"/>
                <a:cs typeface="Montserrat"/>
                <a:sym typeface="Montserrat"/>
              </a:rPr>
              <a:t>Д</a:t>
            </a:r>
            <a:r>
              <a:rPr lang="uk" sz="1300">
                <a:latin typeface="Montserrat"/>
                <a:ea typeface="Montserrat"/>
                <a:cs typeface="Montserrat"/>
                <a:sym typeface="Montserrat"/>
              </a:rPr>
              <a:t> — Зробити зі старої речі щось нове або корисне.</a:t>
            </a:r>
            <a:br>
              <a:rPr lang="uk" sz="1300">
                <a:latin typeface="Montserrat"/>
                <a:ea typeface="Montserrat"/>
                <a:cs typeface="Montserrat"/>
                <a:sym typeface="Montserrat"/>
              </a:rPr>
            </a:br>
            <a:br>
              <a:rPr lang="uk" sz="1300">
                <a:latin typeface="Montserrat"/>
                <a:ea typeface="Montserrat"/>
                <a:cs typeface="Montserrat"/>
                <a:sym typeface="Montserrat"/>
              </a:rPr>
            </a:br>
            <a:r>
              <a:rPr i="1" lang="uk" sz="1300">
                <a:solidFill>
                  <a:schemeClr val="dk1"/>
                </a:solidFill>
                <a:latin typeface="Montserrat"/>
                <a:ea typeface="Montserrat"/>
                <a:cs typeface="Montserrat"/>
                <a:sym typeface="Montserrat"/>
              </a:rPr>
              <a:t>*Правильною вважається відповідь, у якій дитина обрала ВСІ коректні варіанти та не обрала жодного неправильного варіанта.</a:t>
            </a:r>
            <a:endParaRPr sz="1300">
              <a:latin typeface="Montserrat"/>
              <a:ea typeface="Montserrat"/>
              <a:cs typeface="Montserrat"/>
              <a:sym typeface="Montserra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c91227cd8f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c91227cd8f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c91227cd8f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c91227cd8f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c91227cd8f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c91227cd8f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c91227cd8f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c91227cd8f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c91227cd8f_1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c91227cd8f_1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c91227cd8f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c91227cd8f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c91227cd8f_1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c91227cd8f_1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c91227cd8f_1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c91227cd8f_1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c91227cd8f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c91227cd8f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c91227cd8f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c91227cd8f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c91227cd8f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c91227cd8f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c91227cd8f_1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c91227cd8f_1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c91227cd8f_1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c91227cd8f_1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c91227cd8f_1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c91227cd8f_1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c91227cd8f_1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c91227cd8f_1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c91227cd8f_1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c91227cd8f_1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c91227cd8f_1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c91227cd8f_1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c91227cd8f_1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c91227cd8f_1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c91227cd8f_1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c91227cd8f_1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c91227cd8f_1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c91227cd8f_1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c91227cd8f_1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c91227cd8f_1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c91227cd8f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c91227cd8f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c91227cd8f_1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c91227cd8f_1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c91227cd8f_1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c91227cd8f_1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c91227cd8f_1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c91227cd8f_1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latin typeface="Montserrat"/>
              <a:ea typeface="Montserrat"/>
              <a:cs typeface="Montserrat"/>
              <a:sym typeface="Montserra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c91227cd8f_1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3c91227cd8f_1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c91227cd8f_1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3c91227cd8f_1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latin typeface="Montserrat"/>
              <a:ea typeface="Montserrat"/>
              <a:cs typeface="Montserrat"/>
              <a:sym typeface="Montserrat"/>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c91227cd8f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c91227cd8f_1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c91227cd8f_1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c91227cd8f_1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latin typeface="Montserrat"/>
              <a:ea typeface="Montserrat"/>
              <a:cs typeface="Montserrat"/>
              <a:sym typeface="Montserra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c91227cd8f_1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c91227cd8f_1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c91227cd8f_1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c91227cd8f_1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c91227cd8f_1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3c91227cd8f_1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c91227cd8f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c91227cd8f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f1a9f779b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f1a9f779b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uk" sz="1300">
                <a:latin typeface="Montserrat"/>
                <a:ea typeface="Montserrat"/>
                <a:cs typeface="Montserrat"/>
                <a:sym typeface="Montserrat"/>
              </a:rPr>
              <a:t>Під час заняття проведіть коротке вхідне та вихідне оцінювання за допомогою цього тесту. </a:t>
            </a:r>
            <a:r>
              <a:rPr lang="uk" sz="1300">
                <a:latin typeface="Montserrat"/>
                <a:ea typeface="Montserrat"/>
                <a:cs typeface="Montserrat"/>
                <a:sym typeface="Montserrat"/>
              </a:rPr>
              <a:t>Це допоможе оцінити, наскільки якісно діти засвоїли інформацію. Роздайте дітям аркуші, на яких вони зазначать правильні варіанти. Вказувати ім’я чи інші персональні дані не потрібно. Зберіть аркуші та підрахуйте кількість учнів та учениць, які дали правильну відповідь. Після заняття повторіть тест, щоб оцінити, чи збільшилася кількість дітей, які коректно визначають дії, що допомагають зменшити кількість сміття.</a:t>
            </a:r>
            <a:endParaRPr sz="1300">
              <a:latin typeface="Montserrat"/>
              <a:ea typeface="Montserrat"/>
              <a:cs typeface="Montserrat"/>
              <a:sym typeface="Montserrat"/>
            </a:endParaRPr>
          </a:p>
          <a:p>
            <a:pPr indent="0" lvl="0" marL="0" rtl="0" algn="l">
              <a:lnSpc>
                <a:spcPct val="115000"/>
              </a:lnSpc>
              <a:spcBef>
                <a:spcPts val="1200"/>
              </a:spcBef>
              <a:spcAft>
                <a:spcPts val="0"/>
              </a:spcAft>
              <a:buNone/>
            </a:pPr>
            <a:r>
              <a:rPr b="1" lang="uk" sz="1300">
                <a:latin typeface="Montserrat"/>
                <a:ea typeface="Montserrat"/>
                <a:cs typeface="Montserrat"/>
                <a:sym typeface="Montserrat"/>
              </a:rPr>
              <a:t>Якщо заняття проходить онлайн</a:t>
            </a:r>
            <a:r>
              <a:rPr lang="uk" sz="1300">
                <a:latin typeface="Montserrat"/>
                <a:ea typeface="Montserrat"/>
                <a:cs typeface="Montserrat"/>
                <a:sym typeface="Montserrat"/>
              </a:rPr>
              <a:t>, діти можуть написати відповіді або на аркушах, надіславши фото, або в чаті. Також ви можете використати будь-який інший доступний інструмент опитування.</a:t>
            </a:r>
            <a:endParaRPr sz="1300">
              <a:latin typeface="Montserrat"/>
              <a:ea typeface="Montserrat"/>
              <a:cs typeface="Montserrat"/>
              <a:sym typeface="Montserrat"/>
            </a:endParaRPr>
          </a:p>
          <a:p>
            <a:pPr indent="0" lvl="0" marL="0" rtl="0" algn="l">
              <a:lnSpc>
                <a:spcPct val="115000"/>
              </a:lnSpc>
              <a:spcBef>
                <a:spcPts val="1200"/>
              </a:spcBef>
              <a:spcAft>
                <a:spcPts val="0"/>
              </a:spcAft>
              <a:buNone/>
            </a:pPr>
            <a:r>
              <a:rPr b="1" lang="uk" sz="1300">
                <a:latin typeface="Montserrat"/>
                <a:ea typeface="Montserrat"/>
                <a:cs typeface="Montserrat"/>
                <a:sym typeface="Montserrat"/>
              </a:rPr>
              <a:t>Після уроку занесіть дві цифри у звітну форму: </a:t>
            </a:r>
            <a:r>
              <a:rPr b="1" lang="uk" sz="1300" u="sng">
                <a:solidFill>
                  <a:schemeClr val="hlink"/>
                </a:solidFill>
                <a:latin typeface="Montserrat"/>
                <a:ea typeface="Montserrat"/>
                <a:cs typeface="Montserrat"/>
                <a:sym typeface="Montserrat"/>
                <a:hlinkClick r:id="rId2"/>
              </a:rPr>
              <a:t>https://forms.gle/xzVbMcoGdwaVqUBz7</a:t>
            </a:r>
            <a:r>
              <a:rPr b="1" lang="uk" sz="1300">
                <a:latin typeface="Montserrat"/>
                <a:ea typeface="Montserrat"/>
                <a:cs typeface="Montserrat"/>
                <a:sym typeface="Montserrat"/>
              </a:rPr>
              <a:t>: </a:t>
            </a:r>
            <a:r>
              <a:rPr lang="uk" sz="1300">
                <a:latin typeface="Montserrat"/>
                <a:ea typeface="Montserrat"/>
                <a:cs typeface="Montserrat"/>
                <a:sym typeface="Montserrat"/>
              </a:rPr>
              <a:t>перша — кількість дітей, які правильно визначили дії на початку заняття, друга — кількість дітей, які дали правильну відповідь наприкінці заняття. Це дозволить оцінити, наскільки урок допоміг учням та ученицям краще запам’ятати прості екозвички для зменшення кількості сміття. </a:t>
            </a:r>
            <a:r>
              <a:rPr b="1" lang="uk" sz="1300">
                <a:solidFill>
                  <a:schemeClr val="dk1"/>
                </a:solidFill>
                <a:latin typeface="Montserrat"/>
                <a:ea typeface="Montserrat"/>
                <a:cs typeface="Montserrat"/>
                <a:sym typeface="Montserrat"/>
              </a:rPr>
              <a:t>Заповнювати форму потрібно ОДИН раз після проведення уроку.</a:t>
            </a:r>
            <a:endParaRPr sz="1300">
              <a:latin typeface="Montserrat"/>
              <a:ea typeface="Montserrat"/>
              <a:cs typeface="Montserrat"/>
              <a:sym typeface="Montserrat"/>
            </a:endParaRPr>
          </a:p>
          <a:p>
            <a:pPr indent="0" lvl="0" marL="0" rtl="0" algn="l">
              <a:lnSpc>
                <a:spcPct val="115000"/>
              </a:lnSpc>
              <a:spcBef>
                <a:spcPts val="1200"/>
              </a:spcBef>
              <a:spcAft>
                <a:spcPts val="1200"/>
              </a:spcAft>
              <a:buNone/>
            </a:pPr>
            <a:r>
              <a:rPr b="1" lang="uk" sz="1300">
                <a:solidFill>
                  <a:schemeClr val="dk1"/>
                </a:solidFill>
                <a:highlight>
                  <a:srgbClr val="A5DFC1"/>
                </a:highlight>
                <a:latin typeface="Montserrat"/>
                <a:ea typeface="Montserrat"/>
                <a:cs typeface="Montserrat"/>
                <a:sym typeface="Montserrat"/>
              </a:rPr>
              <a:t>Правильні відповіді</a:t>
            </a:r>
            <a:r>
              <a:rPr b="1" lang="uk" sz="1300">
                <a:highlight>
                  <a:srgbClr val="A5DFC1"/>
                </a:highlight>
                <a:latin typeface="Montserrat"/>
                <a:ea typeface="Montserrat"/>
                <a:cs typeface="Montserrat"/>
                <a:sym typeface="Montserrat"/>
              </a:rPr>
              <a:t> до тесту*:</a:t>
            </a:r>
            <a:br>
              <a:rPr lang="uk" sz="1300">
                <a:latin typeface="Montserrat"/>
                <a:ea typeface="Montserrat"/>
                <a:cs typeface="Montserrat"/>
                <a:sym typeface="Montserrat"/>
              </a:rPr>
            </a:br>
            <a:r>
              <a:rPr lang="uk" sz="1300">
                <a:latin typeface="Montserrat"/>
                <a:ea typeface="Montserrat"/>
                <a:cs typeface="Montserrat"/>
                <a:sym typeface="Montserrat"/>
              </a:rPr>
              <a:t>• </a:t>
            </a:r>
            <a:r>
              <a:rPr b="1" lang="uk" sz="1300">
                <a:latin typeface="Montserrat"/>
                <a:ea typeface="Montserrat"/>
                <a:cs typeface="Montserrat"/>
                <a:sym typeface="Montserrat"/>
              </a:rPr>
              <a:t>А</a:t>
            </a:r>
            <a:r>
              <a:rPr lang="uk" sz="1300">
                <a:latin typeface="Montserrat"/>
                <a:ea typeface="Montserrat"/>
                <a:cs typeface="Montserrat"/>
                <a:sym typeface="Montserrat"/>
              </a:rPr>
              <a:t> — Носити воду в багаторазовій пляшці;</a:t>
            </a:r>
            <a:br>
              <a:rPr lang="uk" sz="1300">
                <a:latin typeface="Montserrat"/>
                <a:ea typeface="Montserrat"/>
                <a:cs typeface="Montserrat"/>
                <a:sym typeface="Montserrat"/>
              </a:rPr>
            </a:br>
            <a:r>
              <a:rPr lang="uk" sz="1300">
                <a:latin typeface="Montserrat"/>
                <a:ea typeface="Montserrat"/>
                <a:cs typeface="Montserrat"/>
                <a:sym typeface="Montserrat"/>
              </a:rPr>
              <a:t>• </a:t>
            </a:r>
            <a:r>
              <a:rPr b="1" lang="uk" sz="1300">
                <a:latin typeface="Montserrat"/>
                <a:ea typeface="Montserrat"/>
                <a:cs typeface="Montserrat"/>
                <a:sym typeface="Montserrat"/>
              </a:rPr>
              <a:t>Б</a:t>
            </a:r>
            <a:r>
              <a:rPr lang="uk" sz="1300">
                <a:latin typeface="Montserrat"/>
                <a:ea typeface="Montserrat"/>
                <a:cs typeface="Montserrat"/>
                <a:sym typeface="Montserrat"/>
              </a:rPr>
              <a:t> — Брати їжу в ланчбокс, а не загортати в плівку;</a:t>
            </a:r>
            <a:br>
              <a:rPr lang="uk" sz="1300">
                <a:latin typeface="Montserrat"/>
                <a:ea typeface="Montserrat"/>
                <a:cs typeface="Montserrat"/>
                <a:sym typeface="Montserrat"/>
              </a:rPr>
            </a:br>
            <a:r>
              <a:rPr lang="uk" sz="1300">
                <a:latin typeface="Montserrat"/>
                <a:ea typeface="Montserrat"/>
                <a:cs typeface="Montserrat"/>
                <a:sym typeface="Montserrat"/>
              </a:rPr>
              <a:t>• </a:t>
            </a:r>
            <a:r>
              <a:rPr b="1" lang="uk" sz="1300">
                <a:latin typeface="Montserrat"/>
                <a:ea typeface="Montserrat"/>
                <a:cs typeface="Montserrat"/>
                <a:sym typeface="Montserrat"/>
              </a:rPr>
              <a:t>Г</a:t>
            </a:r>
            <a:r>
              <a:rPr lang="uk" sz="1300">
                <a:latin typeface="Montserrat"/>
                <a:ea typeface="Montserrat"/>
                <a:cs typeface="Montserrat"/>
                <a:sym typeface="Montserrat"/>
              </a:rPr>
              <a:t> — Ходити у магазин зі своєю торбинкою;</a:t>
            </a:r>
            <a:br>
              <a:rPr lang="uk" sz="1300">
                <a:latin typeface="Montserrat"/>
                <a:ea typeface="Montserrat"/>
                <a:cs typeface="Montserrat"/>
                <a:sym typeface="Montserrat"/>
              </a:rPr>
            </a:br>
            <a:r>
              <a:rPr lang="uk" sz="1300">
                <a:latin typeface="Montserrat"/>
                <a:ea typeface="Montserrat"/>
                <a:cs typeface="Montserrat"/>
                <a:sym typeface="Montserrat"/>
              </a:rPr>
              <a:t>• </a:t>
            </a:r>
            <a:r>
              <a:rPr b="1" lang="uk" sz="1300">
                <a:latin typeface="Montserrat"/>
                <a:ea typeface="Montserrat"/>
                <a:cs typeface="Montserrat"/>
                <a:sym typeface="Montserrat"/>
              </a:rPr>
              <a:t>Д</a:t>
            </a:r>
            <a:r>
              <a:rPr lang="uk" sz="1300">
                <a:latin typeface="Montserrat"/>
                <a:ea typeface="Montserrat"/>
                <a:cs typeface="Montserrat"/>
                <a:sym typeface="Montserrat"/>
              </a:rPr>
              <a:t> — Зробити зі старої речі щось нове або корисне.</a:t>
            </a:r>
            <a:br>
              <a:rPr lang="uk" sz="1300">
                <a:latin typeface="Montserrat"/>
                <a:ea typeface="Montserrat"/>
                <a:cs typeface="Montserrat"/>
                <a:sym typeface="Montserrat"/>
              </a:rPr>
            </a:br>
            <a:br>
              <a:rPr lang="uk" sz="1300">
                <a:latin typeface="Montserrat"/>
                <a:ea typeface="Montserrat"/>
                <a:cs typeface="Montserrat"/>
                <a:sym typeface="Montserrat"/>
              </a:rPr>
            </a:br>
            <a:r>
              <a:rPr i="1" lang="uk" sz="1300">
                <a:solidFill>
                  <a:schemeClr val="dk1"/>
                </a:solidFill>
                <a:latin typeface="Montserrat"/>
                <a:ea typeface="Montserrat"/>
                <a:cs typeface="Montserrat"/>
                <a:sym typeface="Montserrat"/>
              </a:rPr>
              <a:t>*Правильною вважається відповідь, у якій дитина обрала ВСІ коректні варіанти та не обрала жодного неправильного варіанта.</a:t>
            </a:r>
            <a:endParaRPr sz="1300">
              <a:latin typeface="Montserrat"/>
              <a:ea typeface="Montserrat"/>
              <a:cs typeface="Montserrat"/>
              <a:sym typeface="Montserrat"/>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c91227cd8f_1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3c91227cd8f_1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c91227cd8f_1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3c91227cd8f_1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c91227cd8f_1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3c91227cd8f_1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c91227cd8f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c91227cd8f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c91227cd8f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c91227cd8f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c91227cd8f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c91227cd8f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c91227cd8f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c91227cd8f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4.png"/><Relationship Id="rId6"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42.png"/><Relationship Id="rId5" Type="http://schemas.openxmlformats.org/officeDocument/2006/relationships/image" Target="../media/image38.png"/><Relationship Id="rId6"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24.png"/><Relationship Id="rId5" Type="http://schemas.openxmlformats.org/officeDocument/2006/relationships/image" Target="../media/image31.png"/><Relationship Id="rId6"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24.png"/><Relationship Id="rId6"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24.png"/><Relationship Id="rId5" Type="http://schemas.openxmlformats.org/officeDocument/2006/relationships/image" Target="../media/image35.png"/><Relationship Id="rId6" Type="http://schemas.openxmlformats.org/officeDocument/2006/relationships/image" Target="../media/image5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49.png"/><Relationship Id="rId5"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37.png"/><Relationship Id="rId5" Type="http://schemas.openxmlformats.org/officeDocument/2006/relationships/image" Target="../media/image40.png"/><Relationship Id="rId6"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2.png"/><Relationship Id="rId4" Type="http://schemas.openxmlformats.org/officeDocument/2006/relationships/image" Target="../media/image39.png"/><Relationship Id="rId9"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17.png"/><Relationship Id="rId7" Type="http://schemas.openxmlformats.org/officeDocument/2006/relationships/image" Target="../media/image63.png"/><Relationship Id="rId8"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0.png"/><Relationship Id="rId4" Type="http://schemas.openxmlformats.org/officeDocument/2006/relationships/image" Target="../media/image53.png"/><Relationship Id="rId5"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7.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5.png"/><Relationship Id="rId4" Type="http://schemas.openxmlformats.org/officeDocument/2006/relationships/image" Target="../media/image68.png"/><Relationship Id="rId5" Type="http://schemas.openxmlformats.org/officeDocument/2006/relationships/image" Target="../media/image66.png"/><Relationship Id="rId6" Type="http://schemas.openxmlformats.org/officeDocument/2006/relationships/image" Target="../media/image7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6.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6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0.png"/><Relationship Id="rId4" Type="http://schemas.openxmlformats.org/officeDocument/2006/relationships/image" Target="../media/image38.png"/><Relationship Id="rId5" Type="http://schemas.openxmlformats.org/officeDocument/2006/relationships/image" Target="../media/image24.png"/><Relationship Id="rId6" Type="http://schemas.openxmlformats.org/officeDocument/2006/relationships/image" Target="../media/image7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4.png"/><Relationship Id="rId4" Type="http://schemas.openxmlformats.org/officeDocument/2006/relationships/image" Target="../media/image79.png"/><Relationship Id="rId5" Type="http://schemas.openxmlformats.org/officeDocument/2006/relationships/image" Target="../media/image7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2.pn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8.png"/><Relationship Id="rId4" Type="http://schemas.openxmlformats.org/officeDocument/2006/relationships/image" Target="../media/image86.png"/><Relationship Id="rId5"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8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81.png"/><Relationship Id="rId4" Type="http://schemas.openxmlformats.org/officeDocument/2006/relationships/image" Target="../media/image50.png"/><Relationship Id="rId5" Type="http://schemas.openxmlformats.org/officeDocument/2006/relationships/image" Target="../media/image8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8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8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90.png"/><Relationship Id="rId4" Type="http://schemas.openxmlformats.org/officeDocument/2006/relationships/image" Target="../media/image82.pn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image" Target="../media/image93.png"/><Relationship Id="rId8" Type="http://schemas.openxmlformats.org/officeDocument/2006/relationships/image" Target="../media/image9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9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9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96.png"/><Relationship Id="rId4" Type="http://schemas.openxmlformats.org/officeDocument/2006/relationships/image" Target="../media/image100.png"/><Relationship Id="rId5" Type="http://schemas.openxmlformats.org/officeDocument/2006/relationships/image" Target="../media/image94.png"/><Relationship Id="rId6" Type="http://schemas.openxmlformats.org/officeDocument/2006/relationships/image" Target="../media/image98.png"/><Relationship Id="rId7" Type="http://schemas.openxmlformats.org/officeDocument/2006/relationships/image" Target="../media/image97.png"/><Relationship Id="rId8" Type="http://schemas.openxmlformats.org/officeDocument/2006/relationships/image" Target="../media/image10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7.png"/><Relationship Id="rId4" Type="http://schemas.openxmlformats.org/officeDocument/2006/relationships/image" Target="../media/image101.png"/><Relationship Id="rId9"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9.png"/><Relationship Id="rId7" Type="http://schemas.openxmlformats.org/officeDocument/2006/relationships/image" Target="../media/image93.png"/><Relationship Id="rId8"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0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0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pilnoteka.org" TargetMode="External"/><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33.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FEF"/>
        </a:solidFill>
      </p:bgPr>
    </p:bg>
    <p:spTree>
      <p:nvGrpSpPr>
        <p:cNvPr id="53" name="Shape 53"/>
        <p:cNvGrpSpPr/>
        <p:nvPr/>
      </p:nvGrpSpPr>
      <p:grpSpPr>
        <a:xfrm>
          <a:off x="0" y="0"/>
          <a:ext cx="0" cy="0"/>
          <a:chOff x="0" y="0"/>
          <a:chExt cx="0" cy="0"/>
        </a:xfrm>
      </p:grpSpPr>
      <p:sp>
        <p:nvSpPr>
          <p:cNvPr id="54" name="Google Shape;54;p13"/>
          <p:cNvSpPr txBox="1"/>
          <p:nvPr/>
        </p:nvSpPr>
        <p:spPr>
          <a:xfrm>
            <a:off x="197825" y="71950"/>
            <a:ext cx="6371400" cy="1815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uk" sz="5000">
                <a:solidFill>
                  <a:schemeClr val="lt1"/>
                </a:solidFill>
                <a:latin typeface="Montserrat"/>
                <a:ea typeface="Montserrat"/>
                <a:cs typeface="Montserrat"/>
                <a:sym typeface="Montserrat"/>
              </a:rPr>
              <a:t>СМІТТЯ </a:t>
            </a:r>
            <a:r>
              <a:rPr b="1" lang="uk" sz="5000">
                <a:solidFill>
                  <a:schemeClr val="lt1"/>
                </a:solidFill>
                <a:latin typeface="Montserrat"/>
                <a:ea typeface="Montserrat"/>
                <a:cs typeface="Montserrat"/>
                <a:sym typeface="Montserrat"/>
              </a:rPr>
              <a:t>ПІД </a:t>
            </a:r>
            <a:r>
              <a:rPr b="1" lang="uk" sz="5000">
                <a:solidFill>
                  <a:schemeClr val="lt1"/>
                </a:solidFill>
                <a:latin typeface="Montserrat"/>
                <a:ea typeface="Montserrat"/>
                <a:cs typeface="Montserrat"/>
                <a:sym typeface="Montserrat"/>
              </a:rPr>
              <a:t>КОНТРОЛЕМ</a:t>
            </a:r>
            <a:endParaRPr b="1" sz="5000">
              <a:solidFill>
                <a:schemeClr val="lt1"/>
              </a:solidFill>
              <a:latin typeface="Montserrat"/>
              <a:ea typeface="Montserrat"/>
              <a:cs typeface="Montserrat"/>
              <a:sym typeface="Montserrat"/>
            </a:endParaRPr>
          </a:p>
        </p:txBody>
      </p:sp>
      <p:pic>
        <p:nvPicPr>
          <p:cNvPr id="55" name="Google Shape;55;p13" title="earth.png"/>
          <p:cNvPicPr preferRelativeResize="0"/>
          <p:nvPr/>
        </p:nvPicPr>
        <p:blipFill>
          <a:blip r:embed="rId3">
            <a:alphaModFix/>
          </a:blip>
          <a:stretch>
            <a:fillRect/>
          </a:stretch>
        </p:blipFill>
        <p:spPr>
          <a:xfrm flipH="1" rot="-291588">
            <a:off x="3730416" y="589979"/>
            <a:ext cx="4961721" cy="4743505"/>
          </a:xfrm>
          <a:prstGeom prst="rect">
            <a:avLst/>
          </a:prstGeom>
          <a:noFill/>
          <a:ln>
            <a:noFill/>
          </a:ln>
          <a:effectLst>
            <a:reflection blurRad="0" dir="5400000" dist="38100" endA="0" endPos="30000" fadeDir="5400012" kx="0" rotWithShape="0" algn="bl" stPos="0" sy="-100000" ky="0"/>
          </a:effectLst>
        </p:spPr>
      </p:pic>
      <p:pic>
        <p:nvPicPr>
          <p:cNvPr id="56" name="Google Shape;56;p13"/>
          <p:cNvPicPr preferRelativeResize="0"/>
          <p:nvPr/>
        </p:nvPicPr>
        <p:blipFill>
          <a:blip r:embed="rId4">
            <a:alphaModFix/>
          </a:blip>
          <a:stretch>
            <a:fillRect/>
          </a:stretch>
        </p:blipFill>
        <p:spPr>
          <a:xfrm>
            <a:off x="225975" y="2147236"/>
            <a:ext cx="2092121" cy="589375"/>
          </a:xfrm>
          <a:prstGeom prst="rect">
            <a:avLst/>
          </a:prstGeom>
          <a:noFill/>
          <a:ln>
            <a:noFill/>
          </a:ln>
        </p:spPr>
      </p:pic>
      <p:sp>
        <p:nvSpPr>
          <p:cNvPr id="57" name="Google Shape;57;p13"/>
          <p:cNvSpPr txBox="1"/>
          <p:nvPr/>
        </p:nvSpPr>
        <p:spPr>
          <a:xfrm>
            <a:off x="353513" y="2164910"/>
            <a:ext cx="1964700" cy="330900"/>
          </a:xfrm>
          <a:prstGeom prst="rect">
            <a:avLst/>
          </a:prstGeom>
          <a:noFill/>
          <a:ln>
            <a:noFill/>
          </a:ln>
        </p:spPr>
        <p:txBody>
          <a:bodyPr anchorCtr="0" anchor="t" bIns="78375" lIns="78375" spcFirstLastPara="1" rIns="78375" wrap="square" tIns="78375">
            <a:noAutofit/>
          </a:bodyPr>
          <a:lstStyle/>
          <a:p>
            <a:pPr indent="0" lvl="0" marL="0" rtl="0" algn="l">
              <a:spcBef>
                <a:spcPts val="0"/>
              </a:spcBef>
              <a:spcAft>
                <a:spcPts val="0"/>
              </a:spcAft>
              <a:buNone/>
            </a:pPr>
            <a:r>
              <a:rPr b="1" lang="uk" sz="1286">
                <a:solidFill>
                  <a:srgbClr val="0B264A"/>
                </a:solidFill>
                <a:latin typeface="Montserrat"/>
                <a:ea typeface="Montserrat"/>
                <a:cs typeface="Montserrat"/>
                <a:sym typeface="Montserrat"/>
              </a:rPr>
              <a:t>Екологічний урок для 1–4 класів</a:t>
            </a:r>
            <a:endParaRPr b="1" sz="1286">
              <a:solidFill>
                <a:srgbClr val="0B264A"/>
              </a:solidFill>
              <a:latin typeface="Montserrat"/>
              <a:ea typeface="Montserrat"/>
              <a:cs typeface="Montserrat"/>
              <a:sym typeface="Montserrat"/>
            </a:endParaRPr>
          </a:p>
        </p:txBody>
      </p:sp>
      <p:sp>
        <p:nvSpPr>
          <p:cNvPr id="58" name="Google Shape;58;p13"/>
          <p:cNvSpPr txBox="1"/>
          <p:nvPr/>
        </p:nvSpPr>
        <p:spPr>
          <a:xfrm>
            <a:off x="225975" y="4648800"/>
            <a:ext cx="4702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uk" sz="900">
                <a:solidFill>
                  <a:srgbClr val="FFFFFF"/>
                </a:solidFill>
                <a:latin typeface="Montserrat Medium"/>
                <a:ea typeface="Montserrat Medium"/>
                <a:cs typeface="Montserrat Medium"/>
                <a:sym typeface="Montserrat Medium"/>
              </a:rPr>
              <a:t>У цій презентації </a:t>
            </a:r>
            <a:r>
              <a:rPr lang="uk" sz="900">
                <a:solidFill>
                  <a:srgbClr val="FFFFFF"/>
                </a:solidFill>
                <a:latin typeface="Montserrat Medium"/>
                <a:ea typeface="Montserrat Medium"/>
                <a:cs typeface="Montserrat Medium"/>
                <a:sym typeface="Montserrat Medium"/>
              </a:rPr>
              <a:t>деякі</a:t>
            </a:r>
            <a:r>
              <a:rPr lang="uk" sz="900">
                <a:solidFill>
                  <a:srgbClr val="FFFFFF"/>
                </a:solidFill>
                <a:latin typeface="Montserrat Medium"/>
                <a:ea typeface="Montserrat Medium"/>
                <a:cs typeface="Montserrat Medium"/>
                <a:sym typeface="Montserrat Medium"/>
              </a:rPr>
              <a:t> зображення створені за допомогою ШІ.</a:t>
            </a:r>
            <a:endParaRPr sz="900">
              <a:solidFill>
                <a:srgbClr val="FFFFFF"/>
              </a:solidFill>
              <a:latin typeface="Montserrat Medium"/>
              <a:ea typeface="Montserrat Medium"/>
              <a:cs typeface="Montserrat Medium"/>
              <a:sym typeface="Montserrat Medium"/>
            </a:endParaRPr>
          </a:p>
        </p:txBody>
      </p:sp>
      <p:pic>
        <p:nvPicPr>
          <p:cNvPr id="59" name="Google Shape;59;p13"/>
          <p:cNvPicPr preferRelativeResize="0"/>
          <p:nvPr/>
        </p:nvPicPr>
        <p:blipFill>
          <a:blip r:embed="rId5">
            <a:alphaModFix/>
          </a:blip>
          <a:stretch>
            <a:fillRect/>
          </a:stretch>
        </p:blipFill>
        <p:spPr>
          <a:xfrm>
            <a:off x="7634355" y="400763"/>
            <a:ext cx="1206291" cy="589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D04"/>
        </a:solidFill>
      </p:bgPr>
    </p:bg>
    <p:spTree>
      <p:nvGrpSpPr>
        <p:cNvPr id="131" name="Shape 131"/>
        <p:cNvGrpSpPr/>
        <p:nvPr/>
      </p:nvGrpSpPr>
      <p:grpSpPr>
        <a:xfrm>
          <a:off x="0" y="0"/>
          <a:ext cx="0" cy="0"/>
          <a:chOff x="0" y="0"/>
          <a:chExt cx="0" cy="0"/>
        </a:xfrm>
      </p:grpSpPr>
      <p:sp>
        <p:nvSpPr>
          <p:cNvPr id="132" name="Google Shape;132;p22"/>
          <p:cNvSpPr txBox="1"/>
          <p:nvPr/>
        </p:nvSpPr>
        <p:spPr>
          <a:xfrm>
            <a:off x="354425" y="347325"/>
            <a:ext cx="4518900" cy="133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2870">
                <a:latin typeface="Montserrat"/>
                <a:ea typeface="Montserrat"/>
                <a:cs typeface="Montserrat"/>
                <a:sym typeface="Montserrat"/>
              </a:rPr>
              <a:t>РОЗГЛЯНЬТЕ МАЛЮНОК </a:t>
            </a:r>
            <a:endParaRPr b="1" sz="2870">
              <a:solidFill>
                <a:srgbClr val="000000"/>
              </a:solidFill>
              <a:latin typeface="Montserrat"/>
              <a:ea typeface="Montserrat"/>
              <a:cs typeface="Montserrat"/>
              <a:sym typeface="Montserrat"/>
            </a:endParaRPr>
          </a:p>
        </p:txBody>
      </p:sp>
      <p:pic>
        <p:nvPicPr>
          <p:cNvPr id="133" name="Google Shape;133;p22"/>
          <p:cNvPicPr preferRelativeResize="0"/>
          <p:nvPr/>
        </p:nvPicPr>
        <p:blipFill>
          <a:blip r:embed="rId3">
            <a:alphaModFix/>
          </a:blip>
          <a:stretch>
            <a:fillRect/>
          </a:stretch>
        </p:blipFill>
        <p:spPr>
          <a:xfrm rot="10638512">
            <a:off x="3614900" y="455795"/>
            <a:ext cx="2433526" cy="1117073"/>
          </a:xfrm>
          <a:prstGeom prst="rect">
            <a:avLst/>
          </a:prstGeom>
          <a:noFill/>
          <a:ln>
            <a:noFill/>
          </a:ln>
        </p:spPr>
      </p:pic>
      <p:sp>
        <p:nvSpPr>
          <p:cNvPr id="134" name="Google Shape;134;p22"/>
          <p:cNvSpPr txBox="1"/>
          <p:nvPr/>
        </p:nvSpPr>
        <p:spPr>
          <a:xfrm rot="-161480">
            <a:off x="4038428" y="437231"/>
            <a:ext cx="1776159" cy="9757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 sz="2570">
                <a:solidFill>
                  <a:schemeClr val="dk1"/>
                </a:solidFill>
                <a:latin typeface="Montserrat"/>
                <a:ea typeface="Montserrat"/>
                <a:cs typeface="Montserrat"/>
                <a:sym typeface="Montserrat"/>
              </a:rPr>
              <a:t>Що тут не так?</a:t>
            </a:r>
            <a:endParaRPr sz="1100"/>
          </a:p>
        </p:txBody>
      </p:sp>
      <p:pic>
        <p:nvPicPr>
          <p:cNvPr id="135" name="Google Shape;135;p22" title="forest.png"/>
          <p:cNvPicPr preferRelativeResize="0"/>
          <p:nvPr/>
        </p:nvPicPr>
        <p:blipFill>
          <a:blip r:embed="rId4">
            <a:alphaModFix/>
          </a:blip>
          <a:stretch>
            <a:fillRect/>
          </a:stretch>
        </p:blipFill>
        <p:spPr>
          <a:xfrm>
            <a:off x="0" y="-179250"/>
            <a:ext cx="9144003" cy="5335475"/>
          </a:xfrm>
          <a:prstGeom prst="rect">
            <a:avLst/>
          </a:prstGeom>
          <a:noFill/>
          <a:ln>
            <a:noFill/>
          </a:ln>
        </p:spPr>
      </p:pic>
      <p:pic>
        <p:nvPicPr>
          <p:cNvPr id="136" name="Google Shape;136;p22"/>
          <p:cNvPicPr preferRelativeResize="0"/>
          <p:nvPr/>
        </p:nvPicPr>
        <p:blipFill>
          <a:blip r:embed="rId5">
            <a:alphaModFix/>
          </a:blip>
          <a:stretch>
            <a:fillRect/>
          </a:stretch>
        </p:blipFill>
        <p:spPr>
          <a:xfrm>
            <a:off x="6626200" y="2285800"/>
            <a:ext cx="684400" cy="693250"/>
          </a:xfrm>
          <a:prstGeom prst="rect">
            <a:avLst/>
          </a:prstGeom>
          <a:noFill/>
          <a:ln>
            <a:noFill/>
          </a:ln>
        </p:spPr>
      </p:pic>
      <p:pic>
        <p:nvPicPr>
          <p:cNvPr id="137" name="Google Shape;137;p22"/>
          <p:cNvPicPr preferRelativeResize="0"/>
          <p:nvPr/>
        </p:nvPicPr>
        <p:blipFill>
          <a:blip r:embed="rId6">
            <a:alphaModFix/>
          </a:blip>
          <a:stretch>
            <a:fillRect/>
          </a:stretch>
        </p:blipFill>
        <p:spPr>
          <a:xfrm>
            <a:off x="2538625" y="1678125"/>
            <a:ext cx="585801" cy="4986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FEF"/>
        </a:solidFill>
      </p:bgPr>
    </p:bg>
    <p:spTree>
      <p:nvGrpSpPr>
        <p:cNvPr id="141" name="Shape 141"/>
        <p:cNvGrpSpPr/>
        <p:nvPr/>
      </p:nvGrpSpPr>
      <p:grpSpPr>
        <a:xfrm>
          <a:off x="0" y="0"/>
          <a:ext cx="0" cy="0"/>
          <a:chOff x="0" y="0"/>
          <a:chExt cx="0" cy="0"/>
        </a:xfrm>
      </p:grpSpPr>
      <p:sp>
        <p:nvSpPr>
          <p:cNvPr id="142" name="Google Shape;142;p23"/>
          <p:cNvSpPr txBox="1"/>
          <p:nvPr/>
        </p:nvSpPr>
        <p:spPr>
          <a:xfrm>
            <a:off x="354425" y="347325"/>
            <a:ext cx="4518900" cy="133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2870">
                <a:latin typeface="Montserrat"/>
                <a:ea typeface="Montserrat"/>
                <a:cs typeface="Montserrat"/>
                <a:sym typeface="Montserrat"/>
              </a:rPr>
              <a:t>РОЗГЛЯНЬТЕ МАЛЮНОК </a:t>
            </a:r>
            <a:endParaRPr b="1" sz="2870">
              <a:solidFill>
                <a:srgbClr val="000000"/>
              </a:solidFill>
              <a:latin typeface="Montserrat"/>
              <a:ea typeface="Montserrat"/>
              <a:cs typeface="Montserrat"/>
              <a:sym typeface="Montserrat"/>
            </a:endParaRPr>
          </a:p>
        </p:txBody>
      </p:sp>
      <p:pic>
        <p:nvPicPr>
          <p:cNvPr id="143" name="Google Shape;143;p23"/>
          <p:cNvPicPr preferRelativeResize="0"/>
          <p:nvPr/>
        </p:nvPicPr>
        <p:blipFill>
          <a:blip r:embed="rId3">
            <a:alphaModFix/>
          </a:blip>
          <a:stretch>
            <a:fillRect/>
          </a:stretch>
        </p:blipFill>
        <p:spPr>
          <a:xfrm rot="10663262">
            <a:off x="5438874" y="463550"/>
            <a:ext cx="2433526" cy="1386050"/>
          </a:xfrm>
          <a:prstGeom prst="rect">
            <a:avLst/>
          </a:prstGeom>
          <a:noFill/>
          <a:ln>
            <a:noFill/>
          </a:ln>
        </p:spPr>
      </p:pic>
      <p:sp>
        <p:nvSpPr>
          <p:cNvPr id="144" name="Google Shape;144;p23"/>
          <p:cNvSpPr txBox="1"/>
          <p:nvPr/>
        </p:nvSpPr>
        <p:spPr>
          <a:xfrm rot="-136508">
            <a:off x="5830153" y="571973"/>
            <a:ext cx="1775900" cy="97576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 sz="2570">
                <a:solidFill>
                  <a:schemeClr val="dk1"/>
                </a:solidFill>
                <a:latin typeface="Montserrat"/>
                <a:ea typeface="Montserrat"/>
                <a:cs typeface="Montserrat"/>
                <a:sym typeface="Montserrat"/>
              </a:rPr>
              <a:t>Що тут не так?</a:t>
            </a:r>
            <a:endParaRPr sz="1100"/>
          </a:p>
        </p:txBody>
      </p:sp>
      <p:pic>
        <p:nvPicPr>
          <p:cNvPr id="145" name="Google Shape;145;p23" title="sea.png"/>
          <p:cNvPicPr preferRelativeResize="0"/>
          <p:nvPr/>
        </p:nvPicPr>
        <p:blipFill>
          <a:blip r:embed="rId4">
            <a:alphaModFix/>
          </a:blip>
          <a:stretch>
            <a:fillRect/>
          </a:stretch>
        </p:blipFill>
        <p:spPr>
          <a:xfrm>
            <a:off x="-24300" y="-103105"/>
            <a:ext cx="9168302" cy="53497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4"/>
          <p:cNvPicPr preferRelativeResize="0"/>
          <p:nvPr/>
        </p:nvPicPr>
        <p:blipFill>
          <a:blip r:embed="rId3">
            <a:alphaModFix/>
          </a:blip>
          <a:stretch>
            <a:fillRect/>
          </a:stretch>
        </p:blipFill>
        <p:spPr>
          <a:xfrm rot="684914">
            <a:off x="4222865" y="2878459"/>
            <a:ext cx="1894069" cy="2231933"/>
          </a:xfrm>
          <a:prstGeom prst="rect">
            <a:avLst/>
          </a:prstGeom>
          <a:noFill/>
          <a:ln>
            <a:noFill/>
          </a:ln>
        </p:spPr>
      </p:pic>
      <p:pic>
        <p:nvPicPr>
          <p:cNvPr id="151" name="Google Shape;151;p24"/>
          <p:cNvPicPr preferRelativeResize="0"/>
          <p:nvPr/>
        </p:nvPicPr>
        <p:blipFill>
          <a:blip r:embed="rId4">
            <a:alphaModFix/>
          </a:blip>
          <a:stretch>
            <a:fillRect/>
          </a:stretch>
        </p:blipFill>
        <p:spPr>
          <a:xfrm rot="-3063450">
            <a:off x="6920255" y="2124613"/>
            <a:ext cx="1442389" cy="2168173"/>
          </a:xfrm>
          <a:prstGeom prst="rect">
            <a:avLst/>
          </a:prstGeom>
          <a:noFill/>
          <a:ln>
            <a:noFill/>
          </a:ln>
        </p:spPr>
      </p:pic>
      <p:pic>
        <p:nvPicPr>
          <p:cNvPr id="152" name="Google Shape;152;p24"/>
          <p:cNvPicPr preferRelativeResize="0"/>
          <p:nvPr/>
        </p:nvPicPr>
        <p:blipFill>
          <a:blip r:embed="rId5">
            <a:alphaModFix/>
          </a:blip>
          <a:stretch>
            <a:fillRect/>
          </a:stretch>
        </p:blipFill>
        <p:spPr>
          <a:xfrm rot="719313">
            <a:off x="837682" y="2298471"/>
            <a:ext cx="2227338" cy="2240975"/>
          </a:xfrm>
          <a:prstGeom prst="rect">
            <a:avLst/>
          </a:prstGeom>
          <a:noFill/>
          <a:ln>
            <a:noFill/>
          </a:ln>
        </p:spPr>
      </p:pic>
      <p:pic>
        <p:nvPicPr>
          <p:cNvPr id="153" name="Google Shape;153;p24"/>
          <p:cNvPicPr preferRelativeResize="0"/>
          <p:nvPr/>
        </p:nvPicPr>
        <p:blipFill>
          <a:blip r:embed="rId6">
            <a:alphaModFix/>
          </a:blip>
          <a:stretch>
            <a:fillRect/>
          </a:stretch>
        </p:blipFill>
        <p:spPr>
          <a:xfrm>
            <a:off x="2904900" y="2542025"/>
            <a:ext cx="937399" cy="969449"/>
          </a:xfrm>
          <a:prstGeom prst="rect">
            <a:avLst/>
          </a:prstGeom>
          <a:noFill/>
          <a:ln>
            <a:noFill/>
          </a:ln>
        </p:spPr>
      </p:pic>
      <p:pic>
        <p:nvPicPr>
          <p:cNvPr id="154" name="Google Shape;154;p24"/>
          <p:cNvPicPr preferRelativeResize="0"/>
          <p:nvPr/>
        </p:nvPicPr>
        <p:blipFill>
          <a:blip r:embed="rId7">
            <a:alphaModFix/>
          </a:blip>
          <a:stretch>
            <a:fillRect/>
          </a:stretch>
        </p:blipFill>
        <p:spPr>
          <a:xfrm>
            <a:off x="6996300" y="3636350"/>
            <a:ext cx="841351" cy="716151"/>
          </a:xfrm>
          <a:prstGeom prst="rect">
            <a:avLst/>
          </a:prstGeom>
          <a:noFill/>
          <a:ln>
            <a:noFill/>
          </a:ln>
        </p:spPr>
      </p:pic>
      <p:sp>
        <p:nvSpPr>
          <p:cNvPr id="155" name="Google Shape;155;p24"/>
          <p:cNvSpPr/>
          <p:nvPr/>
        </p:nvSpPr>
        <p:spPr>
          <a:xfrm flipH="1" rot="10800000">
            <a:off x="5539102" y="1675973"/>
            <a:ext cx="3094350" cy="12125"/>
          </a:xfrm>
          <a:custGeom>
            <a:rect b="b" l="l" r="r" t="t"/>
            <a:pathLst>
              <a:path extrusionOk="0" h="243" w="248742">
                <a:moveTo>
                  <a:pt x="0" y="0"/>
                </a:moveTo>
                <a:cubicBezTo>
                  <a:pt x="82914" y="0"/>
                  <a:pt x="165828" y="243"/>
                  <a:pt x="248742" y="243"/>
                </a:cubicBezTo>
              </a:path>
            </a:pathLst>
          </a:custGeom>
          <a:noFill/>
          <a:ln cap="flat" cmpd="sng" w="38100">
            <a:solidFill>
              <a:srgbClr val="F85069"/>
            </a:solidFill>
            <a:prstDash val="solid"/>
            <a:round/>
            <a:headEnd len="med" w="med" type="none"/>
            <a:tailEnd len="med" w="med" type="none"/>
          </a:ln>
        </p:spPr>
      </p:sp>
      <p:sp>
        <p:nvSpPr>
          <p:cNvPr id="156" name="Google Shape;156;p24"/>
          <p:cNvSpPr/>
          <p:nvPr/>
        </p:nvSpPr>
        <p:spPr>
          <a:xfrm flipH="1" rot="10800000">
            <a:off x="456276" y="1994330"/>
            <a:ext cx="1731866" cy="16325"/>
          </a:xfrm>
          <a:custGeom>
            <a:rect b="b" l="l" r="r" t="t"/>
            <a:pathLst>
              <a:path extrusionOk="0" h="243" w="248742">
                <a:moveTo>
                  <a:pt x="0" y="0"/>
                </a:moveTo>
                <a:cubicBezTo>
                  <a:pt x="82914" y="0"/>
                  <a:pt x="165828" y="243"/>
                  <a:pt x="248742" y="243"/>
                </a:cubicBezTo>
              </a:path>
            </a:pathLst>
          </a:custGeom>
          <a:noFill/>
          <a:ln cap="flat" cmpd="sng" w="38100">
            <a:solidFill>
              <a:srgbClr val="F85069"/>
            </a:solidFill>
            <a:prstDash val="solid"/>
            <a:round/>
            <a:headEnd len="med" w="med" type="none"/>
            <a:tailEnd len="med" w="med" type="none"/>
          </a:ln>
        </p:spPr>
      </p:sp>
      <p:sp>
        <p:nvSpPr>
          <p:cNvPr id="157" name="Google Shape;157;p24"/>
          <p:cNvSpPr/>
          <p:nvPr/>
        </p:nvSpPr>
        <p:spPr>
          <a:xfrm>
            <a:off x="304400" y="323000"/>
            <a:ext cx="4014594" cy="464319"/>
          </a:xfrm>
          <a:custGeom>
            <a:rect b="b" l="l" r="r" t="t"/>
            <a:pathLst>
              <a:path extrusionOk="0" h="18532" w="257387">
                <a:moveTo>
                  <a:pt x="11849" y="2369"/>
                </a:moveTo>
                <a:cubicBezTo>
                  <a:pt x="7958" y="2369"/>
                  <a:pt x="3532" y="3603"/>
                  <a:pt x="928" y="6494"/>
                </a:cubicBezTo>
                <a:cubicBezTo>
                  <a:pt x="-898" y="8522"/>
                  <a:pt x="357" y="12988"/>
                  <a:pt x="2627" y="14502"/>
                </a:cubicBezTo>
                <a:cubicBezTo>
                  <a:pt x="10232" y="19574"/>
                  <a:pt x="20666" y="18142"/>
                  <a:pt x="29807" y="18142"/>
                </a:cubicBezTo>
                <a:cubicBezTo>
                  <a:pt x="44853" y="18142"/>
                  <a:pt x="59898" y="18142"/>
                  <a:pt x="74944" y="18142"/>
                </a:cubicBezTo>
                <a:cubicBezTo>
                  <a:pt x="116606" y="18142"/>
                  <a:pt x="158366" y="19659"/>
                  <a:pt x="199922" y="16686"/>
                </a:cubicBezTo>
                <a:cubicBezTo>
                  <a:pt x="212509" y="15786"/>
                  <a:pt x="225222" y="15192"/>
                  <a:pt x="237779" y="16444"/>
                </a:cubicBezTo>
                <a:cubicBezTo>
                  <a:pt x="243740" y="17038"/>
                  <a:pt x="251501" y="19952"/>
                  <a:pt x="255737" y="15716"/>
                </a:cubicBezTo>
                <a:cubicBezTo>
                  <a:pt x="258633" y="12820"/>
                  <a:pt x="257353" y="5613"/>
                  <a:pt x="253796" y="3582"/>
                </a:cubicBezTo>
                <a:cubicBezTo>
                  <a:pt x="248365" y="481"/>
                  <a:pt x="241339" y="2448"/>
                  <a:pt x="235110" y="1883"/>
                </a:cubicBezTo>
                <a:cubicBezTo>
                  <a:pt x="216733" y="217"/>
                  <a:pt x="198232" y="184"/>
                  <a:pt x="179780" y="184"/>
                </a:cubicBezTo>
                <a:cubicBezTo>
                  <a:pt x="140467" y="184"/>
                  <a:pt x="101153" y="184"/>
                  <a:pt x="61840" y="184"/>
                </a:cubicBezTo>
                <a:cubicBezTo>
                  <a:pt x="48571" y="184"/>
                  <a:pt x="35229" y="-549"/>
                  <a:pt x="22041" y="912"/>
                </a:cubicBezTo>
                <a:cubicBezTo>
                  <a:pt x="15828" y="1600"/>
                  <a:pt x="8478" y="403"/>
                  <a:pt x="3598" y="4310"/>
                </a:cubicBezTo>
                <a:cubicBezTo>
                  <a:pt x="1006" y="6385"/>
                  <a:pt x="2307" y="11039"/>
                  <a:pt x="3113" y="14260"/>
                </a:cubicBezTo>
              </a:path>
            </a:pathLst>
          </a:custGeom>
          <a:noFill/>
          <a:ln cap="flat" cmpd="sng" w="38100">
            <a:solidFill>
              <a:srgbClr val="F85069"/>
            </a:solidFill>
            <a:prstDash val="solid"/>
            <a:round/>
            <a:headEnd len="med" w="med" type="none"/>
            <a:tailEnd len="med" w="med" type="none"/>
          </a:ln>
        </p:spPr>
      </p:sp>
      <p:sp>
        <p:nvSpPr>
          <p:cNvPr id="158" name="Google Shape;158;p24"/>
          <p:cNvSpPr txBox="1"/>
          <p:nvPr/>
        </p:nvSpPr>
        <p:spPr>
          <a:xfrm>
            <a:off x="356225" y="318350"/>
            <a:ext cx="8744100" cy="177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2100">
                <a:solidFill>
                  <a:schemeClr val="dk1"/>
                </a:solidFill>
                <a:latin typeface="Montserrat"/>
                <a:ea typeface="Montserrat"/>
                <a:cs typeface="Montserrat"/>
                <a:sym typeface="Montserrat"/>
              </a:rPr>
              <a:t>ОДНОРАЗОВИЙ ПЛАСТИК — ОДНА З НАЙБІЛЬШИХ ПРОБЛЕМ ДЛЯ ДОВКІЛЛЯ: ПЛЯШКИ, ПАКЕТИ, СОЛОМИНКИ, ПАКОВАННЯ З ІГРАШОК. ВОНИ РОЗКЛАДАЮТЬСЯ СТОРІЧЧЯМИ, А ЇХНІ МІКРОСКОПІЧНІ ШМАТОЧКИ ЗАЛИШАЮТЬСЯ В ҐРУНТАХ, У ВОДІ </a:t>
            </a:r>
            <a:br>
              <a:rPr b="1" lang="uk" sz="2100">
                <a:solidFill>
                  <a:schemeClr val="dk1"/>
                </a:solidFill>
                <a:latin typeface="Montserrat"/>
                <a:ea typeface="Montserrat"/>
                <a:cs typeface="Montserrat"/>
                <a:sym typeface="Montserrat"/>
              </a:rPr>
            </a:br>
            <a:r>
              <a:rPr b="1" lang="uk" sz="2100">
                <a:solidFill>
                  <a:schemeClr val="dk1"/>
                </a:solidFill>
                <a:latin typeface="Montserrat"/>
                <a:ea typeface="Montserrat"/>
                <a:cs typeface="Montserrat"/>
                <a:sym typeface="Montserrat"/>
              </a:rPr>
              <a:t>Й ВИПАДАЮТЬ ЗІ СНІГОМ.</a:t>
            </a:r>
            <a:endParaRPr b="1" sz="21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D04"/>
        </a:solidFill>
      </p:bgPr>
    </p:bg>
    <p:spTree>
      <p:nvGrpSpPr>
        <p:cNvPr id="162" name="Shape 162"/>
        <p:cNvGrpSpPr/>
        <p:nvPr/>
      </p:nvGrpSpPr>
      <p:grpSpPr>
        <a:xfrm>
          <a:off x="0" y="0"/>
          <a:ext cx="0" cy="0"/>
          <a:chOff x="0" y="0"/>
          <a:chExt cx="0" cy="0"/>
        </a:xfrm>
      </p:grpSpPr>
      <p:pic>
        <p:nvPicPr>
          <p:cNvPr id="163" name="Google Shape;163;p25" title="bottle.png"/>
          <p:cNvPicPr preferRelativeResize="0"/>
          <p:nvPr/>
        </p:nvPicPr>
        <p:blipFill>
          <a:blip r:embed="rId3">
            <a:alphaModFix/>
          </a:blip>
          <a:stretch>
            <a:fillRect/>
          </a:stretch>
        </p:blipFill>
        <p:spPr>
          <a:xfrm>
            <a:off x="0" y="0"/>
            <a:ext cx="9144000" cy="5143481"/>
          </a:xfrm>
          <a:prstGeom prst="rect">
            <a:avLst/>
          </a:prstGeom>
          <a:noFill/>
          <a:ln>
            <a:noFill/>
          </a:ln>
        </p:spPr>
      </p:pic>
      <p:sp>
        <p:nvSpPr>
          <p:cNvPr id="164" name="Google Shape;164;p25"/>
          <p:cNvSpPr txBox="1"/>
          <p:nvPr/>
        </p:nvSpPr>
        <p:spPr>
          <a:xfrm>
            <a:off x="2280482" y="2115808"/>
            <a:ext cx="4375200" cy="154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uk" sz="2100">
                <a:solidFill>
                  <a:srgbClr val="1B3B6D"/>
                </a:solidFill>
                <a:latin typeface="Montserrat"/>
                <a:ea typeface="Montserrat"/>
                <a:cs typeface="Montserrat"/>
                <a:sym typeface="Montserrat"/>
              </a:rPr>
              <a:t>Пластикова пляшка розкладається </a:t>
            </a:r>
            <a:br>
              <a:rPr b="1" lang="uk" sz="2100">
                <a:solidFill>
                  <a:srgbClr val="1B3B6D"/>
                </a:solidFill>
                <a:latin typeface="Montserrat"/>
                <a:ea typeface="Montserrat"/>
                <a:cs typeface="Montserrat"/>
                <a:sym typeface="Montserrat"/>
              </a:rPr>
            </a:br>
            <a:r>
              <a:rPr b="1" lang="uk" sz="2100">
                <a:solidFill>
                  <a:srgbClr val="1B3B6D"/>
                </a:solidFill>
                <a:latin typeface="Montserrat"/>
                <a:ea typeface="Montserrat"/>
                <a:cs typeface="Montserrat"/>
                <a:sym typeface="Montserrat"/>
              </a:rPr>
              <a:t>понад 500 років</a:t>
            </a:r>
            <a:endParaRPr b="1" sz="2100">
              <a:solidFill>
                <a:srgbClr val="1B3B6D"/>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6"/>
          <p:cNvPicPr preferRelativeResize="0"/>
          <p:nvPr/>
        </p:nvPicPr>
        <p:blipFill>
          <a:blip r:embed="rId3">
            <a:alphaModFix/>
          </a:blip>
          <a:stretch>
            <a:fillRect/>
          </a:stretch>
        </p:blipFill>
        <p:spPr>
          <a:xfrm>
            <a:off x="889300" y="746975"/>
            <a:ext cx="7466900" cy="3364000"/>
          </a:xfrm>
          <a:prstGeom prst="rect">
            <a:avLst/>
          </a:prstGeom>
          <a:noFill/>
          <a:ln>
            <a:noFill/>
          </a:ln>
        </p:spPr>
      </p:pic>
      <p:sp>
        <p:nvSpPr>
          <p:cNvPr id="170" name="Google Shape;170;p26"/>
          <p:cNvSpPr txBox="1"/>
          <p:nvPr/>
        </p:nvSpPr>
        <p:spPr>
          <a:xfrm>
            <a:off x="1538250" y="1221175"/>
            <a:ext cx="6067500" cy="241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3100">
                <a:solidFill>
                  <a:schemeClr val="lt1"/>
                </a:solidFill>
                <a:latin typeface="Montserrat"/>
                <a:ea typeface="Montserrat"/>
                <a:cs typeface="Montserrat"/>
                <a:sym typeface="Montserrat"/>
              </a:rPr>
              <a:t>ЧИ МОЖЕМО МИ ДОПОМОГТИ ПЛАНЕТІ? ТАК, ЯКЩО СМІТТЯ БУДЕ ПІД КОНТРОЛЕМ!</a:t>
            </a:r>
            <a:endParaRPr b="1" sz="3100">
              <a:solidFill>
                <a:srgbClr val="00AFE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D04"/>
        </a:solidFill>
      </p:bgPr>
    </p:bg>
    <p:spTree>
      <p:nvGrpSpPr>
        <p:cNvPr id="174" name="Shape 174"/>
        <p:cNvGrpSpPr/>
        <p:nvPr/>
      </p:nvGrpSpPr>
      <p:grpSpPr>
        <a:xfrm>
          <a:off x="0" y="0"/>
          <a:ext cx="0" cy="0"/>
          <a:chOff x="0" y="0"/>
          <a:chExt cx="0" cy="0"/>
        </a:xfrm>
      </p:grpSpPr>
      <p:sp>
        <p:nvSpPr>
          <p:cNvPr id="175" name="Google Shape;175;p27"/>
          <p:cNvSpPr txBox="1"/>
          <p:nvPr/>
        </p:nvSpPr>
        <p:spPr>
          <a:xfrm>
            <a:off x="311700" y="292625"/>
            <a:ext cx="4085700" cy="1201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2200">
                <a:latin typeface="Montserrat"/>
                <a:ea typeface="Montserrat"/>
                <a:cs typeface="Montserrat"/>
                <a:sym typeface="Montserrat"/>
              </a:rPr>
              <a:t>СКАЖЕМО «НІ»</a:t>
            </a:r>
            <a:br>
              <a:rPr b="1" lang="uk" sz="2200">
                <a:latin typeface="Montserrat"/>
                <a:ea typeface="Montserrat"/>
                <a:cs typeface="Montserrat"/>
                <a:sym typeface="Montserrat"/>
              </a:rPr>
            </a:br>
            <a:r>
              <a:rPr b="1" lang="uk" sz="2200">
                <a:latin typeface="Montserrat"/>
                <a:ea typeface="Montserrat"/>
                <a:cs typeface="Montserrat"/>
                <a:sym typeface="Montserrat"/>
              </a:rPr>
              <a:t>ОДНОРАЗОВИМ ПРЕДМЕТАМ </a:t>
            </a:r>
            <a:endParaRPr b="1" sz="2200">
              <a:solidFill>
                <a:srgbClr val="000000"/>
              </a:solidFill>
              <a:latin typeface="Montserrat"/>
              <a:ea typeface="Montserrat"/>
              <a:cs typeface="Montserrat"/>
              <a:sym typeface="Montserrat"/>
            </a:endParaRPr>
          </a:p>
        </p:txBody>
      </p:sp>
      <p:pic>
        <p:nvPicPr>
          <p:cNvPr id="176" name="Google Shape;176;p27"/>
          <p:cNvPicPr preferRelativeResize="0"/>
          <p:nvPr/>
        </p:nvPicPr>
        <p:blipFill>
          <a:blip r:embed="rId3">
            <a:alphaModFix/>
          </a:blip>
          <a:stretch>
            <a:fillRect/>
          </a:stretch>
        </p:blipFill>
        <p:spPr>
          <a:xfrm rot="181822">
            <a:off x="4491803" y="363316"/>
            <a:ext cx="2879021" cy="1229192"/>
          </a:xfrm>
          <a:prstGeom prst="rect">
            <a:avLst/>
          </a:prstGeom>
          <a:noFill/>
          <a:ln>
            <a:noFill/>
          </a:ln>
        </p:spPr>
      </p:pic>
      <p:sp>
        <p:nvSpPr>
          <p:cNvPr id="177" name="Google Shape;177;p27"/>
          <p:cNvSpPr txBox="1"/>
          <p:nvPr/>
        </p:nvSpPr>
        <p:spPr>
          <a:xfrm rot="122406">
            <a:off x="4454090" y="439956"/>
            <a:ext cx="3000102" cy="861876"/>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uk" sz="2200">
                <a:solidFill>
                  <a:schemeClr val="dk1"/>
                </a:solidFill>
                <a:latin typeface="Montserrat"/>
                <a:ea typeface="Montserrat"/>
                <a:cs typeface="Montserrat"/>
                <a:sym typeface="Montserrat"/>
              </a:rPr>
              <a:t>Яку склянку обереш? </a:t>
            </a:r>
            <a:endParaRPr b="1" sz="2400"/>
          </a:p>
        </p:txBody>
      </p:sp>
      <p:pic>
        <p:nvPicPr>
          <p:cNvPr id="178" name="Google Shape;178;p27"/>
          <p:cNvPicPr preferRelativeResize="0"/>
          <p:nvPr/>
        </p:nvPicPr>
        <p:blipFill>
          <a:blip r:embed="rId4">
            <a:alphaModFix/>
          </a:blip>
          <a:stretch>
            <a:fillRect/>
          </a:stretch>
        </p:blipFill>
        <p:spPr>
          <a:xfrm>
            <a:off x="2250050" y="1431149"/>
            <a:ext cx="5079993" cy="3170951"/>
          </a:xfrm>
          <a:prstGeom prst="rect">
            <a:avLst/>
          </a:prstGeom>
          <a:noFill/>
          <a:ln>
            <a:noFill/>
          </a:ln>
        </p:spPr>
      </p:pic>
      <p:pic>
        <p:nvPicPr>
          <p:cNvPr id="179" name="Google Shape;179;p27"/>
          <p:cNvPicPr preferRelativeResize="0"/>
          <p:nvPr/>
        </p:nvPicPr>
        <p:blipFill>
          <a:blip r:embed="rId5">
            <a:alphaModFix/>
          </a:blip>
          <a:stretch>
            <a:fillRect/>
          </a:stretch>
        </p:blipFill>
        <p:spPr>
          <a:xfrm>
            <a:off x="1242250" y="2526697"/>
            <a:ext cx="666700" cy="899050"/>
          </a:xfrm>
          <a:prstGeom prst="rect">
            <a:avLst/>
          </a:prstGeom>
          <a:noFill/>
          <a:ln>
            <a:noFill/>
          </a:ln>
        </p:spPr>
      </p:pic>
      <p:pic>
        <p:nvPicPr>
          <p:cNvPr id="180" name="Google Shape;180;p27"/>
          <p:cNvPicPr preferRelativeResize="0"/>
          <p:nvPr/>
        </p:nvPicPr>
        <p:blipFill>
          <a:blip r:embed="rId6">
            <a:alphaModFix/>
          </a:blip>
          <a:stretch>
            <a:fillRect/>
          </a:stretch>
        </p:blipFill>
        <p:spPr>
          <a:xfrm>
            <a:off x="6642625" y="2748525"/>
            <a:ext cx="931750" cy="943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nvSpPr>
        <p:spPr>
          <a:xfrm>
            <a:off x="1030675" y="321850"/>
            <a:ext cx="71124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200">
                <a:solidFill>
                  <a:schemeClr val="dk1"/>
                </a:solidFill>
                <a:latin typeface="Montserrat"/>
                <a:ea typeface="Montserrat"/>
                <a:cs typeface="Montserrat"/>
                <a:sym typeface="Montserrat"/>
              </a:rPr>
              <a:t>ЗАМІСТЬ ПЛАСТИКОВОЇ — НОСИ БАГАТОРАЗОВУ ПЛЯШКУ ДЛЯ ВОДИ</a:t>
            </a:r>
            <a:endParaRPr b="1" sz="2200">
              <a:solidFill>
                <a:schemeClr val="dk2"/>
              </a:solidFill>
            </a:endParaRPr>
          </a:p>
        </p:txBody>
      </p:sp>
      <p:pic>
        <p:nvPicPr>
          <p:cNvPr id="186" name="Google Shape;186;p28"/>
          <p:cNvPicPr preferRelativeResize="0"/>
          <p:nvPr/>
        </p:nvPicPr>
        <p:blipFill>
          <a:blip r:embed="rId3">
            <a:alphaModFix/>
          </a:blip>
          <a:stretch>
            <a:fillRect/>
          </a:stretch>
        </p:blipFill>
        <p:spPr>
          <a:xfrm>
            <a:off x="1638325" y="1465150"/>
            <a:ext cx="5897088" cy="3461750"/>
          </a:xfrm>
          <a:prstGeom prst="rect">
            <a:avLst/>
          </a:prstGeom>
          <a:noFill/>
          <a:ln>
            <a:noFill/>
          </a:ln>
        </p:spPr>
      </p:pic>
      <p:pic>
        <p:nvPicPr>
          <p:cNvPr id="187" name="Google Shape;187;p28"/>
          <p:cNvPicPr preferRelativeResize="0"/>
          <p:nvPr/>
        </p:nvPicPr>
        <p:blipFill>
          <a:blip r:embed="rId4">
            <a:alphaModFix/>
          </a:blip>
          <a:stretch>
            <a:fillRect/>
          </a:stretch>
        </p:blipFill>
        <p:spPr>
          <a:xfrm>
            <a:off x="3192850" y="1796750"/>
            <a:ext cx="907800" cy="919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9" title="yesno.png"/>
          <p:cNvPicPr preferRelativeResize="0"/>
          <p:nvPr/>
        </p:nvPicPr>
        <p:blipFill>
          <a:blip r:embed="rId3">
            <a:alphaModFix/>
          </a:blip>
          <a:stretch>
            <a:fillRect/>
          </a:stretch>
        </p:blipFill>
        <p:spPr>
          <a:xfrm>
            <a:off x="728675" y="694518"/>
            <a:ext cx="7234826" cy="4645425"/>
          </a:xfrm>
          <a:prstGeom prst="rect">
            <a:avLst/>
          </a:prstGeom>
          <a:noFill/>
          <a:ln>
            <a:noFill/>
          </a:ln>
        </p:spPr>
      </p:pic>
      <p:sp>
        <p:nvSpPr>
          <p:cNvPr id="193" name="Google Shape;193;p29"/>
          <p:cNvSpPr txBox="1"/>
          <p:nvPr/>
        </p:nvSpPr>
        <p:spPr>
          <a:xfrm>
            <a:off x="855950" y="321850"/>
            <a:ext cx="7538400" cy="130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200">
                <a:solidFill>
                  <a:schemeClr val="dk1"/>
                </a:solidFill>
                <a:latin typeface="Montserrat"/>
                <a:ea typeface="Montserrat"/>
                <a:cs typeface="Montserrat"/>
                <a:sym typeface="Montserrat"/>
              </a:rPr>
              <a:t>ЗАМІСТЬ ЦЕЛОФАНУ ЧИ ХАРЧОВОЇ ПЛІВКИ — БЕРИ ЇЖУ В ЛАНЧБОКС АБО ВОЩЕНУ СЕРВЕТКУ</a:t>
            </a:r>
            <a:endParaRPr b="1" sz="2200">
              <a:solidFill>
                <a:schemeClr val="dk2"/>
              </a:solidFill>
            </a:endParaRPr>
          </a:p>
        </p:txBody>
      </p:sp>
      <p:pic>
        <p:nvPicPr>
          <p:cNvPr id="194" name="Google Shape;194;p29"/>
          <p:cNvPicPr preferRelativeResize="0"/>
          <p:nvPr/>
        </p:nvPicPr>
        <p:blipFill>
          <a:blip r:embed="rId4">
            <a:alphaModFix/>
          </a:blip>
          <a:stretch>
            <a:fillRect/>
          </a:stretch>
        </p:blipFill>
        <p:spPr>
          <a:xfrm>
            <a:off x="1954900" y="1671400"/>
            <a:ext cx="1640800" cy="2319550"/>
          </a:xfrm>
          <a:prstGeom prst="rect">
            <a:avLst/>
          </a:prstGeom>
          <a:noFill/>
          <a:ln>
            <a:noFill/>
          </a:ln>
        </p:spPr>
      </p:pic>
      <p:pic>
        <p:nvPicPr>
          <p:cNvPr id="195" name="Google Shape;195;p29" title="lunchbox.png"/>
          <p:cNvPicPr preferRelativeResize="0"/>
          <p:nvPr/>
        </p:nvPicPr>
        <p:blipFill>
          <a:blip r:embed="rId5">
            <a:alphaModFix/>
          </a:blip>
          <a:stretch>
            <a:fillRect/>
          </a:stretch>
        </p:blipFill>
        <p:spPr>
          <a:xfrm>
            <a:off x="5470355" y="1655750"/>
            <a:ext cx="2565700" cy="2350850"/>
          </a:xfrm>
          <a:prstGeom prst="rect">
            <a:avLst/>
          </a:prstGeom>
          <a:noFill/>
          <a:ln>
            <a:noFill/>
          </a:ln>
        </p:spPr>
      </p:pic>
      <p:pic>
        <p:nvPicPr>
          <p:cNvPr id="196" name="Google Shape;196;p29"/>
          <p:cNvPicPr preferRelativeResize="0"/>
          <p:nvPr/>
        </p:nvPicPr>
        <p:blipFill>
          <a:blip r:embed="rId6">
            <a:alphaModFix/>
          </a:blip>
          <a:stretch>
            <a:fillRect/>
          </a:stretch>
        </p:blipFill>
        <p:spPr>
          <a:xfrm>
            <a:off x="1673150" y="3498425"/>
            <a:ext cx="907800" cy="919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nvSpPr>
        <p:spPr>
          <a:xfrm>
            <a:off x="204350" y="321850"/>
            <a:ext cx="86904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200">
                <a:solidFill>
                  <a:schemeClr val="dk1"/>
                </a:solidFill>
                <a:latin typeface="Montserrat"/>
                <a:ea typeface="Montserrat"/>
                <a:cs typeface="Montserrat"/>
                <a:sym typeface="Montserrat"/>
              </a:rPr>
              <a:t>ЗАМІСТЬ ПАКЕТА — НОСИ ВЗУТТЯ ДЛЯ ФІЗКУЛЬТУРИ</a:t>
            </a:r>
            <a:br>
              <a:rPr b="1" lang="uk" sz="2200">
                <a:solidFill>
                  <a:schemeClr val="dk1"/>
                </a:solidFill>
                <a:latin typeface="Montserrat"/>
                <a:ea typeface="Montserrat"/>
                <a:cs typeface="Montserrat"/>
                <a:sym typeface="Montserrat"/>
              </a:rPr>
            </a:br>
            <a:r>
              <a:rPr b="1" lang="uk" sz="2200">
                <a:solidFill>
                  <a:schemeClr val="dk1"/>
                </a:solidFill>
                <a:latin typeface="Montserrat"/>
                <a:ea typeface="Montserrat"/>
                <a:cs typeface="Montserrat"/>
                <a:sym typeface="Montserrat"/>
              </a:rPr>
              <a:t>В СПЕЦІАЛЬНОМУ ТКАНИННОМУ МІШЕЧКУ</a:t>
            </a:r>
            <a:endParaRPr b="1" sz="2200">
              <a:solidFill>
                <a:schemeClr val="dk2"/>
              </a:solidFill>
            </a:endParaRPr>
          </a:p>
        </p:txBody>
      </p:sp>
      <p:pic>
        <p:nvPicPr>
          <p:cNvPr id="202" name="Google Shape;202;p30" title="yesno.png"/>
          <p:cNvPicPr preferRelativeResize="0"/>
          <p:nvPr/>
        </p:nvPicPr>
        <p:blipFill>
          <a:blip r:embed="rId3">
            <a:alphaModFix/>
          </a:blip>
          <a:stretch>
            <a:fillRect/>
          </a:stretch>
        </p:blipFill>
        <p:spPr>
          <a:xfrm>
            <a:off x="728675" y="694518"/>
            <a:ext cx="7234826" cy="4645425"/>
          </a:xfrm>
          <a:prstGeom prst="rect">
            <a:avLst/>
          </a:prstGeom>
          <a:noFill/>
          <a:ln>
            <a:noFill/>
          </a:ln>
        </p:spPr>
      </p:pic>
      <p:pic>
        <p:nvPicPr>
          <p:cNvPr id="203" name="Google Shape;203;p30"/>
          <p:cNvPicPr preferRelativeResize="0"/>
          <p:nvPr/>
        </p:nvPicPr>
        <p:blipFill>
          <a:blip r:embed="rId4">
            <a:alphaModFix/>
          </a:blip>
          <a:stretch>
            <a:fillRect/>
          </a:stretch>
        </p:blipFill>
        <p:spPr>
          <a:xfrm rot="2700000">
            <a:off x="1223650" y="2845575"/>
            <a:ext cx="907800" cy="919499"/>
          </a:xfrm>
          <a:prstGeom prst="rect">
            <a:avLst/>
          </a:prstGeom>
          <a:noFill/>
          <a:ln>
            <a:noFill/>
          </a:ln>
        </p:spPr>
      </p:pic>
      <p:pic>
        <p:nvPicPr>
          <p:cNvPr id="204" name="Google Shape;204;p30"/>
          <p:cNvPicPr preferRelativeResize="0"/>
          <p:nvPr/>
        </p:nvPicPr>
        <p:blipFill>
          <a:blip r:embed="rId5">
            <a:alphaModFix/>
          </a:blip>
          <a:stretch>
            <a:fillRect/>
          </a:stretch>
        </p:blipFill>
        <p:spPr>
          <a:xfrm>
            <a:off x="1995524" y="1869424"/>
            <a:ext cx="1513625" cy="1975300"/>
          </a:xfrm>
          <a:prstGeom prst="rect">
            <a:avLst/>
          </a:prstGeom>
          <a:noFill/>
          <a:ln>
            <a:noFill/>
          </a:ln>
        </p:spPr>
      </p:pic>
      <p:pic>
        <p:nvPicPr>
          <p:cNvPr id="205" name="Google Shape;205;p30"/>
          <p:cNvPicPr preferRelativeResize="0"/>
          <p:nvPr/>
        </p:nvPicPr>
        <p:blipFill>
          <a:blip r:embed="rId6">
            <a:alphaModFix/>
          </a:blip>
          <a:stretch>
            <a:fillRect/>
          </a:stretch>
        </p:blipFill>
        <p:spPr>
          <a:xfrm rot="858685">
            <a:off x="5468225" y="1778625"/>
            <a:ext cx="2293950" cy="2254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31"/>
          <p:cNvPicPr preferRelativeResize="0"/>
          <p:nvPr/>
        </p:nvPicPr>
        <p:blipFill>
          <a:blip r:embed="rId3">
            <a:alphaModFix/>
          </a:blip>
          <a:stretch>
            <a:fillRect/>
          </a:stretch>
        </p:blipFill>
        <p:spPr>
          <a:xfrm>
            <a:off x="1637825" y="1628125"/>
            <a:ext cx="4396700" cy="1925925"/>
          </a:xfrm>
          <a:prstGeom prst="rect">
            <a:avLst/>
          </a:prstGeom>
          <a:noFill/>
          <a:ln>
            <a:noFill/>
          </a:ln>
        </p:spPr>
      </p:pic>
      <p:sp>
        <p:nvSpPr>
          <p:cNvPr id="211" name="Google Shape;211;p31"/>
          <p:cNvSpPr txBox="1"/>
          <p:nvPr/>
        </p:nvSpPr>
        <p:spPr>
          <a:xfrm>
            <a:off x="204350" y="169450"/>
            <a:ext cx="8690400" cy="130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200">
                <a:solidFill>
                  <a:schemeClr val="dk1"/>
                </a:solidFill>
                <a:latin typeface="Montserrat"/>
                <a:ea typeface="Montserrat"/>
                <a:cs typeface="Montserrat"/>
                <a:sym typeface="Montserrat"/>
              </a:rPr>
              <a:t>ЗАМІСТЬ ТОГО ЩОБ ВИКИДАТИ ІГРАШКУ, ЯКОЮ БІЛЬШЕ НЕ ГРАЄШСЯ, І КУПУВАТИ НОВУ — ОБМІНЯЙСЯ ІГРАШКАМИ З ДРУГОМ ЧИ ПОДРУГОЮ</a:t>
            </a:r>
            <a:endParaRPr b="1" sz="2200">
              <a:solidFill>
                <a:schemeClr val="dk2"/>
              </a:solidFill>
            </a:endParaRPr>
          </a:p>
        </p:txBody>
      </p:sp>
      <p:pic>
        <p:nvPicPr>
          <p:cNvPr id="212" name="Google Shape;212;p31" title="Dino.png"/>
          <p:cNvPicPr preferRelativeResize="0"/>
          <p:nvPr/>
        </p:nvPicPr>
        <p:blipFill>
          <a:blip r:embed="rId4">
            <a:alphaModFix/>
          </a:blip>
          <a:stretch>
            <a:fillRect/>
          </a:stretch>
        </p:blipFill>
        <p:spPr>
          <a:xfrm>
            <a:off x="773075" y="1628125"/>
            <a:ext cx="2961800" cy="2715351"/>
          </a:xfrm>
          <a:prstGeom prst="rect">
            <a:avLst/>
          </a:prstGeom>
          <a:noFill/>
          <a:ln>
            <a:noFill/>
          </a:ln>
        </p:spPr>
      </p:pic>
      <p:pic>
        <p:nvPicPr>
          <p:cNvPr id="213" name="Google Shape;213;p31"/>
          <p:cNvPicPr preferRelativeResize="0"/>
          <p:nvPr/>
        </p:nvPicPr>
        <p:blipFill>
          <a:blip r:embed="rId5">
            <a:alphaModFix/>
          </a:blip>
          <a:stretch>
            <a:fillRect/>
          </a:stretch>
        </p:blipFill>
        <p:spPr>
          <a:xfrm rot="2700000">
            <a:off x="580651" y="2661654"/>
            <a:ext cx="872499" cy="883743"/>
          </a:xfrm>
          <a:prstGeom prst="rect">
            <a:avLst/>
          </a:prstGeom>
          <a:noFill/>
          <a:ln>
            <a:noFill/>
          </a:ln>
        </p:spPr>
      </p:pic>
      <p:pic>
        <p:nvPicPr>
          <p:cNvPr id="214" name="Google Shape;214;p31"/>
          <p:cNvPicPr preferRelativeResize="0"/>
          <p:nvPr/>
        </p:nvPicPr>
        <p:blipFill>
          <a:blip r:embed="rId6">
            <a:alphaModFix/>
          </a:blip>
          <a:stretch>
            <a:fillRect/>
          </a:stretch>
        </p:blipFill>
        <p:spPr>
          <a:xfrm>
            <a:off x="5309900" y="1971100"/>
            <a:ext cx="2762301" cy="181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nvSpPr>
        <p:spPr>
          <a:xfrm>
            <a:off x="485400" y="599363"/>
            <a:ext cx="8865000" cy="95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2200">
                <a:solidFill>
                  <a:schemeClr val="dk1"/>
                </a:solidFill>
                <a:latin typeface="Montserrat"/>
                <a:ea typeface="Montserrat"/>
                <a:cs typeface="Montserrat"/>
                <a:sym typeface="Montserrat"/>
              </a:rPr>
              <a:t>ЩО РОБИТИ, ЩОБ СМІТТЯ СТАЛО МЕНШЕ? </a:t>
            </a:r>
            <a:endParaRPr b="1" sz="2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uk" sz="2200">
                <a:solidFill>
                  <a:schemeClr val="dk1"/>
                </a:solidFill>
                <a:latin typeface="Montserrat"/>
                <a:ea typeface="Montserrat"/>
                <a:cs typeface="Montserrat"/>
                <a:sym typeface="Montserrat"/>
              </a:rPr>
              <a:t>Обери правильні варіанти.</a:t>
            </a:r>
            <a:endParaRPr i="1" sz="2200">
              <a:latin typeface="Montserrat"/>
              <a:ea typeface="Montserrat"/>
              <a:cs typeface="Montserrat"/>
              <a:sym typeface="Montserrat"/>
            </a:endParaRPr>
          </a:p>
        </p:txBody>
      </p:sp>
      <p:sp>
        <p:nvSpPr>
          <p:cNvPr id="65" name="Google Shape;65;p14"/>
          <p:cNvSpPr txBox="1"/>
          <p:nvPr/>
        </p:nvSpPr>
        <p:spPr>
          <a:xfrm>
            <a:off x="751650" y="1725050"/>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F85069"/>
                </a:solidFill>
                <a:latin typeface="Montserrat"/>
                <a:ea typeface="Montserrat"/>
                <a:cs typeface="Montserrat"/>
                <a:sym typeface="Montserrat"/>
              </a:rPr>
              <a:t>А</a:t>
            </a:r>
            <a:endParaRPr b="1" sz="2900">
              <a:solidFill>
                <a:srgbClr val="F85069"/>
              </a:solidFill>
            </a:endParaRPr>
          </a:p>
        </p:txBody>
      </p:sp>
      <p:sp>
        <p:nvSpPr>
          <p:cNvPr id="66" name="Google Shape;66;p14"/>
          <p:cNvSpPr txBox="1"/>
          <p:nvPr/>
        </p:nvSpPr>
        <p:spPr>
          <a:xfrm>
            <a:off x="321150" y="2212500"/>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Носити воду в багаторазовій пляшці.</a:t>
            </a:r>
            <a:endParaRPr>
              <a:solidFill>
                <a:schemeClr val="dk1"/>
              </a:solidFill>
              <a:latin typeface="Montserrat SemiBold"/>
              <a:ea typeface="Montserrat SemiBold"/>
              <a:cs typeface="Montserrat SemiBold"/>
              <a:sym typeface="Montserrat SemiBold"/>
            </a:endParaRPr>
          </a:p>
        </p:txBody>
      </p:sp>
      <p:sp>
        <p:nvSpPr>
          <p:cNvPr id="67" name="Google Shape;67;p14"/>
          <p:cNvSpPr txBox="1"/>
          <p:nvPr/>
        </p:nvSpPr>
        <p:spPr>
          <a:xfrm>
            <a:off x="3472975" y="1725050"/>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00AFEF"/>
                </a:solidFill>
                <a:latin typeface="Montserrat"/>
                <a:ea typeface="Montserrat"/>
                <a:cs typeface="Montserrat"/>
                <a:sym typeface="Montserrat"/>
              </a:rPr>
              <a:t>Б</a:t>
            </a:r>
            <a:endParaRPr b="1" sz="2900">
              <a:solidFill>
                <a:srgbClr val="00AFEF"/>
              </a:solidFill>
            </a:endParaRPr>
          </a:p>
        </p:txBody>
      </p:sp>
      <p:sp>
        <p:nvSpPr>
          <p:cNvPr id="68" name="Google Shape;68;p14"/>
          <p:cNvSpPr txBox="1"/>
          <p:nvPr/>
        </p:nvSpPr>
        <p:spPr>
          <a:xfrm>
            <a:off x="3042475" y="2212500"/>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Брати їжу в ланчбокс, а не загортати в плівку.</a:t>
            </a:r>
            <a:endParaRPr>
              <a:latin typeface="Montserrat SemiBold"/>
              <a:ea typeface="Montserrat SemiBold"/>
              <a:cs typeface="Montserrat SemiBold"/>
              <a:sym typeface="Montserrat SemiBold"/>
            </a:endParaRPr>
          </a:p>
        </p:txBody>
      </p:sp>
      <p:sp>
        <p:nvSpPr>
          <p:cNvPr id="69" name="Google Shape;69;p14"/>
          <p:cNvSpPr txBox="1"/>
          <p:nvPr/>
        </p:nvSpPr>
        <p:spPr>
          <a:xfrm>
            <a:off x="6300225" y="1725050"/>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F85069"/>
                </a:solidFill>
                <a:latin typeface="Montserrat"/>
                <a:ea typeface="Montserrat"/>
                <a:cs typeface="Montserrat"/>
                <a:sym typeface="Montserrat"/>
              </a:rPr>
              <a:t>В</a:t>
            </a:r>
            <a:endParaRPr b="1" sz="2900">
              <a:solidFill>
                <a:srgbClr val="F85069"/>
              </a:solidFill>
            </a:endParaRPr>
          </a:p>
        </p:txBody>
      </p:sp>
      <p:sp>
        <p:nvSpPr>
          <p:cNvPr id="70" name="Google Shape;70;p14"/>
          <p:cNvSpPr txBox="1"/>
          <p:nvPr/>
        </p:nvSpPr>
        <p:spPr>
          <a:xfrm>
            <a:off x="5869725" y="2212500"/>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Щоразу брати новий пакет у магазині.</a:t>
            </a:r>
            <a:endParaRPr>
              <a:latin typeface="Montserrat SemiBold"/>
              <a:ea typeface="Montserrat SemiBold"/>
              <a:cs typeface="Montserrat SemiBold"/>
              <a:sym typeface="Montserrat SemiBold"/>
            </a:endParaRPr>
          </a:p>
        </p:txBody>
      </p:sp>
      <p:sp>
        <p:nvSpPr>
          <p:cNvPr id="71" name="Google Shape;71;p14"/>
          <p:cNvSpPr txBox="1"/>
          <p:nvPr/>
        </p:nvSpPr>
        <p:spPr>
          <a:xfrm>
            <a:off x="751650" y="3139225"/>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00AFEF"/>
                </a:solidFill>
                <a:latin typeface="Montserrat"/>
                <a:ea typeface="Montserrat"/>
                <a:cs typeface="Montserrat"/>
                <a:sym typeface="Montserrat"/>
              </a:rPr>
              <a:t>Г</a:t>
            </a:r>
            <a:endParaRPr b="1" sz="2900">
              <a:solidFill>
                <a:srgbClr val="00AFEF"/>
              </a:solidFill>
            </a:endParaRPr>
          </a:p>
        </p:txBody>
      </p:sp>
      <p:sp>
        <p:nvSpPr>
          <p:cNvPr id="72" name="Google Shape;72;p14"/>
          <p:cNvSpPr txBox="1"/>
          <p:nvPr/>
        </p:nvSpPr>
        <p:spPr>
          <a:xfrm>
            <a:off x="321150" y="3770425"/>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Ходити у магазин зі своєю торбинкою.</a:t>
            </a:r>
            <a:endParaRPr>
              <a:latin typeface="Montserrat SemiBold"/>
              <a:ea typeface="Montserrat SemiBold"/>
              <a:cs typeface="Montserrat SemiBold"/>
              <a:sym typeface="Montserrat SemiBold"/>
            </a:endParaRPr>
          </a:p>
        </p:txBody>
      </p:sp>
      <p:sp>
        <p:nvSpPr>
          <p:cNvPr id="73" name="Google Shape;73;p14"/>
          <p:cNvSpPr txBox="1"/>
          <p:nvPr/>
        </p:nvSpPr>
        <p:spPr>
          <a:xfrm>
            <a:off x="3472975" y="3139225"/>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F85069"/>
                </a:solidFill>
                <a:latin typeface="Montserrat"/>
                <a:ea typeface="Montserrat"/>
                <a:cs typeface="Montserrat"/>
                <a:sym typeface="Montserrat"/>
              </a:rPr>
              <a:t>Д</a:t>
            </a:r>
            <a:endParaRPr b="1" sz="2900">
              <a:solidFill>
                <a:srgbClr val="F85069"/>
              </a:solidFill>
            </a:endParaRPr>
          </a:p>
        </p:txBody>
      </p:sp>
      <p:sp>
        <p:nvSpPr>
          <p:cNvPr id="74" name="Google Shape;74;p14"/>
          <p:cNvSpPr txBox="1"/>
          <p:nvPr/>
        </p:nvSpPr>
        <p:spPr>
          <a:xfrm>
            <a:off x="3042475" y="3770425"/>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Зробити зі старої речі щось нове або корисне.</a:t>
            </a:r>
            <a:endParaRPr>
              <a:latin typeface="Montserrat SemiBold"/>
              <a:ea typeface="Montserrat SemiBold"/>
              <a:cs typeface="Montserrat SemiBold"/>
              <a:sym typeface="Montserrat SemiBold"/>
            </a:endParaRPr>
          </a:p>
        </p:txBody>
      </p:sp>
      <p:sp>
        <p:nvSpPr>
          <p:cNvPr id="75" name="Google Shape;75;p14"/>
          <p:cNvSpPr txBox="1"/>
          <p:nvPr/>
        </p:nvSpPr>
        <p:spPr>
          <a:xfrm>
            <a:off x="6300225" y="3139225"/>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00AFEF"/>
                </a:solidFill>
                <a:latin typeface="Montserrat"/>
                <a:ea typeface="Montserrat"/>
                <a:cs typeface="Montserrat"/>
                <a:sym typeface="Montserrat"/>
              </a:rPr>
              <a:t>Е</a:t>
            </a:r>
            <a:endParaRPr b="1" sz="2900">
              <a:solidFill>
                <a:srgbClr val="00AFEF"/>
              </a:solidFill>
            </a:endParaRPr>
          </a:p>
        </p:txBody>
      </p:sp>
      <p:sp>
        <p:nvSpPr>
          <p:cNvPr id="76" name="Google Shape;76;p14"/>
          <p:cNvSpPr txBox="1"/>
          <p:nvPr/>
        </p:nvSpPr>
        <p:spPr>
          <a:xfrm>
            <a:off x="5869725" y="3770425"/>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Викидати сміття в лісі або на вулиці.</a:t>
            </a:r>
            <a:endParaRPr>
              <a:latin typeface="Montserrat SemiBold"/>
              <a:ea typeface="Montserrat SemiBold"/>
              <a:cs typeface="Montserrat SemiBold"/>
              <a:sym typeface="Montserrat SemiBold"/>
            </a:endParaRPr>
          </a:p>
        </p:txBody>
      </p:sp>
      <p:pic>
        <p:nvPicPr>
          <p:cNvPr id="77" name="Google Shape;77;p14"/>
          <p:cNvPicPr preferRelativeResize="0"/>
          <p:nvPr/>
        </p:nvPicPr>
        <p:blipFill>
          <a:blip r:embed="rId3">
            <a:alphaModFix/>
          </a:blip>
          <a:stretch>
            <a:fillRect/>
          </a:stretch>
        </p:blipFill>
        <p:spPr>
          <a:xfrm rot="719318">
            <a:off x="7268172" y="94977"/>
            <a:ext cx="1947831" cy="19597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nvSpPr>
        <p:spPr>
          <a:xfrm>
            <a:off x="204350" y="321850"/>
            <a:ext cx="86904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200">
                <a:solidFill>
                  <a:schemeClr val="dk1"/>
                </a:solidFill>
                <a:latin typeface="Montserrat"/>
                <a:ea typeface="Montserrat"/>
                <a:cs typeface="Montserrat"/>
                <a:sym typeface="Montserrat"/>
              </a:rPr>
              <a:t>ЗАМІСТЬ КУПЛЕНИХ ЗА́КЛАДОК ДЛЯ ПІДРУЧНИКІВ — СПРОБУЙ СТВОРИТИ ВЛАСНІ З ТКАНИНИ ЧИ ПАПЕРУ</a:t>
            </a:r>
            <a:endParaRPr b="1" sz="2200">
              <a:solidFill>
                <a:schemeClr val="dk2"/>
              </a:solidFill>
            </a:endParaRPr>
          </a:p>
        </p:txBody>
      </p:sp>
      <p:pic>
        <p:nvPicPr>
          <p:cNvPr id="220" name="Google Shape;220;p32" title="yesno.png"/>
          <p:cNvPicPr preferRelativeResize="0"/>
          <p:nvPr/>
        </p:nvPicPr>
        <p:blipFill>
          <a:blip r:embed="rId3">
            <a:alphaModFix/>
          </a:blip>
          <a:stretch>
            <a:fillRect/>
          </a:stretch>
        </p:blipFill>
        <p:spPr>
          <a:xfrm>
            <a:off x="728675" y="694518"/>
            <a:ext cx="7234826" cy="4645425"/>
          </a:xfrm>
          <a:prstGeom prst="rect">
            <a:avLst/>
          </a:prstGeom>
          <a:noFill/>
          <a:ln>
            <a:noFill/>
          </a:ln>
        </p:spPr>
      </p:pic>
      <p:pic>
        <p:nvPicPr>
          <p:cNvPr id="221" name="Google Shape;221;p32"/>
          <p:cNvPicPr preferRelativeResize="0"/>
          <p:nvPr/>
        </p:nvPicPr>
        <p:blipFill>
          <a:blip r:embed="rId4">
            <a:alphaModFix/>
          </a:blip>
          <a:stretch>
            <a:fillRect/>
          </a:stretch>
        </p:blipFill>
        <p:spPr>
          <a:xfrm rot="6101418">
            <a:off x="1223650" y="2845576"/>
            <a:ext cx="907800" cy="919499"/>
          </a:xfrm>
          <a:prstGeom prst="rect">
            <a:avLst/>
          </a:prstGeom>
          <a:noFill/>
          <a:ln>
            <a:noFill/>
          </a:ln>
        </p:spPr>
      </p:pic>
      <p:pic>
        <p:nvPicPr>
          <p:cNvPr id="222" name="Google Shape;222;p32"/>
          <p:cNvPicPr preferRelativeResize="0"/>
          <p:nvPr/>
        </p:nvPicPr>
        <p:blipFill>
          <a:blip r:embed="rId5">
            <a:alphaModFix/>
          </a:blip>
          <a:stretch>
            <a:fillRect/>
          </a:stretch>
        </p:blipFill>
        <p:spPr>
          <a:xfrm>
            <a:off x="1590912" y="-1258915"/>
            <a:ext cx="7234826" cy="5868480"/>
          </a:xfrm>
          <a:prstGeom prst="rect">
            <a:avLst/>
          </a:prstGeom>
          <a:noFill/>
          <a:ln>
            <a:noFill/>
          </a:ln>
        </p:spPr>
      </p:pic>
      <p:pic>
        <p:nvPicPr>
          <p:cNvPr id="223" name="Google Shape;223;p32"/>
          <p:cNvPicPr preferRelativeResize="0"/>
          <p:nvPr/>
        </p:nvPicPr>
        <p:blipFill>
          <a:blip r:embed="rId6">
            <a:alphaModFix/>
          </a:blip>
          <a:stretch>
            <a:fillRect/>
          </a:stretch>
        </p:blipFill>
        <p:spPr>
          <a:xfrm>
            <a:off x="2198025" y="1532500"/>
            <a:ext cx="1620350" cy="2645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nvSpPr>
        <p:spPr>
          <a:xfrm>
            <a:off x="204350" y="321850"/>
            <a:ext cx="86904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200">
                <a:solidFill>
                  <a:schemeClr val="dk1"/>
                </a:solidFill>
                <a:latin typeface="Montserrat"/>
                <a:ea typeface="Montserrat"/>
                <a:cs typeface="Montserrat"/>
                <a:sym typeface="Montserrat"/>
              </a:rPr>
              <a:t>ЩОБ ЗРОБИТИ ПОДАРУНКОВУ ОБГОРТКУ, СПРОБУЙ ПРОСТО РОЗФАРБУВАТИ </a:t>
            </a:r>
            <a:r>
              <a:rPr b="1" lang="uk" sz="2200">
                <a:solidFill>
                  <a:schemeClr val="dk1"/>
                </a:solidFill>
                <a:latin typeface="Montserrat"/>
                <a:ea typeface="Montserrat"/>
                <a:cs typeface="Montserrat"/>
                <a:sym typeface="Montserrat"/>
              </a:rPr>
              <a:t>СТАРИЙ ПАПІР АБО ГАЗЕТИ</a:t>
            </a:r>
            <a:endParaRPr b="1" sz="2200">
              <a:solidFill>
                <a:schemeClr val="dk2"/>
              </a:solidFill>
            </a:endParaRPr>
          </a:p>
        </p:txBody>
      </p:sp>
      <p:pic>
        <p:nvPicPr>
          <p:cNvPr id="229" name="Google Shape;229;p33" title="yesno.png"/>
          <p:cNvPicPr preferRelativeResize="0"/>
          <p:nvPr/>
        </p:nvPicPr>
        <p:blipFill>
          <a:blip r:embed="rId3">
            <a:alphaModFix/>
          </a:blip>
          <a:stretch>
            <a:fillRect/>
          </a:stretch>
        </p:blipFill>
        <p:spPr>
          <a:xfrm>
            <a:off x="728675" y="694518"/>
            <a:ext cx="7234826" cy="4645425"/>
          </a:xfrm>
          <a:prstGeom prst="rect">
            <a:avLst/>
          </a:prstGeom>
          <a:noFill/>
          <a:ln>
            <a:noFill/>
          </a:ln>
        </p:spPr>
      </p:pic>
      <p:pic>
        <p:nvPicPr>
          <p:cNvPr id="230" name="Google Shape;230;p33"/>
          <p:cNvPicPr preferRelativeResize="0"/>
          <p:nvPr/>
        </p:nvPicPr>
        <p:blipFill>
          <a:blip r:embed="rId4">
            <a:alphaModFix/>
          </a:blip>
          <a:stretch>
            <a:fillRect/>
          </a:stretch>
        </p:blipFill>
        <p:spPr>
          <a:xfrm rot="705571">
            <a:off x="1871300" y="2331200"/>
            <a:ext cx="1492098" cy="1595299"/>
          </a:xfrm>
          <a:prstGeom prst="rect">
            <a:avLst/>
          </a:prstGeom>
          <a:noFill/>
          <a:ln>
            <a:noFill/>
          </a:ln>
        </p:spPr>
      </p:pic>
      <p:pic>
        <p:nvPicPr>
          <p:cNvPr id="231" name="Google Shape;231;p33"/>
          <p:cNvPicPr preferRelativeResize="0"/>
          <p:nvPr/>
        </p:nvPicPr>
        <p:blipFill>
          <a:blip r:embed="rId5">
            <a:alphaModFix/>
          </a:blip>
          <a:stretch>
            <a:fillRect/>
          </a:stretch>
        </p:blipFill>
        <p:spPr>
          <a:xfrm rot="254851">
            <a:off x="6072151" y="2179838"/>
            <a:ext cx="1719403" cy="1728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4" title="yesno.png"/>
          <p:cNvPicPr preferRelativeResize="0"/>
          <p:nvPr/>
        </p:nvPicPr>
        <p:blipFill>
          <a:blip r:embed="rId3">
            <a:alphaModFix/>
          </a:blip>
          <a:stretch>
            <a:fillRect/>
          </a:stretch>
        </p:blipFill>
        <p:spPr>
          <a:xfrm>
            <a:off x="728675" y="694518"/>
            <a:ext cx="7234826" cy="4645425"/>
          </a:xfrm>
          <a:prstGeom prst="rect">
            <a:avLst/>
          </a:prstGeom>
          <a:noFill/>
          <a:ln>
            <a:noFill/>
          </a:ln>
        </p:spPr>
      </p:pic>
      <p:sp>
        <p:nvSpPr>
          <p:cNvPr id="237" name="Google Shape;237;p34"/>
          <p:cNvSpPr txBox="1"/>
          <p:nvPr/>
        </p:nvSpPr>
        <p:spPr>
          <a:xfrm>
            <a:off x="204350" y="321850"/>
            <a:ext cx="86904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200">
                <a:solidFill>
                  <a:schemeClr val="dk1"/>
                </a:solidFill>
                <a:latin typeface="Montserrat"/>
                <a:ea typeface="Montserrat"/>
                <a:cs typeface="Montserrat"/>
                <a:sym typeface="Montserrat"/>
              </a:rPr>
              <a:t>ЗАМІСТЬ ПАПЕРОВИХ СЕРВЕТОК —</a:t>
            </a:r>
            <a:br>
              <a:rPr b="1" lang="uk" sz="2200">
                <a:solidFill>
                  <a:schemeClr val="dk1"/>
                </a:solidFill>
                <a:latin typeface="Montserrat"/>
                <a:ea typeface="Montserrat"/>
                <a:cs typeface="Montserrat"/>
                <a:sym typeface="Montserrat"/>
              </a:rPr>
            </a:br>
            <a:r>
              <a:rPr b="1" lang="uk" sz="2200">
                <a:solidFill>
                  <a:schemeClr val="dk1"/>
                </a:solidFill>
                <a:latin typeface="Montserrat"/>
                <a:ea typeface="Montserrat"/>
                <a:cs typeface="Montserrat"/>
                <a:sym typeface="Montserrat"/>
              </a:rPr>
              <a:t>НОСИ БАВОВНЯНУ ХУСТИНОЧКУ</a:t>
            </a:r>
            <a:endParaRPr b="1" sz="2200">
              <a:solidFill>
                <a:schemeClr val="dk2"/>
              </a:solidFill>
            </a:endParaRPr>
          </a:p>
        </p:txBody>
      </p:sp>
      <p:pic>
        <p:nvPicPr>
          <p:cNvPr id="238" name="Google Shape;238;p34" title="napkin.png"/>
          <p:cNvPicPr preferRelativeResize="0"/>
          <p:nvPr/>
        </p:nvPicPr>
        <p:blipFill>
          <a:blip r:embed="rId4">
            <a:alphaModFix/>
          </a:blip>
          <a:stretch>
            <a:fillRect/>
          </a:stretch>
        </p:blipFill>
        <p:spPr>
          <a:xfrm>
            <a:off x="1353000" y="1810750"/>
            <a:ext cx="2651350" cy="1766450"/>
          </a:xfrm>
          <a:prstGeom prst="rect">
            <a:avLst/>
          </a:prstGeom>
          <a:noFill/>
          <a:ln>
            <a:noFill/>
          </a:ln>
        </p:spPr>
      </p:pic>
      <p:pic>
        <p:nvPicPr>
          <p:cNvPr id="239" name="Google Shape;239;p34" title="textile-napkin.png"/>
          <p:cNvPicPr preferRelativeResize="0"/>
          <p:nvPr/>
        </p:nvPicPr>
        <p:blipFill>
          <a:blip r:embed="rId5">
            <a:alphaModFix/>
          </a:blip>
          <a:stretch>
            <a:fillRect/>
          </a:stretch>
        </p:blipFill>
        <p:spPr>
          <a:xfrm>
            <a:off x="5247600" y="1402050"/>
            <a:ext cx="2004500" cy="2630901"/>
          </a:xfrm>
          <a:prstGeom prst="rect">
            <a:avLst/>
          </a:prstGeom>
          <a:noFill/>
          <a:ln>
            <a:noFill/>
          </a:ln>
        </p:spPr>
      </p:pic>
      <p:pic>
        <p:nvPicPr>
          <p:cNvPr id="240" name="Google Shape;240;p34"/>
          <p:cNvPicPr preferRelativeResize="0"/>
          <p:nvPr/>
        </p:nvPicPr>
        <p:blipFill>
          <a:blip r:embed="rId6">
            <a:alphaModFix/>
          </a:blip>
          <a:stretch>
            <a:fillRect/>
          </a:stretch>
        </p:blipFill>
        <p:spPr>
          <a:xfrm rot="6101418">
            <a:off x="1897900" y="3198751"/>
            <a:ext cx="907800" cy="919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p:nvPr/>
        </p:nvSpPr>
        <p:spPr>
          <a:xfrm>
            <a:off x="3317938" y="1383075"/>
            <a:ext cx="2464200" cy="3443400"/>
          </a:xfrm>
          <a:prstGeom prst="roundRect">
            <a:avLst>
              <a:gd fmla="val 9254" name="adj"/>
            </a:avLst>
          </a:prstGeom>
          <a:solidFill>
            <a:srgbClr val="54D7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p35"/>
          <p:cNvSpPr txBox="1"/>
          <p:nvPr/>
        </p:nvSpPr>
        <p:spPr>
          <a:xfrm>
            <a:off x="1429800" y="295975"/>
            <a:ext cx="62844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400">
                <a:solidFill>
                  <a:schemeClr val="dk1"/>
                </a:solidFill>
                <a:latin typeface="Montserrat"/>
                <a:ea typeface="Montserrat"/>
                <a:cs typeface="Montserrat"/>
                <a:sym typeface="Montserrat"/>
              </a:rPr>
              <a:t>ТАКОЖ КРАЩЕ ВІДМОВИТИСЯ</a:t>
            </a:r>
            <a:endParaRPr b="1" sz="2700">
              <a:solidFill>
                <a:schemeClr val="dk2"/>
              </a:solidFill>
            </a:endParaRPr>
          </a:p>
        </p:txBody>
      </p:sp>
      <p:sp>
        <p:nvSpPr>
          <p:cNvPr id="247" name="Google Shape;247;p35"/>
          <p:cNvSpPr txBox="1"/>
          <p:nvPr/>
        </p:nvSpPr>
        <p:spPr>
          <a:xfrm>
            <a:off x="741875" y="2986625"/>
            <a:ext cx="2067900" cy="8967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1200"/>
              </a:spcBef>
              <a:spcAft>
                <a:spcPts val="1200"/>
              </a:spcAft>
              <a:buNone/>
            </a:pPr>
            <a:r>
              <a:rPr b="1" lang="uk" sz="1492">
                <a:solidFill>
                  <a:schemeClr val="dk1"/>
                </a:solidFill>
                <a:latin typeface="Montserrat"/>
                <a:ea typeface="Montserrat"/>
                <a:cs typeface="Montserrat"/>
                <a:sym typeface="Montserrat"/>
              </a:rPr>
              <a:t>Від </a:t>
            </a:r>
            <a:r>
              <a:rPr b="1" lang="uk" sz="1492">
                <a:solidFill>
                  <a:schemeClr val="dk1"/>
                </a:solidFill>
                <a:latin typeface="Montserrat"/>
                <a:ea typeface="Montserrat"/>
                <a:cs typeface="Montserrat"/>
                <a:sym typeface="Montserrat"/>
              </a:rPr>
              <a:t>повітряних</a:t>
            </a:r>
            <a:r>
              <a:rPr b="1" lang="uk" sz="1492">
                <a:solidFill>
                  <a:schemeClr val="dk1"/>
                </a:solidFill>
                <a:latin typeface="Montserrat"/>
                <a:ea typeface="Montserrat"/>
                <a:cs typeface="Montserrat"/>
                <a:sym typeface="Montserrat"/>
              </a:rPr>
              <a:t> кульок, бо вони радують недовго</a:t>
            </a:r>
            <a:endParaRPr b="1" sz="1800">
              <a:solidFill>
                <a:schemeClr val="dk2"/>
              </a:solidFill>
            </a:endParaRPr>
          </a:p>
        </p:txBody>
      </p:sp>
      <p:sp>
        <p:nvSpPr>
          <p:cNvPr id="248" name="Google Shape;248;p35"/>
          <p:cNvSpPr txBox="1"/>
          <p:nvPr/>
        </p:nvSpPr>
        <p:spPr>
          <a:xfrm>
            <a:off x="3510584" y="2986625"/>
            <a:ext cx="2114100" cy="8967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1200"/>
              </a:spcBef>
              <a:spcAft>
                <a:spcPts val="1200"/>
              </a:spcAft>
              <a:buNone/>
            </a:pPr>
            <a:r>
              <a:rPr b="1" lang="uk" sz="1492">
                <a:solidFill>
                  <a:schemeClr val="dk1"/>
                </a:solidFill>
                <a:latin typeface="Montserrat"/>
                <a:ea typeface="Montserrat"/>
                <a:cs typeface="Montserrat"/>
                <a:sym typeface="Montserrat"/>
              </a:rPr>
              <a:t>Від зайвого паковання </a:t>
            </a:r>
            <a:br>
              <a:rPr b="1" lang="uk" sz="1492">
                <a:solidFill>
                  <a:schemeClr val="dk1"/>
                </a:solidFill>
                <a:latin typeface="Montserrat"/>
                <a:ea typeface="Montserrat"/>
                <a:cs typeface="Montserrat"/>
                <a:sym typeface="Montserrat"/>
              </a:rPr>
            </a:br>
            <a:r>
              <a:rPr b="1" lang="uk" sz="1492">
                <a:solidFill>
                  <a:schemeClr val="dk1"/>
                </a:solidFill>
                <a:latin typeface="Montserrat"/>
                <a:ea typeface="Montserrat"/>
                <a:cs typeface="Montserrat"/>
                <a:sym typeface="Montserrat"/>
              </a:rPr>
              <a:t>для подарунків</a:t>
            </a:r>
            <a:endParaRPr b="1" sz="1800">
              <a:solidFill>
                <a:schemeClr val="dk2"/>
              </a:solidFill>
            </a:endParaRPr>
          </a:p>
        </p:txBody>
      </p:sp>
      <p:pic>
        <p:nvPicPr>
          <p:cNvPr id="249" name="Google Shape;249;p35"/>
          <p:cNvPicPr preferRelativeResize="0"/>
          <p:nvPr/>
        </p:nvPicPr>
        <p:blipFill>
          <a:blip r:embed="rId3">
            <a:alphaModFix/>
          </a:blip>
          <a:stretch>
            <a:fillRect/>
          </a:stretch>
        </p:blipFill>
        <p:spPr>
          <a:xfrm>
            <a:off x="3510572" y="1094325"/>
            <a:ext cx="2910325" cy="1892301"/>
          </a:xfrm>
          <a:prstGeom prst="rect">
            <a:avLst/>
          </a:prstGeom>
          <a:noFill/>
          <a:ln>
            <a:noFill/>
          </a:ln>
        </p:spPr>
      </p:pic>
      <p:sp>
        <p:nvSpPr>
          <p:cNvPr id="250" name="Google Shape;250;p35"/>
          <p:cNvSpPr/>
          <p:nvPr/>
        </p:nvSpPr>
        <p:spPr>
          <a:xfrm>
            <a:off x="6146312" y="1383075"/>
            <a:ext cx="2464200" cy="3443400"/>
          </a:xfrm>
          <a:prstGeom prst="roundRect">
            <a:avLst>
              <a:gd fmla="val 9254" name="adj"/>
            </a:avLst>
          </a:prstGeom>
          <a:solidFill>
            <a:srgbClr val="FFA2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35"/>
          <p:cNvSpPr txBox="1"/>
          <p:nvPr/>
        </p:nvSpPr>
        <p:spPr>
          <a:xfrm>
            <a:off x="6314000" y="2986625"/>
            <a:ext cx="2220300" cy="13788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1200"/>
              </a:spcBef>
              <a:spcAft>
                <a:spcPts val="1200"/>
              </a:spcAft>
              <a:buNone/>
            </a:pPr>
            <a:r>
              <a:rPr b="1" lang="uk" sz="1492">
                <a:solidFill>
                  <a:schemeClr val="dk1"/>
                </a:solidFill>
                <a:latin typeface="Montserrat"/>
                <a:ea typeface="Montserrat"/>
                <a:cs typeface="Montserrat"/>
                <a:sym typeface="Montserrat"/>
              </a:rPr>
              <a:t>Від нового пенала, ножиць, непроливайки, якщо старі ще </a:t>
            </a:r>
            <a:br>
              <a:rPr b="1" lang="uk" sz="1492">
                <a:solidFill>
                  <a:schemeClr val="dk1"/>
                </a:solidFill>
                <a:latin typeface="Montserrat"/>
                <a:ea typeface="Montserrat"/>
                <a:cs typeface="Montserrat"/>
                <a:sym typeface="Montserrat"/>
              </a:rPr>
            </a:br>
            <a:r>
              <a:rPr b="1" lang="uk" sz="1492">
                <a:solidFill>
                  <a:schemeClr val="dk1"/>
                </a:solidFill>
                <a:latin typeface="Montserrat"/>
                <a:ea typeface="Montserrat"/>
                <a:cs typeface="Montserrat"/>
                <a:sym typeface="Montserrat"/>
              </a:rPr>
              <a:t>в доброму стані</a:t>
            </a:r>
            <a:endParaRPr b="1" sz="1800">
              <a:solidFill>
                <a:schemeClr val="dk2"/>
              </a:solidFill>
            </a:endParaRPr>
          </a:p>
        </p:txBody>
      </p:sp>
      <p:pic>
        <p:nvPicPr>
          <p:cNvPr id="252" name="Google Shape;252;p35"/>
          <p:cNvPicPr preferRelativeResize="0"/>
          <p:nvPr/>
        </p:nvPicPr>
        <p:blipFill>
          <a:blip r:embed="rId4">
            <a:alphaModFix/>
          </a:blip>
          <a:stretch>
            <a:fillRect/>
          </a:stretch>
        </p:blipFill>
        <p:spPr>
          <a:xfrm>
            <a:off x="6147650" y="1287953"/>
            <a:ext cx="2461500" cy="1384594"/>
          </a:xfrm>
          <a:prstGeom prst="rect">
            <a:avLst/>
          </a:prstGeom>
          <a:noFill/>
          <a:ln>
            <a:noFill/>
          </a:ln>
        </p:spPr>
      </p:pic>
      <p:pic>
        <p:nvPicPr>
          <p:cNvPr id="253" name="Google Shape;253;p35"/>
          <p:cNvPicPr preferRelativeResize="0"/>
          <p:nvPr/>
        </p:nvPicPr>
        <p:blipFill>
          <a:blip r:embed="rId5">
            <a:alphaModFix/>
          </a:blip>
          <a:stretch>
            <a:fillRect/>
          </a:stretch>
        </p:blipFill>
        <p:spPr>
          <a:xfrm>
            <a:off x="5223625" y="2430850"/>
            <a:ext cx="495900" cy="668700"/>
          </a:xfrm>
          <a:prstGeom prst="rect">
            <a:avLst/>
          </a:prstGeom>
          <a:noFill/>
          <a:ln>
            <a:noFill/>
          </a:ln>
        </p:spPr>
      </p:pic>
      <p:pic>
        <p:nvPicPr>
          <p:cNvPr id="254" name="Google Shape;254;p35"/>
          <p:cNvPicPr preferRelativeResize="0"/>
          <p:nvPr/>
        </p:nvPicPr>
        <p:blipFill>
          <a:blip r:embed="rId6">
            <a:alphaModFix/>
          </a:blip>
          <a:stretch>
            <a:fillRect/>
          </a:stretch>
        </p:blipFill>
        <p:spPr>
          <a:xfrm>
            <a:off x="7953000" y="1064475"/>
            <a:ext cx="581300" cy="601200"/>
          </a:xfrm>
          <a:prstGeom prst="rect">
            <a:avLst/>
          </a:prstGeom>
          <a:noFill/>
          <a:ln>
            <a:noFill/>
          </a:ln>
        </p:spPr>
      </p:pic>
      <p:sp>
        <p:nvSpPr>
          <p:cNvPr id="255" name="Google Shape;255;p35"/>
          <p:cNvSpPr/>
          <p:nvPr/>
        </p:nvSpPr>
        <p:spPr>
          <a:xfrm>
            <a:off x="488235" y="1383075"/>
            <a:ext cx="2464200" cy="3443400"/>
          </a:xfrm>
          <a:prstGeom prst="roundRect">
            <a:avLst>
              <a:gd fmla="val 9254" name="adj"/>
            </a:avLst>
          </a:prstGeom>
          <a:solidFill>
            <a:srgbClr val="F8D4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56" name="Google Shape;256;p35"/>
          <p:cNvPicPr preferRelativeResize="0"/>
          <p:nvPr/>
        </p:nvPicPr>
        <p:blipFill>
          <a:blip r:embed="rId7">
            <a:alphaModFix/>
          </a:blip>
          <a:stretch>
            <a:fillRect/>
          </a:stretch>
        </p:blipFill>
        <p:spPr>
          <a:xfrm rot="-426787">
            <a:off x="871668" y="1188070"/>
            <a:ext cx="796214" cy="1085510"/>
          </a:xfrm>
          <a:prstGeom prst="rect">
            <a:avLst/>
          </a:prstGeom>
          <a:noFill/>
          <a:ln>
            <a:noFill/>
          </a:ln>
        </p:spPr>
      </p:pic>
      <p:sp>
        <p:nvSpPr>
          <p:cNvPr id="257" name="Google Shape;257;p35"/>
          <p:cNvSpPr txBox="1"/>
          <p:nvPr/>
        </p:nvSpPr>
        <p:spPr>
          <a:xfrm>
            <a:off x="707159" y="3099550"/>
            <a:ext cx="2114100" cy="11376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1200"/>
              </a:spcBef>
              <a:spcAft>
                <a:spcPts val="1200"/>
              </a:spcAft>
              <a:buNone/>
            </a:pPr>
            <a:r>
              <a:rPr b="1" lang="uk" sz="1492">
                <a:solidFill>
                  <a:schemeClr val="dk1"/>
                </a:solidFill>
                <a:latin typeface="Montserrat"/>
                <a:ea typeface="Montserrat"/>
                <a:cs typeface="Montserrat"/>
                <a:sym typeface="Montserrat"/>
              </a:rPr>
              <a:t>Від стаканчиків </a:t>
            </a:r>
            <a:br>
              <a:rPr b="1" lang="uk" sz="1492">
                <a:solidFill>
                  <a:schemeClr val="dk1"/>
                </a:solidFill>
                <a:latin typeface="Montserrat"/>
                <a:ea typeface="Montserrat"/>
                <a:cs typeface="Montserrat"/>
                <a:sym typeface="Montserrat"/>
              </a:rPr>
            </a:br>
            <a:r>
              <a:rPr b="1" lang="uk" sz="1492">
                <a:solidFill>
                  <a:schemeClr val="dk1"/>
                </a:solidFill>
                <a:latin typeface="Montserrat"/>
                <a:ea typeface="Montserrat"/>
                <a:cs typeface="Montserrat"/>
                <a:sym typeface="Montserrat"/>
              </a:rPr>
              <a:t>та іншого одноразового посуду</a:t>
            </a:r>
            <a:endParaRPr b="1" sz="1800">
              <a:solidFill>
                <a:schemeClr val="dk2"/>
              </a:solidFill>
            </a:endParaRPr>
          </a:p>
        </p:txBody>
      </p:sp>
      <p:pic>
        <p:nvPicPr>
          <p:cNvPr id="258" name="Google Shape;258;p35"/>
          <p:cNvPicPr preferRelativeResize="0"/>
          <p:nvPr/>
        </p:nvPicPr>
        <p:blipFill>
          <a:blip r:embed="rId8">
            <a:alphaModFix/>
          </a:blip>
          <a:stretch>
            <a:fillRect/>
          </a:stretch>
        </p:blipFill>
        <p:spPr>
          <a:xfrm rot="794661">
            <a:off x="1408694" y="1376934"/>
            <a:ext cx="1225433" cy="1397982"/>
          </a:xfrm>
          <a:prstGeom prst="rect">
            <a:avLst/>
          </a:prstGeom>
          <a:noFill/>
          <a:ln>
            <a:noFill/>
          </a:ln>
        </p:spPr>
      </p:pic>
      <p:pic>
        <p:nvPicPr>
          <p:cNvPr id="259" name="Google Shape;259;p35"/>
          <p:cNvPicPr preferRelativeResize="0"/>
          <p:nvPr/>
        </p:nvPicPr>
        <p:blipFill>
          <a:blip r:embed="rId9">
            <a:alphaModFix/>
          </a:blip>
          <a:stretch>
            <a:fillRect/>
          </a:stretch>
        </p:blipFill>
        <p:spPr>
          <a:xfrm>
            <a:off x="908862" y="2129510"/>
            <a:ext cx="873225" cy="8844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6" title="Bubble-red.png"/>
          <p:cNvPicPr preferRelativeResize="0"/>
          <p:nvPr/>
        </p:nvPicPr>
        <p:blipFill>
          <a:blip r:embed="rId3">
            <a:alphaModFix/>
          </a:blip>
          <a:stretch>
            <a:fillRect/>
          </a:stretch>
        </p:blipFill>
        <p:spPr>
          <a:xfrm>
            <a:off x="-224700" y="-114472"/>
            <a:ext cx="9368698" cy="5269895"/>
          </a:xfrm>
          <a:prstGeom prst="rect">
            <a:avLst/>
          </a:prstGeom>
          <a:noFill/>
          <a:ln>
            <a:noFill/>
          </a:ln>
        </p:spPr>
      </p:pic>
      <p:sp>
        <p:nvSpPr>
          <p:cNvPr id="265" name="Google Shape;265;p36"/>
          <p:cNvSpPr txBox="1"/>
          <p:nvPr/>
        </p:nvSpPr>
        <p:spPr>
          <a:xfrm>
            <a:off x="1645275" y="1243246"/>
            <a:ext cx="5948400" cy="241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3100">
                <a:solidFill>
                  <a:schemeClr val="lt1"/>
                </a:solidFill>
                <a:latin typeface="Montserrat"/>
                <a:ea typeface="Montserrat"/>
                <a:cs typeface="Montserrat"/>
                <a:sym typeface="Montserrat"/>
              </a:rPr>
              <a:t>ВИ ЗАХОТІЛИ З’ЇСТИ ЦУКЕРКУ. ЯК ШВИДКО </a:t>
            </a:r>
            <a:br>
              <a:rPr b="1" lang="uk" sz="3100">
                <a:solidFill>
                  <a:schemeClr val="lt1"/>
                </a:solidFill>
                <a:latin typeface="Montserrat"/>
                <a:ea typeface="Montserrat"/>
                <a:cs typeface="Montserrat"/>
                <a:sym typeface="Montserrat"/>
              </a:rPr>
            </a:br>
            <a:r>
              <a:rPr b="1" lang="uk" sz="3100">
                <a:solidFill>
                  <a:schemeClr val="lt1"/>
                </a:solidFill>
                <a:latin typeface="Montserrat"/>
                <a:ea typeface="Montserrat"/>
                <a:cs typeface="Montserrat"/>
                <a:sym typeface="Montserrat"/>
              </a:rPr>
              <a:t>ЇЇ ОБГОРТКА СТАНЕ СМІТТЯМ?</a:t>
            </a:r>
            <a:endParaRPr b="1" sz="3100">
              <a:solidFill>
                <a:srgbClr val="00AFEF"/>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nvSpPr>
        <p:spPr>
          <a:xfrm>
            <a:off x="311700" y="273575"/>
            <a:ext cx="8283600" cy="129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uk" sz="2200">
                <a:latin typeface="Montserrat"/>
                <a:ea typeface="Montserrat"/>
                <a:cs typeface="Montserrat"/>
                <a:sym typeface="Montserrat"/>
              </a:rPr>
              <a:t>ОБГОРТКИ, ПЛІВКИ ТА ІНШЕ ПАКОВАННЯ, ЯКЕ ВИКОРИСТОВУЮТЬ ДЛЯ ПРОДУКТІВ, ОПИНЯЮТЬСЯ В СМІТНИКУ МИТТЄВО</a:t>
            </a:r>
            <a:endParaRPr b="1" sz="2200">
              <a:solidFill>
                <a:srgbClr val="000000"/>
              </a:solidFill>
              <a:latin typeface="Montserrat"/>
              <a:ea typeface="Montserrat"/>
              <a:cs typeface="Montserrat"/>
              <a:sym typeface="Montserrat"/>
            </a:endParaRPr>
          </a:p>
        </p:txBody>
      </p:sp>
      <p:pic>
        <p:nvPicPr>
          <p:cNvPr id="271" name="Google Shape;271;p37" title="Bubble-blue-small.png"/>
          <p:cNvPicPr preferRelativeResize="0"/>
          <p:nvPr/>
        </p:nvPicPr>
        <p:blipFill>
          <a:blip r:embed="rId3">
            <a:alphaModFix/>
          </a:blip>
          <a:stretch>
            <a:fillRect/>
          </a:stretch>
        </p:blipFill>
        <p:spPr>
          <a:xfrm rot="54434">
            <a:off x="2890203" y="2461276"/>
            <a:ext cx="3686561" cy="1644921"/>
          </a:xfrm>
          <a:prstGeom prst="rect">
            <a:avLst/>
          </a:prstGeom>
          <a:noFill/>
          <a:ln>
            <a:noFill/>
          </a:ln>
        </p:spPr>
      </p:pic>
      <p:sp>
        <p:nvSpPr>
          <p:cNvPr id="272" name="Google Shape;272;p37"/>
          <p:cNvSpPr txBox="1"/>
          <p:nvPr/>
        </p:nvSpPr>
        <p:spPr>
          <a:xfrm rot="-18932">
            <a:off x="3219973" y="2755423"/>
            <a:ext cx="3105047" cy="855610"/>
          </a:xfrm>
          <a:prstGeom prst="rect">
            <a:avLst/>
          </a:prstGeom>
          <a:noFill/>
          <a:ln>
            <a:noFill/>
          </a:ln>
        </p:spPr>
        <p:txBody>
          <a:bodyPr anchorCtr="0" anchor="t" bIns="104700" lIns="104700" spcFirstLastPara="1" rIns="104700" wrap="square" tIns="104700">
            <a:spAutoFit/>
          </a:bodyPr>
          <a:lstStyle/>
          <a:p>
            <a:pPr indent="0" lvl="0" marL="0" rtl="0" algn="ctr">
              <a:lnSpc>
                <a:spcPct val="115000"/>
              </a:lnSpc>
              <a:spcBef>
                <a:spcPts val="0"/>
              </a:spcBef>
              <a:spcAft>
                <a:spcPts val="0"/>
              </a:spcAft>
              <a:buClr>
                <a:schemeClr val="dk1"/>
              </a:buClr>
              <a:buSzPts val="1100"/>
              <a:buFont typeface="Arial"/>
              <a:buNone/>
            </a:pPr>
            <a:r>
              <a:rPr b="1" lang="uk" sz="1947">
                <a:solidFill>
                  <a:schemeClr val="lt1"/>
                </a:solidFill>
                <a:latin typeface="Montserrat"/>
                <a:ea typeface="Montserrat"/>
                <a:cs typeface="Montserrat"/>
                <a:sym typeface="Montserrat"/>
              </a:rPr>
              <a:t>Як гадаєш, де більше обгорткового сміття?</a:t>
            </a:r>
            <a:endParaRPr b="1" sz="2634">
              <a:solidFill>
                <a:schemeClr val="lt1"/>
              </a:solidFill>
            </a:endParaRPr>
          </a:p>
        </p:txBody>
      </p:sp>
      <p:pic>
        <p:nvPicPr>
          <p:cNvPr id="273" name="Google Shape;273;p37" title="candy-packs.png"/>
          <p:cNvPicPr preferRelativeResize="0"/>
          <p:nvPr/>
        </p:nvPicPr>
        <p:blipFill>
          <a:blip r:embed="rId4">
            <a:alphaModFix/>
          </a:blip>
          <a:stretch>
            <a:fillRect/>
          </a:stretch>
        </p:blipFill>
        <p:spPr>
          <a:xfrm>
            <a:off x="356701" y="1760500"/>
            <a:ext cx="2920874" cy="2724375"/>
          </a:xfrm>
          <a:prstGeom prst="rect">
            <a:avLst/>
          </a:prstGeom>
          <a:noFill/>
          <a:ln>
            <a:noFill/>
          </a:ln>
        </p:spPr>
      </p:pic>
      <p:pic>
        <p:nvPicPr>
          <p:cNvPr id="274" name="Google Shape;274;p37" title="candy-eco.png"/>
          <p:cNvPicPr preferRelativeResize="0"/>
          <p:nvPr/>
        </p:nvPicPr>
        <p:blipFill>
          <a:blip r:embed="rId5">
            <a:alphaModFix/>
          </a:blip>
          <a:stretch>
            <a:fillRect/>
          </a:stretch>
        </p:blipFill>
        <p:spPr>
          <a:xfrm>
            <a:off x="6224030" y="2130688"/>
            <a:ext cx="2249646" cy="19196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8"/>
          <p:cNvPicPr preferRelativeResize="0"/>
          <p:nvPr/>
        </p:nvPicPr>
        <p:blipFill>
          <a:blip r:embed="rId3">
            <a:alphaModFix/>
          </a:blip>
          <a:stretch>
            <a:fillRect/>
          </a:stretch>
        </p:blipFill>
        <p:spPr>
          <a:xfrm>
            <a:off x="948225" y="719825"/>
            <a:ext cx="7247549" cy="3247700"/>
          </a:xfrm>
          <a:prstGeom prst="rect">
            <a:avLst/>
          </a:prstGeom>
          <a:noFill/>
          <a:ln>
            <a:noFill/>
          </a:ln>
        </p:spPr>
      </p:pic>
      <p:sp>
        <p:nvSpPr>
          <p:cNvPr id="280" name="Google Shape;280;p38"/>
          <p:cNvSpPr txBox="1"/>
          <p:nvPr/>
        </p:nvSpPr>
        <p:spPr>
          <a:xfrm>
            <a:off x="1538250" y="1221175"/>
            <a:ext cx="6067500" cy="241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3100">
                <a:solidFill>
                  <a:schemeClr val="lt1"/>
                </a:solidFill>
                <a:latin typeface="Montserrat"/>
                <a:ea typeface="Montserrat"/>
                <a:cs typeface="Montserrat"/>
                <a:sym typeface="Montserrat"/>
              </a:rPr>
              <a:t>ОСЬ ЯК МОЖНА ВИКИДАТИ МЕНШЕ ОБГОРТОК, ПАКЕТИКІВ</a:t>
            </a:r>
            <a:br>
              <a:rPr b="1" lang="uk" sz="3100">
                <a:solidFill>
                  <a:schemeClr val="lt1"/>
                </a:solidFill>
                <a:latin typeface="Montserrat"/>
                <a:ea typeface="Montserrat"/>
                <a:cs typeface="Montserrat"/>
                <a:sym typeface="Montserrat"/>
              </a:rPr>
            </a:br>
            <a:r>
              <a:rPr b="1" lang="uk" sz="3100">
                <a:solidFill>
                  <a:schemeClr val="lt1"/>
                </a:solidFill>
                <a:latin typeface="Montserrat"/>
                <a:ea typeface="Montserrat"/>
                <a:cs typeface="Montserrat"/>
                <a:sym typeface="Montserrat"/>
              </a:rPr>
              <a:t>ТА ІНШОГО СМІТТЯ</a:t>
            </a:r>
            <a:endParaRPr b="1" sz="3100">
              <a:solidFill>
                <a:srgbClr val="00AFEF"/>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39" title="rec-1.png"/>
          <p:cNvPicPr preferRelativeResize="0"/>
          <p:nvPr/>
        </p:nvPicPr>
        <p:blipFill>
          <a:blip r:embed="rId3">
            <a:alphaModFix/>
          </a:blip>
          <a:stretch>
            <a:fillRect/>
          </a:stretch>
        </p:blipFill>
        <p:spPr>
          <a:xfrm>
            <a:off x="0" y="-11"/>
            <a:ext cx="9144000" cy="5143511"/>
          </a:xfrm>
          <a:prstGeom prst="rect">
            <a:avLst/>
          </a:prstGeom>
          <a:noFill/>
          <a:ln>
            <a:noFill/>
          </a:ln>
        </p:spPr>
      </p:pic>
      <p:sp>
        <p:nvSpPr>
          <p:cNvPr id="286" name="Google Shape;286;p39"/>
          <p:cNvSpPr txBox="1"/>
          <p:nvPr/>
        </p:nvSpPr>
        <p:spPr>
          <a:xfrm>
            <a:off x="504825" y="291825"/>
            <a:ext cx="7157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 sz="1800">
                <a:solidFill>
                  <a:schemeClr val="dk1"/>
                </a:solidFill>
                <a:latin typeface="Montserrat"/>
                <a:ea typeface="Montserrat"/>
                <a:cs typeface="Montserrat"/>
                <a:sym typeface="Montserrat"/>
              </a:rPr>
              <a:t>Замість уже запакованих овочів чи фруктів — беремо на вагу у свою торбинку</a:t>
            </a:r>
            <a:endParaRPr b="1" sz="2200">
              <a:solidFill>
                <a:schemeClr val="dk2"/>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0"/>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92" name="Google Shape;292;p40"/>
          <p:cNvPicPr preferRelativeResize="0"/>
          <p:nvPr/>
        </p:nvPicPr>
        <p:blipFill>
          <a:blip r:embed="rId3">
            <a:alphaModFix/>
          </a:blip>
          <a:stretch>
            <a:fillRect/>
          </a:stretch>
        </p:blipFill>
        <p:spPr>
          <a:xfrm>
            <a:off x="0" y="0"/>
            <a:ext cx="9144000" cy="5143500"/>
          </a:xfrm>
          <a:prstGeom prst="rect">
            <a:avLst/>
          </a:prstGeom>
          <a:noFill/>
          <a:ln>
            <a:noFill/>
          </a:ln>
        </p:spPr>
      </p:pic>
      <p:sp>
        <p:nvSpPr>
          <p:cNvPr id="293" name="Google Shape;293;p40"/>
          <p:cNvSpPr txBox="1"/>
          <p:nvPr/>
        </p:nvSpPr>
        <p:spPr>
          <a:xfrm>
            <a:off x="504825" y="291825"/>
            <a:ext cx="80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 sz="1800">
                <a:solidFill>
                  <a:schemeClr val="dk1"/>
                </a:solidFill>
                <a:latin typeface="Montserrat"/>
                <a:ea typeface="Montserrat"/>
                <a:cs typeface="Montserrat"/>
                <a:sym typeface="Montserrat"/>
              </a:rPr>
              <a:t>Замість кількох маленьких пакетів соку — беремо один великий</a:t>
            </a:r>
            <a:endParaRPr b="1" sz="2200">
              <a:solidFill>
                <a:schemeClr val="dk2"/>
              </a:solidFill>
              <a:latin typeface="Montserrat"/>
              <a:ea typeface="Montserrat"/>
              <a:cs typeface="Montserrat"/>
              <a:sym typeface="Montserrat"/>
            </a:endParaRPr>
          </a:p>
        </p:txBody>
      </p:sp>
      <p:sp>
        <p:nvSpPr>
          <p:cNvPr id="294" name="Google Shape;294;p40"/>
          <p:cNvSpPr txBox="1"/>
          <p:nvPr/>
        </p:nvSpPr>
        <p:spPr>
          <a:xfrm>
            <a:off x="504825" y="4214700"/>
            <a:ext cx="8025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uk" sz="1800">
                <a:solidFill>
                  <a:schemeClr val="dk1"/>
                </a:solidFill>
                <a:latin typeface="Montserrat Medium"/>
                <a:ea typeface="Montserrat Medium"/>
                <a:cs typeface="Montserrat Medium"/>
                <a:sym typeface="Montserrat Medium"/>
              </a:rPr>
              <a:t>А ще краще — робити свіжовичавлений сік удома з яблук </a:t>
            </a:r>
            <a:br>
              <a:rPr lang="uk" sz="1800">
                <a:solidFill>
                  <a:schemeClr val="dk1"/>
                </a:solidFill>
                <a:latin typeface="Montserrat Medium"/>
                <a:ea typeface="Montserrat Medium"/>
                <a:cs typeface="Montserrat Medium"/>
                <a:sym typeface="Montserrat Medium"/>
              </a:rPr>
            </a:br>
            <a:r>
              <a:rPr lang="uk" sz="1800">
                <a:solidFill>
                  <a:schemeClr val="dk1"/>
                </a:solidFill>
                <a:latin typeface="Montserrat Medium"/>
                <a:ea typeface="Montserrat Medium"/>
                <a:cs typeface="Montserrat Medium"/>
                <a:sym typeface="Montserrat Medium"/>
              </a:rPr>
              <a:t>чи апельсинів, і тоді паковання взагалі не потрібне!</a:t>
            </a:r>
            <a:endParaRPr sz="2200">
              <a:solidFill>
                <a:schemeClr val="dk2"/>
              </a:solidFill>
              <a:latin typeface="Montserrat Medium"/>
              <a:ea typeface="Montserrat Medium"/>
              <a:cs typeface="Montserrat Medium"/>
              <a:sym typeface="Montserrat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41" title="cacao.png"/>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00" name="Google Shape;300;p41"/>
          <p:cNvPicPr preferRelativeResize="0"/>
          <p:nvPr/>
        </p:nvPicPr>
        <p:blipFill>
          <a:blip r:embed="rId4">
            <a:alphaModFix/>
          </a:blip>
          <a:stretch>
            <a:fillRect/>
          </a:stretch>
        </p:blipFill>
        <p:spPr>
          <a:xfrm>
            <a:off x="0" y="0"/>
            <a:ext cx="9144000" cy="5143500"/>
          </a:xfrm>
          <a:prstGeom prst="rect">
            <a:avLst/>
          </a:prstGeom>
          <a:noFill/>
          <a:ln>
            <a:noFill/>
          </a:ln>
        </p:spPr>
      </p:pic>
      <p:sp>
        <p:nvSpPr>
          <p:cNvPr id="301" name="Google Shape;301;p41"/>
          <p:cNvSpPr txBox="1"/>
          <p:nvPr/>
        </p:nvSpPr>
        <p:spPr>
          <a:xfrm>
            <a:off x="504825" y="291825"/>
            <a:ext cx="816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 sz="1800">
                <a:solidFill>
                  <a:schemeClr val="dk1"/>
                </a:solidFill>
                <a:latin typeface="Montserrat"/>
                <a:ea typeface="Montserrat"/>
                <a:cs typeface="Montserrat"/>
                <a:sym typeface="Montserrat"/>
              </a:rPr>
              <a:t>Замість порційного какао — краще купувати велику банку</a:t>
            </a:r>
            <a:endParaRPr b="1" sz="220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5" title="BubbleGame-yellow.png"/>
          <p:cNvPicPr preferRelativeResize="0"/>
          <p:nvPr/>
        </p:nvPicPr>
        <p:blipFill>
          <a:blip r:embed="rId3">
            <a:alphaModFix/>
          </a:blip>
          <a:stretch>
            <a:fillRect/>
          </a:stretch>
        </p:blipFill>
        <p:spPr>
          <a:xfrm>
            <a:off x="2179750" y="1295438"/>
            <a:ext cx="4641512" cy="2005475"/>
          </a:xfrm>
          <a:prstGeom prst="rect">
            <a:avLst/>
          </a:prstGeom>
          <a:noFill/>
          <a:ln>
            <a:noFill/>
          </a:ln>
        </p:spPr>
      </p:pic>
      <p:sp>
        <p:nvSpPr>
          <p:cNvPr id="83" name="Google Shape;83;p15"/>
          <p:cNvSpPr txBox="1"/>
          <p:nvPr/>
        </p:nvSpPr>
        <p:spPr>
          <a:xfrm>
            <a:off x="2260650" y="1763125"/>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uk" sz="2700">
                <a:solidFill>
                  <a:schemeClr val="dk1"/>
                </a:solidFill>
                <a:latin typeface="Montserrat"/>
                <a:ea typeface="Montserrat"/>
                <a:cs typeface="Montserrat"/>
                <a:sym typeface="Montserrat"/>
              </a:rPr>
              <a:t>ГРА</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uk" sz="2700">
                <a:solidFill>
                  <a:schemeClr val="dk1"/>
                </a:solidFill>
                <a:latin typeface="Montserrat"/>
                <a:ea typeface="Montserrat"/>
                <a:cs typeface="Montserrat"/>
                <a:sym typeface="Montserrat"/>
              </a:rPr>
              <a:t>«ІДУ ПО СЛІДАХ»</a:t>
            </a:r>
            <a:endParaRPr i="1" sz="3300">
              <a:solidFill>
                <a:schemeClr val="dk1"/>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D794"/>
        </a:solidFill>
      </p:bgPr>
    </p:bg>
    <p:spTree>
      <p:nvGrpSpPr>
        <p:cNvPr id="305" name="Shape 305"/>
        <p:cNvGrpSpPr/>
        <p:nvPr/>
      </p:nvGrpSpPr>
      <p:grpSpPr>
        <a:xfrm>
          <a:off x="0" y="0"/>
          <a:ext cx="0" cy="0"/>
          <a:chOff x="0" y="0"/>
          <a:chExt cx="0" cy="0"/>
        </a:xfrm>
      </p:grpSpPr>
      <p:pic>
        <p:nvPicPr>
          <p:cNvPr id="306" name="Google Shape;306;p42" title="Bags.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07" name="Google Shape;307;p42"/>
          <p:cNvSpPr txBox="1"/>
          <p:nvPr/>
        </p:nvSpPr>
        <p:spPr>
          <a:xfrm>
            <a:off x="1908300" y="1436850"/>
            <a:ext cx="5327400" cy="22626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uk" sz="2700">
                <a:solidFill>
                  <a:schemeClr val="dk1"/>
                </a:solidFill>
                <a:latin typeface="Montserrat"/>
                <a:ea typeface="Montserrat"/>
                <a:cs typeface="Montserrat"/>
                <a:sym typeface="Montserrat"/>
              </a:rPr>
              <a:t>А ЩЕ — ЕКОВІДПОВІДАЛЬНО ХОДИТИ В МАГАЗИН</a:t>
            </a:r>
            <a:br>
              <a:rPr b="1" lang="uk" sz="2700">
                <a:solidFill>
                  <a:schemeClr val="dk1"/>
                </a:solidFill>
                <a:latin typeface="Montserrat"/>
                <a:ea typeface="Montserrat"/>
                <a:cs typeface="Montserrat"/>
                <a:sym typeface="Montserrat"/>
              </a:rPr>
            </a:br>
            <a:r>
              <a:rPr b="1" lang="uk" sz="2700">
                <a:solidFill>
                  <a:schemeClr val="dk1"/>
                </a:solidFill>
                <a:latin typeface="Montserrat"/>
                <a:ea typeface="Montserrat"/>
                <a:cs typeface="Montserrat"/>
                <a:sym typeface="Montserrat"/>
              </a:rPr>
              <a:t>ЗІ СВОЇМИ</a:t>
            </a:r>
            <a:br>
              <a:rPr b="1" lang="uk" sz="2700">
                <a:solidFill>
                  <a:schemeClr val="dk1"/>
                </a:solidFill>
                <a:latin typeface="Montserrat"/>
                <a:ea typeface="Montserrat"/>
                <a:cs typeface="Montserrat"/>
                <a:sym typeface="Montserrat"/>
              </a:rPr>
            </a:br>
            <a:r>
              <a:rPr b="1" lang="uk" sz="2700">
                <a:solidFill>
                  <a:schemeClr val="dk1"/>
                </a:solidFill>
                <a:latin typeface="Montserrat"/>
                <a:ea typeface="Montserrat"/>
                <a:cs typeface="Montserrat"/>
                <a:sym typeface="Montserrat"/>
              </a:rPr>
              <a:t>ТОРБИНКАМИ! </a:t>
            </a:r>
            <a:endParaRPr b="1" sz="3970">
              <a:solidFill>
                <a:schemeClr val="dk1"/>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3" title="BubbleGame.png"/>
          <p:cNvPicPr preferRelativeResize="0"/>
          <p:nvPr/>
        </p:nvPicPr>
        <p:blipFill>
          <a:blip r:embed="rId3">
            <a:alphaModFix/>
          </a:blip>
          <a:stretch>
            <a:fillRect/>
          </a:stretch>
        </p:blipFill>
        <p:spPr>
          <a:xfrm>
            <a:off x="2220200" y="1313638"/>
            <a:ext cx="4641512" cy="2005475"/>
          </a:xfrm>
          <a:prstGeom prst="rect">
            <a:avLst/>
          </a:prstGeom>
          <a:noFill/>
          <a:ln>
            <a:noFill/>
          </a:ln>
        </p:spPr>
      </p:pic>
      <p:sp>
        <p:nvSpPr>
          <p:cNvPr id="313" name="Google Shape;313;p43"/>
          <p:cNvSpPr txBox="1"/>
          <p:nvPr/>
        </p:nvSpPr>
        <p:spPr>
          <a:xfrm>
            <a:off x="2260650" y="1763125"/>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2700">
                <a:solidFill>
                  <a:schemeClr val="lt1"/>
                </a:solidFill>
                <a:latin typeface="Montserrat"/>
                <a:ea typeface="Montserrat"/>
                <a:cs typeface="Montserrat"/>
                <a:sym typeface="Montserrat"/>
              </a:rPr>
              <a:t>ГРА</a:t>
            </a:r>
            <a:br>
              <a:rPr b="1" lang="uk" sz="2700">
                <a:solidFill>
                  <a:schemeClr val="lt1"/>
                </a:solidFill>
                <a:latin typeface="Montserrat"/>
                <a:ea typeface="Montserrat"/>
                <a:cs typeface="Montserrat"/>
                <a:sym typeface="Montserrat"/>
              </a:rPr>
            </a:br>
            <a:r>
              <a:rPr b="1" lang="uk" sz="2700">
                <a:solidFill>
                  <a:schemeClr val="lt1"/>
                </a:solidFill>
                <a:latin typeface="Montserrat"/>
                <a:ea typeface="Montserrat"/>
                <a:cs typeface="Montserrat"/>
                <a:sym typeface="Montserrat"/>
              </a:rPr>
              <a:t>«ЩО КРУТІШЕ?» </a:t>
            </a:r>
            <a:endParaRPr b="1" sz="27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7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7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i="1" sz="3300">
              <a:solidFill>
                <a:schemeClr val="lt1"/>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4"/>
          <p:cNvSpPr txBox="1"/>
          <p:nvPr/>
        </p:nvSpPr>
        <p:spPr>
          <a:xfrm>
            <a:off x="2291700" y="331950"/>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2700">
                <a:solidFill>
                  <a:schemeClr val="dk1"/>
                </a:solidFill>
                <a:latin typeface="Montserrat"/>
                <a:ea typeface="Montserrat"/>
                <a:cs typeface="Montserrat"/>
                <a:sym typeface="Montserrat"/>
              </a:rPr>
              <a:t>ЩО КРУТІШЕ?</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i="1" sz="3300">
              <a:solidFill>
                <a:schemeClr val="dk1"/>
              </a:solidFill>
              <a:latin typeface="Montserrat"/>
              <a:ea typeface="Montserrat"/>
              <a:cs typeface="Montserrat"/>
              <a:sym typeface="Montserrat"/>
            </a:endParaRPr>
          </a:p>
        </p:txBody>
      </p:sp>
      <p:sp>
        <p:nvSpPr>
          <p:cNvPr id="319" name="Google Shape;319;p44"/>
          <p:cNvSpPr/>
          <p:nvPr/>
        </p:nvSpPr>
        <p:spPr>
          <a:xfrm>
            <a:off x="1831700" y="1646100"/>
            <a:ext cx="2212800" cy="2227500"/>
          </a:xfrm>
          <a:prstGeom prst="roundRect">
            <a:avLst>
              <a:gd fmla="val 13245" name="adj"/>
            </a:avLst>
          </a:prstGeom>
          <a:solidFill>
            <a:srgbClr val="FBBD0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44"/>
          <p:cNvSpPr/>
          <p:nvPr/>
        </p:nvSpPr>
        <p:spPr>
          <a:xfrm>
            <a:off x="5099500" y="1646100"/>
            <a:ext cx="2212800" cy="2227500"/>
          </a:xfrm>
          <a:prstGeom prst="roundRect">
            <a:avLst>
              <a:gd fmla="val 13245" name="adj"/>
            </a:avLst>
          </a:prstGeom>
          <a:solidFill>
            <a:srgbClr val="E1F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1" name="Google Shape;321;p44"/>
          <p:cNvSpPr txBox="1"/>
          <p:nvPr/>
        </p:nvSpPr>
        <p:spPr>
          <a:xfrm>
            <a:off x="1862000" y="3985902"/>
            <a:ext cx="2148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вода в пластиковій пляшці</a:t>
            </a:r>
            <a:endParaRPr b="1"/>
          </a:p>
        </p:txBody>
      </p:sp>
      <p:sp>
        <p:nvSpPr>
          <p:cNvPr id="322" name="Google Shape;322;p44"/>
          <p:cNvSpPr txBox="1"/>
          <p:nvPr/>
        </p:nvSpPr>
        <p:spPr>
          <a:xfrm>
            <a:off x="5099500" y="3985902"/>
            <a:ext cx="2148300" cy="895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вода </a:t>
            </a:r>
            <a:br>
              <a:rPr b="1" lang="uk">
                <a:solidFill>
                  <a:schemeClr val="dk1"/>
                </a:solidFill>
                <a:latin typeface="Montserrat"/>
                <a:ea typeface="Montserrat"/>
                <a:cs typeface="Montserrat"/>
                <a:sym typeface="Montserrat"/>
              </a:rPr>
            </a:br>
            <a:r>
              <a:rPr b="1" lang="uk">
                <a:solidFill>
                  <a:schemeClr val="dk1"/>
                </a:solidFill>
                <a:latin typeface="Montserrat"/>
                <a:ea typeface="Montserrat"/>
                <a:cs typeface="Montserrat"/>
                <a:sym typeface="Montserrat"/>
              </a:rPr>
              <a:t>в багаторазовій пляшці</a:t>
            </a:r>
            <a:endParaRPr b="1"/>
          </a:p>
        </p:txBody>
      </p:sp>
      <p:pic>
        <p:nvPicPr>
          <p:cNvPr id="323" name="Google Shape;323;p44"/>
          <p:cNvPicPr preferRelativeResize="0"/>
          <p:nvPr/>
        </p:nvPicPr>
        <p:blipFill>
          <a:blip r:embed="rId3">
            <a:alphaModFix/>
          </a:blip>
          <a:stretch>
            <a:fillRect/>
          </a:stretch>
        </p:blipFill>
        <p:spPr>
          <a:xfrm>
            <a:off x="2187250" y="1402050"/>
            <a:ext cx="1387600" cy="2592250"/>
          </a:xfrm>
          <a:prstGeom prst="rect">
            <a:avLst/>
          </a:prstGeom>
          <a:noFill/>
          <a:ln>
            <a:noFill/>
          </a:ln>
        </p:spPr>
      </p:pic>
      <p:pic>
        <p:nvPicPr>
          <p:cNvPr id="324" name="Google Shape;324;p44"/>
          <p:cNvPicPr preferRelativeResize="0"/>
          <p:nvPr/>
        </p:nvPicPr>
        <p:blipFill>
          <a:blip r:embed="rId4">
            <a:alphaModFix/>
          </a:blip>
          <a:stretch>
            <a:fillRect/>
          </a:stretch>
        </p:blipFill>
        <p:spPr>
          <a:xfrm>
            <a:off x="5416025" y="1322000"/>
            <a:ext cx="1667650" cy="2752350"/>
          </a:xfrm>
          <a:prstGeom prst="rect">
            <a:avLst/>
          </a:prstGeom>
          <a:noFill/>
          <a:ln>
            <a:noFill/>
          </a:ln>
        </p:spPr>
      </p:pic>
      <p:pic>
        <p:nvPicPr>
          <p:cNvPr id="325" name="Google Shape;325;p44"/>
          <p:cNvPicPr preferRelativeResize="0"/>
          <p:nvPr/>
        </p:nvPicPr>
        <p:blipFill>
          <a:blip r:embed="rId5">
            <a:alphaModFix/>
          </a:blip>
          <a:stretch>
            <a:fillRect/>
          </a:stretch>
        </p:blipFill>
        <p:spPr>
          <a:xfrm>
            <a:off x="4694225" y="1505475"/>
            <a:ext cx="949700" cy="682500"/>
          </a:xfrm>
          <a:prstGeom prst="rect">
            <a:avLst/>
          </a:prstGeom>
          <a:noFill/>
          <a:ln>
            <a:noFill/>
          </a:ln>
        </p:spPr>
      </p:pic>
      <p:pic>
        <p:nvPicPr>
          <p:cNvPr id="326" name="Google Shape;326;p44"/>
          <p:cNvPicPr preferRelativeResize="0"/>
          <p:nvPr/>
        </p:nvPicPr>
        <p:blipFill>
          <a:blip r:embed="rId6">
            <a:alphaModFix/>
          </a:blip>
          <a:stretch>
            <a:fillRect/>
          </a:stretch>
        </p:blipFill>
        <p:spPr>
          <a:xfrm>
            <a:off x="1647125" y="2187975"/>
            <a:ext cx="584850" cy="863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5"/>
          <p:cNvSpPr txBox="1"/>
          <p:nvPr/>
        </p:nvSpPr>
        <p:spPr>
          <a:xfrm>
            <a:off x="2291700" y="331950"/>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2700">
                <a:solidFill>
                  <a:schemeClr val="dk1"/>
                </a:solidFill>
                <a:latin typeface="Montserrat"/>
                <a:ea typeface="Montserrat"/>
                <a:cs typeface="Montserrat"/>
                <a:sym typeface="Montserrat"/>
              </a:rPr>
              <a:t>ЩО КРУТІШЕ?</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i="1" sz="3300">
              <a:solidFill>
                <a:schemeClr val="dk1"/>
              </a:solidFill>
              <a:latin typeface="Montserrat"/>
              <a:ea typeface="Montserrat"/>
              <a:cs typeface="Montserrat"/>
              <a:sym typeface="Montserrat"/>
            </a:endParaRPr>
          </a:p>
        </p:txBody>
      </p:sp>
      <p:sp>
        <p:nvSpPr>
          <p:cNvPr id="332" name="Google Shape;332;p45"/>
          <p:cNvSpPr/>
          <p:nvPr/>
        </p:nvSpPr>
        <p:spPr>
          <a:xfrm>
            <a:off x="1831700" y="1646100"/>
            <a:ext cx="2212800" cy="2227500"/>
          </a:xfrm>
          <a:prstGeom prst="roundRect">
            <a:avLst>
              <a:gd fmla="val 13245" name="adj"/>
            </a:avLst>
          </a:prstGeom>
          <a:solidFill>
            <a:srgbClr val="E1F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 name="Google Shape;333;p45"/>
          <p:cNvSpPr/>
          <p:nvPr/>
        </p:nvSpPr>
        <p:spPr>
          <a:xfrm>
            <a:off x="5099500" y="1646100"/>
            <a:ext cx="2212800" cy="2227500"/>
          </a:xfrm>
          <a:prstGeom prst="roundRect">
            <a:avLst>
              <a:gd fmla="val 13245" name="adj"/>
            </a:avLst>
          </a:prstGeom>
          <a:solidFill>
            <a:srgbClr val="FFA2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 name="Google Shape;334;p45"/>
          <p:cNvSpPr txBox="1"/>
          <p:nvPr/>
        </p:nvSpPr>
        <p:spPr>
          <a:xfrm>
            <a:off x="1862000" y="3985902"/>
            <a:ext cx="21483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вазон</a:t>
            </a:r>
            <a:endParaRPr b="1"/>
          </a:p>
        </p:txBody>
      </p:sp>
      <p:sp>
        <p:nvSpPr>
          <p:cNvPr id="335" name="Google Shape;335;p45"/>
          <p:cNvSpPr txBox="1"/>
          <p:nvPr/>
        </p:nvSpPr>
        <p:spPr>
          <a:xfrm>
            <a:off x="5099500" y="3985902"/>
            <a:ext cx="21483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квіти з обгорткою</a:t>
            </a:r>
            <a:endParaRPr b="1"/>
          </a:p>
        </p:txBody>
      </p:sp>
      <p:pic>
        <p:nvPicPr>
          <p:cNvPr id="336" name="Google Shape;336;p45" title="pot.png"/>
          <p:cNvPicPr preferRelativeResize="0"/>
          <p:nvPr/>
        </p:nvPicPr>
        <p:blipFill>
          <a:blip r:embed="rId3">
            <a:alphaModFix/>
          </a:blip>
          <a:stretch>
            <a:fillRect/>
          </a:stretch>
        </p:blipFill>
        <p:spPr>
          <a:xfrm>
            <a:off x="1690025" y="953150"/>
            <a:ext cx="2549800" cy="2836650"/>
          </a:xfrm>
          <a:prstGeom prst="rect">
            <a:avLst/>
          </a:prstGeom>
          <a:noFill/>
          <a:ln>
            <a:noFill/>
          </a:ln>
        </p:spPr>
      </p:pic>
      <p:pic>
        <p:nvPicPr>
          <p:cNvPr id="337" name="Google Shape;337;p45" title="flower.png"/>
          <p:cNvPicPr preferRelativeResize="0"/>
          <p:nvPr/>
        </p:nvPicPr>
        <p:blipFill>
          <a:blip r:embed="rId4">
            <a:alphaModFix/>
          </a:blip>
          <a:stretch>
            <a:fillRect/>
          </a:stretch>
        </p:blipFill>
        <p:spPr>
          <a:xfrm>
            <a:off x="5311110" y="1007525"/>
            <a:ext cx="1936680" cy="2890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6"/>
          <p:cNvSpPr txBox="1"/>
          <p:nvPr/>
        </p:nvSpPr>
        <p:spPr>
          <a:xfrm>
            <a:off x="2291700" y="331950"/>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2700">
                <a:solidFill>
                  <a:schemeClr val="dk1"/>
                </a:solidFill>
                <a:latin typeface="Montserrat"/>
                <a:ea typeface="Montserrat"/>
                <a:cs typeface="Montserrat"/>
                <a:sym typeface="Montserrat"/>
              </a:rPr>
              <a:t>ЩО КРУТІШЕ?</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i="1" sz="3300">
              <a:solidFill>
                <a:schemeClr val="dk1"/>
              </a:solidFill>
              <a:latin typeface="Montserrat"/>
              <a:ea typeface="Montserrat"/>
              <a:cs typeface="Montserrat"/>
              <a:sym typeface="Montserrat"/>
            </a:endParaRPr>
          </a:p>
        </p:txBody>
      </p:sp>
      <p:sp>
        <p:nvSpPr>
          <p:cNvPr id="343" name="Google Shape;343;p46"/>
          <p:cNvSpPr/>
          <p:nvPr/>
        </p:nvSpPr>
        <p:spPr>
          <a:xfrm>
            <a:off x="1831700" y="1646100"/>
            <a:ext cx="2212800" cy="2227500"/>
          </a:xfrm>
          <a:prstGeom prst="roundRect">
            <a:avLst>
              <a:gd fmla="val 13245" name="adj"/>
            </a:avLst>
          </a:prstGeom>
          <a:solidFill>
            <a:srgbClr val="E1F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 name="Google Shape;344;p46"/>
          <p:cNvSpPr/>
          <p:nvPr/>
        </p:nvSpPr>
        <p:spPr>
          <a:xfrm>
            <a:off x="5099500" y="1646100"/>
            <a:ext cx="2212800" cy="2227500"/>
          </a:xfrm>
          <a:prstGeom prst="roundRect">
            <a:avLst>
              <a:gd fmla="val 13245" name="adj"/>
            </a:avLst>
          </a:prstGeom>
          <a:solidFill>
            <a:srgbClr val="54D7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 name="Google Shape;345;p46"/>
          <p:cNvSpPr txBox="1"/>
          <p:nvPr/>
        </p:nvSpPr>
        <p:spPr>
          <a:xfrm>
            <a:off x="1862000" y="3985902"/>
            <a:ext cx="21483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паперові хустинки</a:t>
            </a:r>
            <a:endParaRPr b="1"/>
          </a:p>
        </p:txBody>
      </p:sp>
      <p:sp>
        <p:nvSpPr>
          <p:cNvPr id="346" name="Google Shape;346;p46"/>
          <p:cNvSpPr txBox="1"/>
          <p:nvPr/>
        </p:nvSpPr>
        <p:spPr>
          <a:xfrm>
            <a:off x="5099500" y="3985902"/>
            <a:ext cx="2148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бавовняна хустинка</a:t>
            </a:r>
            <a:endParaRPr b="1">
              <a:solidFill>
                <a:schemeClr val="dk1"/>
              </a:solidFill>
            </a:endParaRPr>
          </a:p>
          <a:p>
            <a:pPr indent="0" lvl="0" marL="0" rtl="0" algn="ctr">
              <a:lnSpc>
                <a:spcPct val="115000"/>
              </a:lnSpc>
              <a:spcBef>
                <a:spcPts val="0"/>
              </a:spcBef>
              <a:spcAft>
                <a:spcPts val="0"/>
              </a:spcAft>
              <a:buNone/>
            </a:pPr>
            <a:r>
              <a:t/>
            </a:r>
            <a:endParaRPr b="1">
              <a:solidFill>
                <a:schemeClr val="dk1"/>
              </a:solidFill>
              <a:latin typeface="Montserrat"/>
              <a:ea typeface="Montserrat"/>
              <a:cs typeface="Montserrat"/>
              <a:sym typeface="Montserrat"/>
            </a:endParaRPr>
          </a:p>
        </p:txBody>
      </p:sp>
      <p:pic>
        <p:nvPicPr>
          <p:cNvPr id="347" name="Google Shape;347;p46" title="napkin.png"/>
          <p:cNvPicPr preferRelativeResize="0"/>
          <p:nvPr/>
        </p:nvPicPr>
        <p:blipFill>
          <a:blip r:embed="rId3">
            <a:alphaModFix/>
          </a:blip>
          <a:stretch>
            <a:fillRect/>
          </a:stretch>
        </p:blipFill>
        <p:spPr>
          <a:xfrm>
            <a:off x="1349600" y="1656175"/>
            <a:ext cx="3115350" cy="2075601"/>
          </a:xfrm>
          <a:prstGeom prst="rect">
            <a:avLst/>
          </a:prstGeom>
          <a:noFill/>
          <a:ln>
            <a:noFill/>
          </a:ln>
        </p:spPr>
      </p:pic>
      <p:pic>
        <p:nvPicPr>
          <p:cNvPr id="348" name="Google Shape;348;p46" title="textile-napkin.png"/>
          <p:cNvPicPr preferRelativeResize="0"/>
          <p:nvPr/>
        </p:nvPicPr>
        <p:blipFill>
          <a:blip r:embed="rId4">
            <a:alphaModFix/>
          </a:blip>
          <a:stretch>
            <a:fillRect/>
          </a:stretch>
        </p:blipFill>
        <p:spPr>
          <a:xfrm>
            <a:off x="5171400" y="1402050"/>
            <a:ext cx="2004500" cy="2630901"/>
          </a:xfrm>
          <a:prstGeom prst="rect">
            <a:avLst/>
          </a:prstGeom>
          <a:noFill/>
          <a:ln>
            <a:noFill/>
          </a:ln>
        </p:spPr>
      </p:pic>
      <p:pic>
        <p:nvPicPr>
          <p:cNvPr id="349" name="Google Shape;349;p46"/>
          <p:cNvPicPr preferRelativeResize="0"/>
          <p:nvPr/>
        </p:nvPicPr>
        <p:blipFill>
          <a:blip r:embed="rId5">
            <a:alphaModFix/>
          </a:blip>
          <a:stretch>
            <a:fillRect/>
          </a:stretch>
        </p:blipFill>
        <p:spPr>
          <a:xfrm>
            <a:off x="1542700" y="1499825"/>
            <a:ext cx="1130050" cy="812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7"/>
          <p:cNvSpPr txBox="1"/>
          <p:nvPr/>
        </p:nvSpPr>
        <p:spPr>
          <a:xfrm>
            <a:off x="2291700" y="331950"/>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2700">
                <a:solidFill>
                  <a:schemeClr val="dk1"/>
                </a:solidFill>
                <a:latin typeface="Montserrat"/>
                <a:ea typeface="Montserrat"/>
                <a:cs typeface="Montserrat"/>
                <a:sym typeface="Montserrat"/>
              </a:rPr>
              <a:t>ЩО КРУТІШЕ?</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i="1" sz="3300">
              <a:solidFill>
                <a:schemeClr val="dk1"/>
              </a:solidFill>
              <a:latin typeface="Montserrat"/>
              <a:ea typeface="Montserrat"/>
              <a:cs typeface="Montserrat"/>
              <a:sym typeface="Montserrat"/>
            </a:endParaRPr>
          </a:p>
        </p:txBody>
      </p:sp>
      <p:sp>
        <p:nvSpPr>
          <p:cNvPr id="355" name="Google Shape;355;p47"/>
          <p:cNvSpPr/>
          <p:nvPr/>
        </p:nvSpPr>
        <p:spPr>
          <a:xfrm>
            <a:off x="1831700" y="1646100"/>
            <a:ext cx="2212800" cy="2227500"/>
          </a:xfrm>
          <a:prstGeom prst="roundRect">
            <a:avLst>
              <a:gd fmla="val 13245" name="adj"/>
            </a:avLst>
          </a:prstGeom>
          <a:solidFill>
            <a:srgbClr val="FFA2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47"/>
          <p:cNvSpPr/>
          <p:nvPr/>
        </p:nvSpPr>
        <p:spPr>
          <a:xfrm>
            <a:off x="5099500" y="1646100"/>
            <a:ext cx="2212800" cy="2227500"/>
          </a:xfrm>
          <a:prstGeom prst="roundRect">
            <a:avLst>
              <a:gd fmla="val 13245" name="adj"/>
            </a:avLst>
          </a:prstGeom>
          <a:solidFill>
            <a:srgbClr val="54D7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 name="Google Shape;357;p47"/>
          <p:cNvSpPr txBox="1"/>
          <p:nvPr/>
        </p:nvSpPr>
        <p:spPr>
          <a:xfrm>
            <a:off x="1862000" y="3985902"/>
            <a:ext cx="2148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бутерброд</a:t>
            </a:r>
            <a:br>
              <a:rPr b="1" lang="uk">
                <a:solidFill>
                  <a:schemeClr val="dk1"/>
                </a:solidFill>
                <a:latin typeface="Montserrat"/>
                <a:ea typeface="Montserrat"/>
                <a:cs typeface="Montserrat"/>
                <a:sym typeface="Montserrat"/>
              </a:rPr>
            </a:br>
            <a:r>
              <a:rPr b="1" lang="uk">
                <a:solidFill>
                  <a:schemeClr val="dk1"/>
                </a:solidFill>
                <a:latin typeface="Montserrat"/>
                <a:ea typeface="Montserrat"/>
                <a:cs typeface="Montserrat"/>
                <a:sym typeface="Montserrat"/>
              </a:rPr>
              <a:t>у харчовій </a:t>
            </a:r>
            <a:r>
              <a:rPr b="1" lang="uk">
                <a:solidFill>
                  <a:schemeClr val="dk1"/>
                </a:solidFill>
                <a:latin typeface="Montserrat"/>
                <a:ea typeface="Montserrat"/>
                <a:cs typeface="Montserrat"/>
                <a:sym typeface="Montserrat"/>
              </a:rPr>
              <a:t>плівці</a:t>
            </a:r>
            <a:endParaRPr b="1"/>
          </a:p>
        </p:txBody>
      </p:sp>
      <p:sp>
        <p:nvSpPr>
          <p:cNvPr id="358" name="Google Shape;358;p47"/>
          <p:cNvSpPr txBox="1"/>
          <p:nvPr/>
        </p:nvSpPr>
        <p:spPr>
          <a:xfrm>
            <a:off x="5099500" y="3985902"/>
            <a:ext cx="2148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uk">
                <a:solidFill>
                  <a:schemeClr val="dk1"/>
                </a:solidFill>
                <a:latin typeface="Montserrat"/>
                <a:ea typeface="Montserrat"/>
                <a:cs typeface="Montserrat"/>
                <a:sym typeface="Montserrat"/>
              </a:rPr>
              <a:t>їжа в ланчбоксі</a:t>
            </a:r>
            <a:endParaRPr b="1">
              <a:solidFill>
                <a:schemeClr val="dk1"/>
              </a:solidFill>
            </a:endParaRPr>
          </a:p>
          <a:p>
            <a:pPr indent="0" lvl="0" marL="0" rtl="0" algn="ctr">
              <a:lnSpc>
                <a:spcPct val="115000"/>
              </a:lnSpc>
              <a:spcBef>
                <a:spcPts val="0"/>
              </a:spcBef>
              <a:spcAft>
                <a:spcPts val="0"/>
              </a:spcAft>
              <a:buNone/>
            </a:pPr>
            <a:r>
              <a:t/>
            </a:r>
            <a:endParaRPr b="1">
              <a:solidFill>
                <a:schemeClr val="dk1"/>
              </a:solidFill>
              <a:latin typeface="Montserrat"/>
              <a:ea typeface="Montserrat"/>
              <a:cs typeface="Montserrat"/>
              <a:sym typeface="Montserrat"/>
            </a:endParaRPr>
          </a:p>
        </p:txBody>
      </p:sp>
      <p:pic>
        <p:nvPicPr>
          <p:cNvPr id="359" name="Google Shape;359;p47"/>
          <p:cNvPicPr preferRelativeResize="0"/>
          <p:nvPr/>
        </p:nvPicPr>
        <p:blipFill>
          <a:blip r:embed="rId3">
            <a:alphaModFix/>
          </a:blip>
          <a:stretch>
            <a:fillRect/>
          </a:stretch>
        </p:blipFill>
        <p:spPr>
          <a:xfrm>
            <a:off x="1419650" y="1797025"/>
            <a:ext cx="584850" cy="863350"/>
          </a:xfrm>
          <a:prstGeom prst="rect">
            <a:avLst/>
          </a:prstGeom>
          <a:noFill/>
          <a:ln>
            <a:noFill/>
          </a:ln>
        </p:spPr>
      </p:pic>
      <p:pic>
        <p:nvPicPr>
          <p:cNvPr id="360" name="Google Shape;360;p47" title="lunchbox.png"/>
          <p:cNvPicPr preferRelativeResize="0"/>
          <p:nvPr/>
        </p:nvPicPr>
        <p:blipFill>
          <a:blip r:embed="rId4">
            <a:alphaModFix/>
          </a:blip>
          <a:stretch>
            <a:fillRect/>
          </a:stretch>
        </p:blipFill>
        <p:spPr>
          <a:xfrm>
            <a:off x="4976418" y="1467525"/>
            <a:ext cx="2565700" cy="2350850"/>
          </a:xfrm>
          <a:prstGeom prst="rect">
            <a:avLst/>
          </a:prstGeom>
          <a:noFill/>
          <a:ln>
            <a:noFill/>
          </a:ln>
        </p:spPr>
      </p:pic>
      <p:pic>
        <p:nvPicPr>
          <p:cNvPr id="361" name="Google Shape;361;p47"/>
          <p:cNvPicPr preferRelativeResize="0"/>
          <p:nvPr/>
        </p:nvPicPr>
        <p:blipFill>
          <a:blip r:embed="rId5">
            <a:alphaModFix/>
          </a:blip>
          <a:stretch>
            <a:fillRect/>
          </a:stretch>
        </p:blipFill>
        <p:spPr>
          <a:xfrm>
            <a:off x="7088475" y="1272350"/>
            <a:ext cx="907800" cy="919500"/>
          </a:xfrm>
          <a:prstGeom prst="rect">
            <a:avLst/>
          </a:prstGeom>
          <a:noFill/>
          <a:ln>
            <a:noFill/>
          </a:ln>
        </p:spPr>
      </p:pic>
      <p:pic>
        <p:nvPicPr>
          <p:cNvPr id="362" name="Google Shape;362;p47"/>
          <p:cNvPicPr preferRelativeResize="0"/>
          <p:nvPr/>
        </p:nvPicPr>
        <p:blipFill>
          <a:blip r:embed="rId6">
            <a:alphaModFix/>
          </a:blip>
          <a:stretch>
            <a:fillRect/>
          </a:stretch>
        </p:blipFill>
        <p:spPr>
          <a:xfrm>
            <a:off x="2024538" y="1870725"/>
            <a:ext cx="1827125" cy="1778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8"/>
          <p:cNvSpPr/>
          <p:nvPr/>
        </p:nvSpPr>
        <p:spPr>
          <a:xfrm>
            <a:off x="1831700" y="1646100"/>
            <a:ext cx="2212800" cy="2227500"/>
          </a:xfrm>
          <a:prstGeom prst="roundRect">
            <a:avLst>
              <a:gd fmla="val 13245" name="adj"/>
            </a:avLst>
          </a:prstGeom>
          <a:solidFill>
            <a:srgbClr val="FBBD0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68" name="Google Shape;368;p48" title="Dino.png"/>
          <p:cNvPicPr preferRelativeResize="0"/>
          <p:nvPr/>
        </p:nvPicPr>
        <p:blipFill>
          <a:blip r:embed="rId3">
            <a:alphaModFix/>
          </a:blip>
          <a:stretch>
            <a:fillRect/>
          </a:stretch>
        </p:blipFill>
        <p:spPr>
          <a:xfrm>
            <a:off x="1312625" y="1355850"/>
            <a:ext cx="2961800" cy="2715351"/>
          </a:xfrm>
          <a:prstGeom prst="rect">
            <a:avLst/>
          </a:prstGeom>
          <a:noFill/>
          <a:ln>
            <a:noFill/>
          </a:ln>
        </p:spPr>
      </p:pic>
      <p:sp>
        <p:nvSpPr>
          <p:cNvPr id="369" name="Google Shape;369;p48"/>
          <p:cNvSpPr txBox="1"/>
          <p:nvPr/>
        </p:nvSpPr>
        <p:spPr>
          <a:xfrm>
            <a:off x="2291700" y="331950"/>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2700">
                <a:solidFill>
                  <a:schemeClr val="dk1"/>
                </a:solidFill>
                <a:latin typeface="Montserrat"/>
                <a:ea typeface="Montserrat"/>
                <a:cs typeface="Montserrat"/>
                <a:sym typeface="Montserrat"/>
              </a:rPr>
              <a:t>ЩО КРУТІШЕ?</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i="1" sz="3300">
              <a:solidFill>
                <a:schemeClr val="dk1"/>
              </a:solidFill>
              <a:latin typeface="Montserrat"/>
              <a:ea typeface="Montserrat"/>
              <a:cs typeface="Montserrat"/>
              <a:sym typeface="Montserrat"/>
            </a:endParaRPr>
          </a:p>
        </p:txBody>
      </p:sp>
      <p:sp>
        <p:nvSpPr>
          <p:cNvPr id="370" name="Google Shape;370;p48"/>
          <p:cNvSpPr/>
          <p:nvPr/>
        </p:nvSpPr>
        <p:spPr>
          <a:xfrm>
            <a:off x="5099500" y="1646100"/>
            <a:ext cx="2212800" cy="2227500"/>
          </a:xfrm>
          <a:prstGeom prst="roundRect">
            <a:avLst>
              <a:gd fmla="val 13245" name="adj"/>
            </a:avLst>
          </a:prstGeom>
          <a:solidFill>
            <a:srgbClr val="54D7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48"/>
          <p:cNvSpPr txBox="1"/>
          <p:nvPr/>
        </p:nvSpPr>
        <p:spPr>
          <a:xfrm>
            <a:off x="1862000" y="3985902"/>
            <a:ext cx="21483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іграшка</a:t>
            </a:r>
            <a:endParaRPr b="1"/>
          </a:p>
        </p:txBody>
      </p:sp>
      <p:sp>
        <p:nvSpPr>
          <p:cNvPr id="372" name="Google Shape;372;p48"/>
          <p:cNvSpPr txBox="1"/>
          <p:nvPr/>
        </p:nvSpPr>
        <p:spPr>
          <a:xfrm>
            <a:off x="5099500" y="3985902"/>
            <a:ext cx="2148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 квитки в кіно</a:t>
            </a:r>
            <a:endParaRPr b="1">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a:solidFill>
                <a:schemeClr val="dk1"/>
              </a:solidFill>
              <a:latin typeface="Montserrat"/>
              <a:ea typeface="Montserrat"/>
              <a:cs typeface="Montserrat"/>
              <a:sym typeface="Montserrat"/>
            </a:endParaRPr>
          </a:p>
        </p:txBody>
      </p:sp>
      <p:pic>
        <p:nvPicPr>
          <p:cNvPr id="373" name="Google Shape;373;p48"/>
          <p:cNvPicPr preferRelativeResize="0"/>
          <p:nvPr/>
        </p:nvPicPr>
        <p:blipFill>
          <a:blip r:embed="rId4">
            <a:alphaModFix/>
          </a:blip>
          <a:stretch>
            <a:fillRect/>
          </a:stretch>
        </p:blipFill>
        <p:spPr>
          <a:xfrm>
            <a:off x="1501800" y="1355850"/>
            <a:ext cx="843900" cy="988150"/>
          </a:xfrm>
          <a:prstGeom prst="rect">
            <a:avLst/>
          </a:prstGeom>
          <a:noFill/>
          <a:ln>
            <a:noFill/>
          </a:ln>
        </p:spPr>
      </p:pic>
      <p:pic>
        <p:nvPicPr>
          <p:cNvPr id="374" name="Google Shape;374;p48" title="cinema.png"/>
          <p:cNvPicPr preferRelativeResize="0"/>
          <p:nvPr/>
        </p:nvPicPr>
        <p:blipFill>
          <a:blip r:embed="rId5">
            <a:alphaModFix/>
          </a:blip>
          <a:stretch>
            <a:fillRect/>
          </a:stretch>
        </p:blipFill>
        <p:spPr>
          <a:xfrm>
            <a:off x="4684825" y="1311750"/>
            <a:ext cx="2750350" cy="25200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9"/>
          <p:cNvSpPr txBox="1"/>
          <p:nvPr/>
        </p:nvSpPr>
        <p:spPr>
          <a:xfrm>
            <a:off x="2291700" y="331950"/>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2700">
                <a:solidFill>
                  <a:schemeClr val="dk1"/>
                </a:solidFill>
                <a:latin typeface="Montserrat"/>
                <a:ea typeface="Montserrat"/>
                <a:cs typeface="Montserrat"/>
                <a:sym typeface="Montserrat"/>
              </a:rPr>
              <a:t>ЩО КРУТІШЕ?</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i="1" sz="3300">
              <a:solidFill>
                <a:schemeClr val="dk1"/>
              </a:solidFill>
              <a:latin typeface="Montserrat"/>
              <a:ea typeface="Montserrat"/>
              <a:cs typeface="Montserrat"/>
              <a:sym typeface="Montserrat"/>
            </a:endParaRPr>
          </a:p>
        </p:txBody>
      </p:sp>
      <p:sp>
        <p:nvSpPr>
          <p:cNvPr id="380" name="Google Shape;380;p49"/>
          <p:cNvSpPr/>
          <p:nvPr/>
        </p:nvSpPr>
        <p:spPr>
          <a:xfrm>
            <a:off x="1831700" y="1646100"/>
            <a:ext cx="2212800" cy="2227500"/>
          </a:xfrm>
          <a:prstGeom prst="roundRect">
            <a:avLst>
              <a:gd fmla="val 13245" name="adj"/>
            </a:avLst>
          </a:prstGeom>
          <a:solidFill>
            <a:srgbClr val="FFA2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 name="Google Shape;381;p49"/>
          <p:cNvSpPr/>
          <p:nvPr/>
        </p:nvSpPr>
        <p:spPr>
          <a:xfrm>
            <a:off x="5099500" y="1646100"/>
            <a:ext cx="2212800" cy="2227500"/>
          </a:xfrm>
          <a:prstGeom prst="roundRect">
            <a:avLst>
              <a:gd fmla="val 13245" name="adj"/>
            </a:avLst>
          </a:prstGeom>
          <a:solidFill>
            <a:srgbClr val="E1F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49"/>
          <p:cNvSpPr txBox="1"/>
          <p:nvPr/>
        </p:nvSpPr>
        <p:spPr>
          <a:xfrm>
            <a:off x="1862000" y="3985902"/>
            <a:ext cx="21483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мандарини в сітці</a:t>
            </a:r>
            <a:endParaRPr b="1"/>
          </a:p>
        </p:txBody>
      </p:sp>
      <p:sp>
        <p:nvSpPr>
          <p:cNvPr id="383" name="Google Shape;383;p49"/>
          <p:cNvSpPr txBox="1"/>
          <p:nvPr/>
        </p:nvSpPr>
        <p:spPr>
          <a:xfrm>
            <a:off x="5099500" y="3985902"/>
            <a:ext cx="2148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мандарини</a:t>
            </a:r>
            <a:br>
              <a:rPr b="1" lang="uk">
                <a:solidFill>
                  <a:schemeClr val="dk1"/>
                </a:solidFill>
                <a:latin typeface="Montserrat"/>
                <a:ea typeface="Montserrat"/>
                <a:cs typeface="Montserrat"/>
                <a:sym typeface="Montserrat"/>
              </a:rPr>
            </a:br>
            <a:r>
              <a:rPr b="1" lang="uk">
                <a:solidFill>
                  <a:schemeClr val="dk1"/>
                </a:solidFill>
                <a:latin typeface="Montserrat"/>
                <a:ea typeface="Montserrat"/>
                <a:cs typeface="Montserrat"/>
                <a:sym typeface="Montserrat"/>
              </a:rPr>
              <a:t>без сітки</a:t>
            </a:r>
            <a:endParaRPr b="1">
              <a:solidFill>
                <a:schemeClr val="dk1"/>
              </a:solidFill>
              <a:latin typeface="Montserrat"/>
              <a:ea typeface="Montserrat"/>
              <a:cs typeface="Montserrat"/>
              <a:sym typeface="Montserrat"/>
            </a:endParaRPr>
          </a:p>
        </p:txBody>
      </p:sp>
      <p:pic>
        <p:nvPicPr>
          <p:cNvPr id="384" name="Google Shape;384;p49"/>
          <p:cNvPicPr preferRelativeResize="0"/>
          <p:nvPr/>
        </p:nvPicPr>
        <p:blipFill>
          <a:blip r:embed="rId3">
            <a:alphaModFix/>
          </a:blip>
          <a:stretch>
            <a:fillRect/>
          </a:stretch>
        </p:blipFill>
        <p:spPr>
          <a:xfrm>
            <a:off x="2121100" y="1549500"/>
            <a:ext cx="2015900" cy="2044500"/>
          </a:xfrm>
          <a:prstGeom prst="rect">
            <a:avLst/>
          </a:prstGeom>
          <a:noFill/>
          <a:ln>
            <a:noFill/>
          </a:ln>
        </p:spPr>
      </p:pic>
      <p:pic>
        <p:nvPicPr>
          <p:cNvPr id="385" name="Google Shape;385;p49"/>
          <p:cNvPicPr preferRelativeResize="0"/>
          <p:nvPr/>
        </p:nvPicPr>
        <p:blipFill>
          <a:blip r:embed="rId4">
            <a:alphaModFix/>
          </a:blip>
          <a:stretch>
            <a:fillRect/>
          </a:stretch>
        </p:blipFill>
        <p:spPr>
          <a:xfrm>
            <a:off x="4547071" y="1580237"/>
            <a:ext cx="2728808" cy="2227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0"/>
          <p:cNvSpPr/>
          <p:nvPr/>
        </p:nvSpPr>
        <p:spPr>
          <a:xfrm>
            <a:off x="1831700" y="1646100"/>
            <a:ext cx="2212800" cy="2227500"/>
          </a:xfrm>
          <a:prstGeom prst="roundRect">
            <a:avLst>
              <a:gd fmla="val 13245" name="adj"/>
            </a:avLst>
          </a:prstGeom>
          <a:solidFill>
            <a:srgbClr val="FFA2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 name="Google Shape;391;p50"/>
          <p:cNvSpPr txBox="1"/>
          <p:nvPr/>
        </p:nvSpPr>
        <p:spPr>
          <a:xfrm>
            <a:off x="2291700" y="331950"/>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2700">
                <a:solidFill>
                  <a:schemeClr val="dk1"/>
                </a:solidFill>
                <a:latin typeface="Montserrat"/>
                <a:ea typeface="Montserrat"/>
                <a:cs typeface="Montserrat"/>
                <a:sym typeface="Montserrat"/>
              </a:rPr>
              <a:t>ЩО КРУТІШЕ?</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i="1" sz="3300">
              <a:solidFill>
                <a:schemeClr val="dk1"/>
              </a:solidFill>
              <a:latin typeface="Montserrat"/>
              <a:ea typeface="Montserrat"/>
              <a:cs typeface="Montserrat"/>
              <a:sym typeface="Montserrat"/>
            </a:endParaRPr>
          </a:p>
        </p:txBody>
      </p:sp>
      <p:sp>
        <p:nvSpPr>
          <p:cNvPr id="392" name="Google Shape;392;p50"/>
          <p:cNvSpPr/>
          <p:nvPr/>
        </p:nvSpPr>
        <p:spPr>
          <a:xfrm>
            <a:off x="5099500" y="1646100"/>
            <a:ext cx="2212800" cy="2227500"/>
          </a:xfrm>
          <a:prstGeom prst="roundRect">
            <a:avLst>
              <a:gd fmla="val 13245" name="adj"/>
            </a:avLst>
          </a:prstGeom>
          <a:solidFill>
            <a:srgbClr val="E1F4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 name="Google Shape;393;p50"/>
          <p:cNvSpPr txBox="1"/>
          <p:nvPr/>
        </p:nvSpPr>
        <p:spPr>
          <a:xfrm>
            <a:off x="1862000" y="3985902"/>
            <a:ext cx="21483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пакет</a:t>
            </a:r>
            <a:endParaRPr b="1">
              <a:solidFill>
                <a:schemeClr val="dk1"/>
              </a:solidFill>
              <a:latin typeface="Montserrat"/>
              <a:ea typeface="Montserrat"/>
              <a:cs typeface="Montserrat"/>
              <a:sym typeface="Montserrat"/>
            </a:endParaRPr>
          </a:p>
        </p:txBody>
      </p:sp>
      <p:sp>
        <p:nvSpPr>
          <p:cNvPr id="394" name="Google Shape;394;p50"/>
          <p:cNvSpPr txBox="1"/>
          <p:nvPr/>
        </p:nvSpPr>
        <p:spPr>
          <a:xfrm>
            <a:off x="5099500" y="3985902"/>
            <a:ext cx="2148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uk">
                <a:solidFill>
                  <a:schemeClr val="dk1"/>
                </a:solidFill>
                <a:latin typeface="Montserrat"/>
                <a:ea typeface="Montserrat"/>
                <a:cs typeface="Montserrat"/>
                <a:sym typeface="Montserrat"/>
              </a:rPr>
              <a:t> шопер</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latin typeface="Montserrat"/>
              <a:ea typeface="Montserrat"/>
              <a:cs typeface="Montserrat"/>
              <a:sym typeface="Montserrat"/>
            </a:endParaRPr>
          </a:p>
        </p:txBody>
      </p:sp>
      <p:pic>
        <p:nvPicPr>
          <p:cNvPr id="395" name="Google Shape;395;p50"/>
          <p:cNvPicPr preferRelativeResize="0"/>
          <p:nvPr/>
        </p:nvPicPr>
        <p:blipFill>
          <a:blip r:embed="rId3">
            <a:alphaModFix/>
          </a:blip>
          <a:stretch>
            <a:fillRect/>
          </a:stretch>
        </p:blipFill>
        <p:spPr>
          <a:xfrm>
            <a:off x="2188125" y="1402050"/>
            <a:ext cx="1496051" cy="2112149"/>
          </a:xfrm>
          <a:prstGeom prst="rect">
            <a:avLst/>
          </a:prstGeom>
          <a:noFill/>
          <a:ln>
            <a:noFill/>
          </a:ln>
        </p:spPr>
      </p:pic>
      <p:pic>
        <p:nvPicPr>
          <p:cNvPr id="396" name="Google Shape;396;p50" title="shopper.png"/>
          <p:cNvPicPr preferRelativeResize="0"/>
          <p:nvPr/>
        </p:nvPicPr>
        <p:blipFill>
          <a:blip r:embed="rId4">
            <a:alphaModFix/>
          </a:blip>
          <a:stretch>
            <a:fillRect/>
          </a:stretch>
        </p:blipFill>
        <p:spPr>
          <a:xfrm>
            <a:off x="4747400" y="1030675"/>
            <a:ext cx="2917000" cy="2672699"/>
          </a:xfrm>
          <a:prstGeom prst="rect">
            <a:avLst/>
          </a:prstGeom>
          <a:noFill/>
          <a:ln>
            <a:noFill/>
          </a:ln>
        </p:spPr>
      </p:pic>
      <p:pic>
        <p:nvPicPr>
          <p:cNvPr id="397" name="Google Shape;397;p50"/>
          <p:cNvPicPr preferRelativeResize="0"/>
          <p:nvPr/>
        </p:nvPicPr>
        <p:blipFill>
          <a:blip r:embed="rId5">
            <a:alphaModFix/>
          </a:blip>
          <a:stretch>
            <a:fillRect/>
          </a:stretch>
        </p:blipFill>
        <p:spPr>
          <a:xfrm>
            <a:off x="1383900" y="3255550"/>
            <a:ext cx="907800" cy="919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1"/>
          <p:cNvSpPr txBox="1"/>
          <p:nvPr/>
        </p:nvSpPr>
        <p:spPr>
          <a:xfrm>
            <a:off x="2291700" y="331950"/>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2700">
                <a:solidFill>
                  <a:schemeClr val="dk1"/>
                </a:solidFill>
                <a:latin typeface="Montserrat"/>
                <a:ea typeface="Montserrat"/>
                <a:cs typeface="Montserrat"/>
                <a:sym typeface="Montserrat"/>
              </a:rPr>
              <a:t>ЩО КРУТІШЕ?</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i="1" sz="3300">
              <a:solidFill>
                <a:schemeClr val="dk1"/>
              </a:solidFill>
              <a:latin typeface="Montserrat"/>
              <a:ea typeface="Montserrat"/>
              <a:cs typeface="Montserrat"/>
              <a:sym typeface="Montserrat"/>
            </a:endParaRPr>
          </a:p>
        </p:txBody>
      </p:sp>
      <p:pic>
        <p:nvPicPr>
          <p:cNvPr id="403" name="Google Shape;403;p51" title="крекери.png"/>
          <p:cNvPicPr preferRelativeResize="0"/>
          <p:nvPr/>
        </p:nvPicPr>
        <p:blipFill rotWithShape="1">
          <a:blip r:embed="rId3">
            <a:alphaModFix/>
          </a:blip>
          <a:srcRect b="0" l="0" r="0" t="7055"/>
          <a:stretch/>
        </p:blipFill>
        <p:spPr>
          <a:xfrm>
            <a:off x="1595950" y="1025900"/>
            <a:ext cx="6208524" cy="3847150"/>
          </a:xfrm>
          <a:prstGeom prst="rect">
            <a:avLst/>
          </a:prstGeom>
          <a:noFill/>
          <a:ln>
            <a:noFill/>
          </a:ln>
        </p:spPr>
      </p:pic>
      <p:sp>
        <p:nvSpPr>
          <p:cNvPr id="404" name="Google Shape;404;p51"/>
          <p:cNvSpPr txBox="1"/>
          <p:nvPr/>
        </p:nvSpPr>
        <p:spPr>
          <a:xfrm>
            <a:off x="1862000" y="3985902"/>
            <a:ext cx="2148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a:solidFill>
                  <a:schemeClr val="dk1"/>
                </a:solidFill>
                <a:latin typeface="Montserrat"/>
                <a:ea typeface="Montserrat"/>
                <a:cs typeface="Montserrat"/>
                <a:sym typeface="Montserrat"/>
              </a:rPr>
              <a:t>дві маленькі</a:t>
            </a:r>
            <a:br>
              <a:rPr b="1" lang="uk">
                <a:solidFill>
                  <a:schemeClr val="dk1"/>
                </a:solidFill>
                <a:latin typeface="Montserrat"/>
                <a:ea typeface="Montserrat"/>
                <a:cs typeface="Montserrat"/>
                <a:sym typeface="Montserrat"/>
              </a:rPr>
            </a:br>
            <a:r>
              <a:rPr b="1" lang="uk">
                <a:solidFill>
                  <a:schemeClr val="dk1"/>
                </a:solidFill>
                <a:latin typeface="Montserrat"/>
                <a:ea typeface="Montserrat"/>
                <a:cs typeface="Montserrat"/>
                <a:sym typeface="Montserrat"/>
              </a:rPr>
              <a:t>пачки печива</a:t>
            </a:r>
            <a:endParaRPr b="1"/>
          </a:p>
        </p:txBody>
      </p:sp>
      <p:sp>
        <p:nvSpPr>
          <p:cNvPr id="405" name="Google Shape;405;p51"/>
          <p:cNvSpPr txBox="1"/>
          <p:nvPr/>
        </p:nvSpPr>
        <p:spPr>
          <a:xfrm>
            <a:off x="5099500" y="3985902"/>
            <a:ext cx="2148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uk">
                <a:solidFill>
                  <a:schemeClr val="dk1"/>
                </a:solidFill>
                <a:latin typeface="Montserrat"/>
                <a:ea typeface="Montserrat"/>
                <a:cs typeface="Montserrat"/>
                <a:sym typeface="Montserrat"/>
              </a:rPr>
              <a:t>одна велика пачка печива</a:t>
            </a:r>
            <a:endParaRPr b="1">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pic>
        <p:nvPicPr>
          <p:cNvPr id="88" name="Google Shape;88;p16" title="Elements.png"/>
          <p:cNvPicPr preferRelativeResize="0"/>
          <p:nvPr/>
        </p:nvPicPr>
        <p:blipFill>
          <a:blip r:embed="rId3">
            <a:alphaModFix/>
          </a:blip>
          <a:stretch>
            <a:fillRect/>
          </a:stretch>
        </p:blipFill>
        <p:spPr>
          <a:xfrm>
            <a:off x="-523275" y="-476250"/>
            <a:ext cx="10134600" cy="5700701"/>
          </a:xfrm>
          <a:prstGeom prst="rect">
            <a:avLst/>
          </a:prstGeom>
          <a:noFill/>
          <a:ln>
            <a:noFill/>
          </a:ln>
        </p:spPr>
      </p:pic>
      <p:sp>
        <p:nvSpPr>
          <p:cNvPr id="89" name="Google Shape;89;p16"/>
          <p:cNvSpPr txBox="1"/>
          <p:nvPr/>
        </p:nvSpPr>
        <p:spPr>
          <a:xfrm>
            <a:off x="293350" y="336450"/>
            <a:ext cx="4347900" cy="13284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SzPts val="523"/>
              <a:buNone/>
            </a:pPr>
            <a:r>
              <a:rPr b="1" lang="uk">
                <a:latin typeface="Montserrat"/>
                <a:ea typeface="Montserrat"/>
                <a:cs typeface="Montserrat"/>
                <a:sym typeface="Montserrat"/>
              </a:rPr>
              <a:t>Уявіть, що ви — детективи! Погляньте </a:t>
            </a:r>
            <a:br>
              <a:rPr b="1" lang="uk">
                <a:latin typeface="Montserrat"/>
                <a:ea typeface="Montserrat"/>
                <a:cs typeface="Montserrat"/>
                <a:sym typeface="Montserrat"/>
              </a:rPr>
            </a:br>
            <a:r>
              <a:rPr b="1" lang="uk">
                <a:latin typeface="Montserrat"/>
                <a:ea typeface="Montserrat"/>
                <a:cs typeface="Montserrat"/>
                <a:sym typeface="Montserrat"/>
              </a:rPr>
              <a:t>на підказки та спробуйте за ними здогадатися, що потрапило в смітник?   </a:t>
            </a:r>
            <a:endParaRPr b="1">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52" title="socks.png"/>
          <p:cNvPicPr preferRelativeResize="0"/>
          <p:nvPr/>
        </p:nvPicPr>
        <p:blipFill>
          <a:blip r:embed="rId3">
            <a:alphaModFix/>
          </a:blip>
          <a:stretch>
            <a:fillRect/>
          </a:stretch>
        </p:blipFill>
        <p:spPr>
          <a:xfrm>
            <a:off x="-1195600" y="-265125"/>
            <a:ext cx="10086648" cy="5673750"/>
          </a:xfrm>
          <a:prstGeom prst="rect">
            <a:avLst/>
          </a:prstGeom>
          <a:noFill/>
          <a:ln>
            <a:noFill/>
          </a:ln>
        </p:spPr>
      </p:pic>
      <p:sp>
        <p:nvSpPr>
          <p:cNvPr id="411" name="Google Shape;411;p52"/>
          <p:cNvSpPr txBox="1"/>
          <p:nvPr/>
        </p:nvSpPr>
        <p:spPr>
          <a:xfrm>
            <a:off x="464100" y="461100"/>
            <a:ext cx="5241300" cy="203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2200">
                <a:solidFill>
                  <a:schemeClr val="dk1"/>
                </a:solidFill>
                <a:latin typeface="Montserrat"/>
                <a:ea typeface="Montserrat"/>
                <a:cs typeface="Montserrat"/>
                <a:sym typeface="Montserrat"/>
              </a:rPr>
              <a:t>СМІТТЯ БУДЕ МЕНШЕ, ЯКЩО НАВЧИТИСЯ ПЕРЕТВОРЮВАТИ ЙОГО НА ЩОСЬ КОРИСНЕ</a:t>
            </a:r>
            <a:br>
              <a:rPr b="1" lang="uk" sz="2200">
                <a:solidFill>
                  <a:schemeClr val="dk1"/>
                </a:solidFill>
                <a:latin typeface="Montserrat"/>
                <a:ea typeface="Montserrat"/>
                <a:cs typeface="Montserrat"/>
                <a:sym typeface="Montserrat"/>
              </a:rPr>
            </a:br>
            <a:r>
              <a:rPr b="1" lang="uk" sz="2200">
                <a:solidFill>
                  <a:schemeClr val="dk1"/>
                </a:solidFill>
                <a:latin typeface="Montserrat"/>
                <a:ea typeface="Montserrat"/>
                <a:cs typeface="Montserrat"/>
                <a:sym typeface="Montserrat"/>
              </a:rPr>
              <a:t>ТА КРАСИВЕ!</a:t>
            </a:r>
            <a:endParaRPr b="1" sz="2200">
              <a:solidFill>
                <a:schemeClr val="dk1"/>
              </a:solidFill>
              <a:latin typeface="Montserrat"/>
              <a:ea typeface="Montserrat"/>
              <a:cs typeface="Montserrat"/>
              <a:sym typeface="Montserrat"/>
            </a:endParaRPr>
          </a:p>
        </p:txBody>
      </p:sp>
      <p:pic>
        <p:nvPicPr>
          <p:cNvPr id="412" name="Google Shape;412;p52" title="Bubble-blue-small.png"/>
          <p:cNvPicPr preferRelativeResize="0"/>
          <p:nvPr/>
        </p:nvPicPr>
        <p:blipFill>
          <a:blip r:embed="rId4">
            <a:alphaModFix/>
          </a:blip>
          <a:stretch>
            <a:fillRect/>
          </a:stretch>
        </p:blipFill>
        <p:spPr>
          <a:xfrm rot="54434">
            <a:off x="473513" y="2664131"/>
            <a:ext cx="3686575" cy="2070762"/>
          </a:xfrm>
          <a:prstGeom prst="rect">
            <a:avLst/>
          </a:prstGeom>
          <a:noFill/>
          <a:ln>
            <a:noFill/>
          </a:ln>
        </p:spPr>
      </p:pic>
      <p:sp>
        <p:nvSpPr>
          <p:cNvPr id="413" name="Google Shape;413;p52"/>
          <p:cNvSpPr txBox="1"/>
          <p:nvPr/>
        </p:nvSpPr>
        <p:spPr>
          <a:xfrm rot="-18932">
            <a:off x="807573" y="2958296"/>
            <a:ext cx="3105047" cy="1200315"/>
          </a:xfrm>
          <a:prstGeom prst="rect">
            <a:avLst/>
          </a:prstGeom>
          <a:noFill/>
          <a:ln>
            <a:noFill/>
          </a:ln>
        </p:spPr>
        <p:txBody>
          <a:bodyPr anchorCtr="0" anchor="t" bIns="104700" lIns="104700" spcFirstLastPara="1" rIns="104700" wrap="square" tIns="104700">
            <a:spAutoFit/>
          </a:bodyPr>
          <a:lstStyle/>
          <a:p>
            <a:pPr indent="0" lvl="0" marL="0" rtl="0" algn="l">
              <a:lnSpc>
                <a:spcPct val="115000"/>
              </a:lnSpc>
              <a:spcBef>
                <a:spcPts val="0"/>
              </a:spcBef>
              <a:spcAft>
                <a:spcPts val="0"/>
              </a:spcAft>
              <a:buNone/>
            </a:pPr>
            <a:r>
              <a:rPr b="1" lang="uk" sz="1947">
                <a:solidFill>
                  <a:schemeClr val="lt1"/>
                </a:solidFill>
                <a:latin typeface="Montserrat"/>
                <a:ea typeface="Montserrat"/>
                <a:cs typeface="Montserrat"/>
                <a:sym typeface="Montserrat"/>
              </a:rPr>
              <a:t>Що б ви створили</a:t>
            </a:r>
            <a:br>
              <a:rPr b="1" lang="uk" sz="1947">
                <a:solidFill>
                  <a:schemeClr val="lt1"/>
                </a:solidFill>
                <a:latin typeface="Montserrat"/>
                <a:ea typeface="Montserrat"/>
                <a:cs typeface="Montserrat"/>
                <a:sym typeface="Montserrat"/>
              </a:rPr>
            </a:br>
            <a:r>
              <a:rPr b="1" lang="uk" sz="1947">
                <a:solidFill>
                  <a:schemeClr val="lt1"/>
                </a:solidFill>
                <a:latin typeface="Montserrat"/>
                <a:ea typeface="Montserrat"/>
                <a:cs typeface="Montserrat"/>
                <a:sym typeface="Montserrat"/>
              </a:rPr>
              <a:t>із цієї одинокої шкарпетки?</a:t>
            </a:r>
            <a:endParaRPr b="1" sz="2634">
              <a:solidFill>
                <a:schemeClr val="lt1"/>
              </a:solidFill>
            </a:endParaRPr>
          </a:p>
        </p:txBody>
      </p:sp>
      <p:pic>
        <p:nvPicPr>
          <p:cNvPr id="414" name="Google Shape;414;p52"/>
          <p:cNvPicPr preferRelativeResize="0"/>
          <p:nvPr/>
        </p:nvPicPr>
        <p:blipFill>
          <a:blip r:embed="rId5">
            <a:alphaModFix/>
          </a:blip>
          <a:stretch>
            <a:fillRect/>
          </a:stretch>
        </p:blipFill>
        <p:spPr>
          <a:xfrm rot="1152527">
            <a:off x="7678165" y="1331134"/>
            <a:ext cx="691319" cy="1211283"/>
          </a:xfrm>
          <a:prstGeom prst="rect">
            <a:avLst/>
          </a:prstGeom>
          <a:noFill/>
          <a:ln>
            <a:noFill/>
          </a:ln>
        </p:spPr>
      </p:pic>
      <p:pic>
        <p:nvPicPr>
          <p:cNvPr id="415" name="Google Shape;415;p52"/>
          <p:cNvPicPr preferRelativeResize="0"/>
          <p:nvPr/>
        </p:nvPicPr>
        <p:blipFill>
          <a:blip r:embed="rId5">
            <a:alphaModFix/>
          </a:blip>
          <a:stretch>
            <a:fillRect/>
          </a:stretch>
        </p:blipFill>
        <p:spPr>
          <a:xfrm rot="-983228">
            <a:off x="4894067" y="2494906"/>
            <a:ext cx="412000" cy="72188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3"/>
          <p:cNvSpPr txBox="1"/>
          <p:nvPr/>
        </p:nvSpPr>
        <p:spPr>
          <a:xfrm>
            <a:off x="2113350" y="1932725"/>
            <a:ext cx="4917300" cy="2651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2200">
                <a:solidFill>
                  <a:schemeClr val="dk1"/>
                </a:solidFill>
                <a:latin typeface="Montserrat"/>
                <a:ea typeface="Montserrat"/>
                <a:cs typeface="Montserrat"/>
                <a:sym typeface="Montserrat"/>
              </a:rPr>
              <a:t>ЩО ТУТ ЗРОБИЛИ ЗІ СТАРИМИ НЕПОТРІБНИМИ РЕЧАМИ? ОПИШІТЬ!</a:t>
            </a:r>
            <a:endParaRPr sz="2200">
              <a:latin typeface="Montserrat"/>
              <a:ea typeface="Montserrat"/>
              <a:cs typeface="Montserrat"/>
              <a:sym typeface="Montserrat"/>
            </a:endParaRPr>
          </a:p>
        </p:txBody>
      </p:sp>
      <p:pic>
        <p:nvPicPr>
          <p:cNvPr id="421" name="Google Shape;421;p53"/>
          <p:cNvPicPr preferRelativeResize="0"/>
          <p:nvPr/>
        </p:nvPicPr>
        <p:blipFill rotWithShape="1">
          <a:blip r:embed="rId3">
            <a:alphaModFix/>
          </a:blip>
          <a:srcRect b="0" l="-340" r="340" t="0"/>
          <a:stretch/>
        </p:blipFill>
        <p:spPr>
          <a:xfrm>
            <a:off x="0" y="-367500"/>
            <a:ext cx="9144001" cy="573654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4"/>
          <p:cNvSpPr txBox="1"/>
          <p:nvPr/>
        </p:nvSpPr>
        <p:spPr>
          <a:xfrm>
            <a:off x="301275" y="245075"/>
            <a:ext cx="8483700" cy="195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uk" sz="2200">
                <a:solidFill>
                  <a:schemeClr val="dk1"/>
                </a:solidFill>
                <a:latin typeface="Montserrat Medium"/>
                <a:ea typeface="Montserrat Medium"/>
                <a:cs typeface="Montserrat Medium"/>
                <a:sym typeface="Montserrat Medium"/>
              </a:rPr>
              <a:t>ПРОСТИЙ СПОСІБ </a:t>
            </a:r>
            <a:r>
              <a:rPr b="1" lang="uk" sz="2200">
                <a:solidFill>
                  <a:schemeClr val="dk1"/>
                </a:solidFill>
                <a:latin typeface="Montserrat"/>
                <a:ea typeface="Montserrat"/>
                <a:cs typeface="Montserrat"/>
                <a:sym typeface="Montserrat"/>
              </a:rPr>
              <a:t>НЕ ВИКИНУТИ </a:t>
            </a:r>
            <a:r>
              <a:rPr lang="uk" sz="2200">
                <a:solidFill>
                  <a:schemeClr val="dk1"/>
                </a:solidFill>
                <a:latin typeface="Montserrat Medium"/>
                <a:ea typeface="Montserrat Medium"/>
                <a:cs typeface="Montserrat Medium"/>
                <a:sym typeface="Montserrat Medium"/>
              </a:rPr>
              <a:t>ПАПІР У СМІТНИК — </a:t>
            </a:r>
            <a:r>
              <a:rPr b="1" lang="uk" sz="2200">
                <a:solidFill>
                  <a:schemeClr val="dk1"/>
                </a:solidFill>
                <a:latin typeface="Montserrat"/>
                <a:ea typeface="Montserrat"/>
                <a:cs typeface="Montserrat"/>
                <a:sym typeface="Montserrat"/>
              </a:rPr>
              <a:t>ЗРОБИТИ ОРИГАМІ, </a:t>
            </a:r>
            <a:r>
              <a:rPr lang="uk" sz="2200">
                <a:solidFill>
                  <a:schemeClr val="dk1"/>
                </a:solidFill>
                <a:latin typeface="Montserrat Medium"/>
                <a:ea typeface="Montserrat Medium"/>
                <a:cs typeface="Montserrat Medium"/>
                <a:sym typeface="Montserrat Medium"/>
              </a:rPr>
              <a:t>ЯКЕ ПРИКРАСИТЬ ТВОЮ КІМНАТУ, НАШ КЛАС ЧИ СТАНЕ </a:t>
            </a:r>
            <a:r>
              <a:rPr b="1" lang="uk" sz="2200">
                <a:solidFill>
                  <a:schemeClr val="dk1"/>
                </a:solidFill>
                <a:latin typeface="Montserrat"/>
                <a:ea typeface="Montserrat"/>
                <a:cs typeface="Montserrat"/>
                <a:sym typeface="Montserrat"/>
              </a:rPr>
              <a:t>З</a:t>
            </a:r>
            <a:r>
              <a:rPr b="1" lang="uk" sz="2200">
                <a:solidFill>
                  <a:schemeClr val="dk1"/>
                </a:solidFill>
                <a:latin typeface="Montserrat"/>
                <a:ea typeface="Montserrat"/>
                <a:cs typeface="Montserrat"/>
                <a:sym typeface="Montserrat"/>
              </a:rPr>
              <a:t>А́</a:t>
            </a:r>
            <a:r>
              <a:rPr b="1" lang="uk" sz="2200">
                <a:solidFill>
                  <a:schemeClr val="dk1"/>
                </a:solidFill>
                <a:latin typeface="Montserrat"/>
                <a:ea typeface="Montserrat"/>
                <a:cs typeface="Montserrat"/>
                <a:sym typeface="Montserrat"/>
              </a:rPr>
              <a:t>КЛАДКОЮ ДЛЯ КНИГИ</a:t>
            </a:r>
            <a:endParaRPr b="1" sz="4900">
              <a:latin typeface="Montserrat"/>
              <a:ea typeface="Montserrat"/>
              <a:cs typeface="Montserrat"/>
              <a:sym typeface="Montserrat"/>
            </a:endParaRPr>
          </a:p>
        </p:txBody>
      </p:sp>
      <p:pic>
        <p:nvPicPr>
          <p:cNvPr id="427" name="Google Shape;427;p54" title="origami.png"/>
          <p:cNvPicPr preferRelativeResize="0"/>
          <p:nvPr/>
        </p:nvPicPr>
        <p:blipFill>
          <a:blip r:embed="rId3">
            <a:alphaModFix/>
          </a:blip>
          <a:stretch>
            <a:fillRect/>
          </a:stretch>
        </p:blipFill>
        <p:spPr>
          <a:xfrm>
            <a:off x="1982075" y="1412250"/>
            <a:ext cx="5303850" cy="4274923"/>
          </a:xfrm>
          <a:prstGeom prst="rect">
            <a:avLst/>
          </a:prstGeom>
          <a:noFill/>
          <a:ln>
            <a:noFill/>
          </a:ln>
        </p:spPr>
      </p:pic>
      <p:sp>
        <p:nvSpPr>
          <p:cNvPr id="428" name="Google Shape;428;p54"/>
          <p:cNvSpPr/>
          <p:nvPr/>
        </p:nvSpPr>
        <p:spPr>
          <a:xfrm>
            <a:off x="390950" y="1002250"/>
            <a:ext cx="2921475" cy="28450"/>
          </a:xfrm>
          <a:custGeom>
            <a:rect b="b" l="l" r="r" t="t"/>
            <a:pathLst>
              <a:path extrusionOk="0" h="1138" w="116859">
                <a:moveTo>
                  <a:pt x="0" y="0"/>
                </a:moveTo>
                <a:cubicBezTo>
                  <a:pt x="38955" y="0"/>
                  <a:pt x="77904" y="1138"/>
                  <a:pt x="116859" y="1138"/>
                </a:cubicBezTo>
              </a:path>
            </a:pathLst>
          </a:custGeom>
          <a:noFill/>
          <a:ln cap="flat" cmpd="sng" w="38100">
            <a:solidFill>
              <a:srgbClr val="00AFEF"/>
            </a:solidFill>
            <a:prstDash val="solid"/>
            <a:round/>
            <a:headEnd len="med" w="med" type="none"/>
            <a:tailEnd len="med" w="med" type="none"/>
          </a:ln>
        </p:spPr>
      </p:sp>
      <p:sp>
        <p:nvSpPr>
          <p:cNvPr id="429" name="Google Shape;429;p54"/>
          <p:cNvSpPr/>
          <p:nvPr/>
        </p:nvSpPr>
        <p:spPr>
          <a:xfrm>
            <a:off x="3682050" y="1343450"/>
            <a:ext cx="3916625" cy="41475"/>
          </a:xfrm>
          <a:custGeom>
            <a:rect b="b" l="l" r="r" t="t"/>
            <a:pathLst>
              <a:path extrusionOk="0" h="1659" w="156665">
                <a:moveTo>
                  <a:pt x="0" y="0"/>
                </a:moveTo>
                <a:cubicBezTo>
                  <a:pt x="52133" y="3063"/>
                  <a:pt x="104443" y="853"/>
                  <a:pt x="156665" y="853"/>
                </a:cubicBezTo>
              </a:path>
            </a:pathLst>
          </a:custGeom>
          <a:noFill/>
          <a:ln cap="flat" cmpd="sng" w="38100">
            <a:solidFill>
              <a:srgbClr val="00AFEF"/>
            </a:solidFill>
            <a:prstDash val="solid"/>
            <a:round/>
            <a:headEnd len="med" w="med" type="none"/>
            <a:tailEnd len="med" w="med" type="none"/>
          </a:ln>
        </p:spPr>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55" title="BubbleGame-yellow.png"/>
          <p:cNvPicPr preferRelativeResize="0"/>
          <p:nvPr/>
        </p:nvPicPr>
        <p:blipFill>
          <a:blip r:embed="rId3">
            <a:alphaModFix/>
          </a:blip>
          <a:stretch>
            <a:fillRect/>
          </a:stretch>
        </p:blipFill>
        <p:spPr>
          <a:xfrm>
            <a:off x="2179750" y="1295438"/>
            <a:ext cx="4641512" cy="2005475"/>
          </a:xfrm>
          <a:prstGeom prst="rect">
            <a:avLst/>
          </a:prstGeom>
          <a:noFill/>
          <a:ln>
            <a:noFill/>
          </a:ln>
        </p:spPr>
      </p:pic>
      <p:sp>
        <p:nvSpPr>
          <p:cNvPr id="435" name="Google Shape;435;p55"/>
          <p:cNvSpPr txBox="1"/>
          <p:nvPr/>
        </p:nvSpPr>
        <p:spPr>
          <a:xfrm>
            <a:off x="2260650" y="1763125"/>
            <a:ext cx="4560600" cy="107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uk" sz="2700">
                <a:solidFill>
                  <a:schemeClr val="dk1"/>
                </a:solidFill>
                <a:latin typeface="Montserrat"/>
                <a:ea typeface="Montserrat"/>
                <a:cs typeface="Montserrat"/>
                <a:sym typeface="Montserrat"/>
              </a:rPr>
              <a:t>ГРА</a:t>
            </a:r>
            <a:endParaRPr b="1" sz="27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uk" sz="2700">
                <a:solidFill>
                  <a:schemeClr val="dk1"/>
                </a:solidFill>
                <a:latin typeface="Montserrat"/>
                <a:ea typeface="Montserrat"/>
                <a:cs typeface="Montserrat"/>
                <a:sym typeface="Montserrat"/>
              </a:rPr>
              <a:t>«Є ІДЕЯ!»</a:t>
            </a:r>
            <a:endParaRPr i="1" sz="3300">
              <a:solidFill>
                <a:schemeClr val="dk1"/>
              </a:solidFill>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6"/>
          <p:cNvSpPr txBox="1"/>
          <p:nvPr/>
        </p:nvSpPr>
        <p:spPr>
          <a:xfrm>
            <a:off x="356224" y="318350"/>
            <a:ext cx="8537700" cy="177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uk" sz="2200">
                <a:solidFill>
                  <a:schemeClr val="dk1"/>
                </a:solidFill>
                <a:latin typeface="Montserrat SemiBold"/>
                <a:ea typeface="Montserrat SemiBold"/>
                <a:cs typeface="Montserrat SemiBold"/>
                <a:sym typeface="Montserrat SemiBold"/>
              </a:rPr>
              <a:t>ДОПОМОЖИ ЦИМ ПРЕДМЕТАМ НЕ ПОТРАПИТИ</a:t>
            </a:r>
            <a:br>
              <a:rPr lang="uk" sz="2200">
                <a:solidFill>
                  <a:schemeClr val="dk1"/>
                </a:solidFill>
                <a:latin typeface="Montserrat SemiBold"/>
                <a:ea typeface="Montserrat SemiBold"/>
                <a:cs typeface="Montserrat SemiBold"/>
                <a:sym typeface="Montserrat SemiBold"/>
              </a:rPr>
            </a:br>
            <a:r>
              <a:rPr lang="uk" sz="2200">
                <a:solidFill>
                  <a:schemeClr val="dk1"/>
                </a:solidFill>
                <a:latin typeface="Montserrat SemiBold"/>
                <a:ea typeface="Montserrat SemiBold"/>
                <a:cs typeface="Montserrat SemiBold"/>
                <a:sym typeface="Montserrat SemiBold"/>
              </a:rPr>
              <a:t>НА СМІТНИК І ПЕРЕТВОРИТИСЯ НА ЩОСЬ КОРИСНЕ ЧИ КРАСИВЕ</a:t>
            </a:r>
            <a:endParaRPr sz="2200">
              <a:solidFill>
                <a:srgbClr val="000000"/>
              </a:solidFill>
              <a:latin typeface="Montserrat SemiBold"/>
              <a:ea typeface="Montserrat SemiBold"/>
              <a:cs typeface="Montserrat SemiBold"/>
              <a:sym typeface="Montserrat SemiBold"/>
            </a:endParaRPr>
          </a:p>
        </p:txBody>
      </p:sp>
      <p:pic>
        <p:nvPicPr>
          <p:cNvPr id="441" name="Google Shape;441;p56" title="MatchBox.png"/>
          <p:cNvPicPr preferRelativeResize="0"/>
          <p:nvPr/>
        </p:nvPicPr>
        <p:blipFill>
          <a:blip r:embed="rId3">
            <a:alphaModFix/>
          </a:blip>
          <a:stretch>
            <a:fillRect/>
          </a:stretch>
        </p:blipFill>
        <p:spPr>
          <a:xfrm>
            <a:off x="5525863" y="1462450"/>
            <a:ext cx="2147450" cy="2061550"/>
          </a:xfrm>
          <a:prstGeom prst="rect">
            <a:avLst/>
          </a:prstGeom>
          <a:noFill/>
          <a:ln>
            <a:noFill/>
          </a:ln>
        </p:spPr>
      </p:pic>
      <p:pic>
        <p:nvPicPr>
          <p:cNvPr id="442" name="Google Shape;442;p56" title="Box.png"/>
          <p:cNvPicPr preferRelativeResize="0"/>
          <p:nvPr/>
        </p:nvPicPr>
        <p:blipFill>
          <a:blip r:embed="rId4">
            <a:alphaModFix/>
          </a:blip>
          <a:stretch>
            <a:fillRect/>
          </a:stretch>
        </p:blipFill>
        <p:spPr>
          <a:xfrm>
            <a:off x="3214050" y="2730169"/>
            <a:ext cx="2311826" cy="2219357"/>
          </a:xfrm>
          <a:prstGeom prst="rect">
            <a:avLst/>
          </a:prstGeom>
          <a:noFill/>
          <a:ln>
            <a:noFill/>
          </a:ln>
        </p:spPr>
      </p:pic>
      <p:pic>
        <p:nvPicPr>
          <p:cNvPr id="443" name="Google Shape;443;p56"/>
          <p:cNvPicPr preferRelativeResize="0"/>
          <p:nvPr/>
        </p:nvPicPr>
        <p:blipFill>
          <a:blip r:embed="rId5">
            <a:alphaModFix/>
          </a:blip>
          <a:stretch>
            <a:fillRect/>
          </a:stretch>
        </p:blipFill>
        <p:spPr>
          <a:xfrm>
            <a:off x="421750" y="3075900"/>
            <a:ext cx="804800" cy="814651"/>
          </a:xfrm>
          <a:prstGeom prst="rect">
            <a:avLst/>
          </a:prstGeom>
          <a:noFill/>
          <a:ln>
            <a:noFill/>
          </a:ln>
        </p:spPr>
      </p:pic>
      <p:pic>
        <p:nvPicPr>
          <p:cNvPr id="444" name="Google Shape;444;p56"/>
          <p:cNvPicPr preferRelativeResize="0"/>
          <p:nvPr/>
        </p:nvPicPr>
        <p:blipFill>
          <a:blip r:embed="rId6">
            <a:alphaModFix/>
          </a:blip>
          <a:stretch>
            <a:fillRect/>
          </a:stretch>
        </p:blipFill>
        <p:spPr>
          <a:xfrm>
            <a:off x="7552775" y="3471150"/>
            <a:ext cx="595050" cy="668700"/>
          </a:xfrm>
          <a:prstGeom prst="rect">
            <a:avLst/>
          </a:prstGeom>
          <a:noFill/>
          <a:ln>
            <a:noFill/>
          </a:ln>
        </p:spPr>
      </p:pic>
      <p:pic>
        <p:nvPicPr>
          <p:cNvPr id="445" name="Google Shape;445;p56"/>
          <p:cNvPicPr preferRelativeResize="0"/>
          <p:nvPr/>
        </p:nvPicPr>
        <p:blipFill>
          <a:blip r:embed="rId7">
            <a:alphaModFix/>
          </a:blip>
          <a:stretch>
            <a:fillRect/>
          </a:stretch>
        </p:blipFill>
        <p:spPr>
          <a:xfrm>
            <a:off x="4324650" y="1430350"/>
            <a:ext cx="494700" cy="465700"/>
          </a:xfrm>
          <a:prstGeom prst="rect">
            <a:avLst/>
          </a:prstGeom>
          <a:noFill/>
          <a:ln>
            <a:noFill/>
          </a:ln>
        </p:spPr>
      </p:pic>
      <p:grpSp>
        <p:nvGrpSpPr>
          <p:cNvPr id="446" name="Google Shape;446;p56"/>
          <p:cNvGrpSpPr/>
          <p:nvPr/>
        </p:nvGrpSpPr>
        <p:grpSpPr>
          <a:xfrm>
            <a:off x="1355825" y="1809654"/>
            <a:ext cx="2121938" cy="1199641"/>
            <a:chOff x="2015450" y="1694979"/>
            <a:chExt cx="2121938" cy="1199641"/>
          </a:xfrm>
        </p:grpSpPr>
        <p:pic>
          <p:nvPicPr>
            <p:cNvPr id="447" name="Google Shape;447;p56"/>
            <p:cNvPicPr preferRelativeResize="0"/>
            <p:nvPr/>
          </p:nvPicPr>
          <p:blipFill>
            <a:blip r:embed="rId8">
              <a:alphaModFix/>
            </a:blip>
            <a:stretch>
              <a:fillRect/>
            </a:stretch>
          </p:blipFill>
          <p:spPr>
            <a:xfrm>
              <a:off x="2015450" y="1694979"/>
              <a:ext cx="2032450" cy="1199641"/>
            </a:xfrm>
            <a:prstGeom prst="rect">
              <a:avLst/>
            </a:prstGeom>
            <a:noFill/>
            <a:ln>
              <a:noFill/>
            </a:ln>
          </p:spPr>
        </p:pic>
        <p:sp>
          <p:nvSpPr>
            <p:cNvPr id="448" name="Google Shape;448;p56"/>
            <p:cNvSpPr/>
            <p:nvPr/>
          </p:nvSpPr>
          <p:spPr>
            <a:xfrm rot="322975">
              <a:off x="3643937" y="1864955"/>
              <a:ext cx="454103" cy="859696"/>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DFC1"/>
        </a:solidFill>
      </p:bgPr>
    </p:bg>
    <p:spTree>
      <p:nvGrpSpPr>
        <p:cNvPr id="452" name="Shape 452"/>
        <p:cNvGrpSpPr/>
        <p:nvPr/>
      </p:nvGrpSpPr>
      <p:grpSpPr>
        <a:xfrm>
          <a:off x="0" y="0"/>
          <a:ext cx="0" cy="0"/>
          <a:chOff x="0" y="0"/>
          <a:chExt cx="0" cy="0"/>
        </a:xfrm>
      </p:grpSpPr>
      <p:pic>
        <p:nvPicPr>
          <p:cNvPr id="453" name="Google Shape;453;p57"/>
          <p:cNvPicPr preferRelativeResize="0"/>
          <p:nvPr/>
        </p:nvPicPr>
        <p:blipFill>
          <a:blip r:embed="rId3">
            <a:alphaModFix/>
          </a:blip>
          <a:stretch>
            <a:fillRect/>
          </a:stretch>
        </p:blipFill>
        <p:spPr>
          <a:xfrm>
            <a:off x="0" y="1344825"/>
            <a:ext cx="8944801" cy="3433151"/>
          </a:xfrm>
          <a:prstGeom prst="rect">
            <a:avLst/>
          </a:prstGeom>
          <a:noFill/>
          <a:ln>
            <a:noFill/>
          </a:ln>
        </p:spPr>
      </p:pic>
      <p:sp>
        <p:nvSpPr>
          <p:cNvPr id="454" name="Google Shape;454;p57"/>
          <p:cNvSpPr/>
          <p:nvPr/>
        </p:nvSpPr>
        <p:spPr>
          <a:xfrm>
            <a:off x="2930300" y="1376714"/>
            <a:ext cx="1527975" cy="51675"/>
          </a:xfrm>
          <a:custGeom>
            <a:rect b="b" l="l" r="r" t="t"/>
            <a:pathLst>
              <a:path extrusionOk="0" h="2067" w="61119">
                <a:moveTo>
                  <a:pt x="0" y="2068"/>
                </a:moveTo>
                <a:cubicBezTo>
                  <a:pt x="20373" y="2068"/>
                  <a:pt x="41140" y="-2184"/>
                  <a:pt x="61119" y="1803"/>
                </a:cubicBezTo>
              </a:path>
            </a:pathLst>
          </a:custGeom>
          <a:noFill/>
          <a:ln cap="flat" cmpd="sng" w="38100">
            <a:solidFill>
              <a:srgbClr val="FBBD04"/>
            </a:solidFill>
            <a:prstDash val="solid"/>
            <a:round/>
            <a:headEnd len="med" w="med" type="none"/>
            <a:tailEnd len="med" w="med" type="none"/>
          </a:ln>
        </p:spPr>
      </p:sp>
      <p:sp>
        <p:nvSpPr>
          <p:cNvPr id="455" name="Google Shape;455;p57"/>
          <p:cNvSpPr/>
          <p:nvPr/>
        </p:nvSpPr>
        <p:spPr>
          <a:xfrm>
            <a:off x="1453700" y="701657"/>
            <a:ext cx="6632550" cy="30225"/>
          </a:xfrm>
          <a:custGeom>
            <a:rect b="b" l="l" r="r" t="t"/>
            <a:pathLst>
              <a:path extrusionOk="0" h="1209" w="265302">
                <a:moveTo>
                  <a:pt x="0" y="1210"/>
                </a:moveTo>
                <a:cubicBezTo>
                  <a:pt x="60235" y="1210"/>
                  <a:pt x="120469" y="806"/>
                  <a:pt x="180704" y="806"/>
                </a:cubicBezTo>
                <a:cubicBezTo>
                  <a:pt x="200827" y="806"/>
                  <a:pt x="220975" y="-199"/>
                  <a:pt x="241073" y="806"/>
                </a:cubicBezTo>
                <a:cubicBezTo>
                  <a:pt x="249140" y="1210"/>
                  <a:pt x="257382" y="-980"/>
                  <a:pt x="265302" y="604"/>
                </a:cubicBezTo>
              </a:path>
            </a:pathLst>
          </a:custGeom>
          <a:noFill/>
          <a:ln cap="flat" cmpd="sng" w="38100">
            <a:solidFill>
              <a:srgbClr val="FBBD04"/>
            </a:solidFill>
            <a:prstDash val="solid"/>
            <a:round/>
            <a:headEnd len="med" w="med" type="none"/>
            <a:tailEnd len="med" w="med" type="none"/>
          </a:ln>
        </p:spPr>
      </p:sp>
      <p:sp>
        <p:nvSpPr>
          <p:cNvPr id="456" name="Google Shape;456;p57"/>
          <p:cNvSpPr/>
          <p:nvPr/>
        </p:nvSpPr>
        <p:spPr>
          <a:xfrm>
            <a:off x="474475" y="1054950"/>
            <a:ext cx="1216475" cy="10100"/>
          </a:xfrm>
          <a:custGeom>
            <a:rect b="b" l="l" r="r" t="t"/>
            <a:pathLst>
              <a:path extrusionOk="0" h="404" w="48659">
                <a:moveTo>
                  <a:pt x="0" y="404"/>
                </a:moveTo>
                <a:cubicBezTo>
                  <a:pt x="16220" y="404"/>
                  <a:pt x="32439" y="0"/>
                  <a:pt x="48659" y="0"/>
                </a:cubicBezTo>
              </a:path>
            </a:pathLst>
          </a:custGeom>
          <a:noFill/>
          <a:ln cap="flat" cmpd="sng" w="38100">
            <a:solidFill>
              <a:srgbClr val="FBBD04"/>
            </a:solidFill>
            <a:prstDash val="solid"/>
            <a:round/>
            <a:headEnd len="med" w="med" type="none"/>
            <a:tailEnd len="med" w="med" type="none"/>
          </a:ln>
        </p:spPr>
      </p:sp>
      <p:sp>
        <p:nvSpPr>
          <p:cNvPr id="457" name="Google Shape;457;p57"/>
          <p:cNvSpPr txBox="1"/>
          <p:nvPr/>
        </p:nvSpPr>
        <p:spPr>
          <a:xfrm>
            <a:off x="356224" y="318350"/>
            <a:ext cx="8537700" cy="177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uk" sz="2200">
                <a:solidFill>
                  <a:schemeClr val="dk1"/>
                </a:solidFill>
                <a:latin typeface="Montserrat Medium"/>
                <a:ea typeface="Montserrat Medium"/>
                <a:cs typeface="Montserrat Medium"/>
                <a:sym typeface="Montserrat Medium"/>
              </a:rPr>
              <a:t>А</a:t>
            </a:r>
            <a:r>
              <a:rPr lang="uk" sz="2200">
                <a:solidFill>
                  <a:schemeClr val="dk1"/>
                </a:solidFill>
                <a:latin typeface="Montserrat Medium"/>
                <a:ea typeface="Montserrat Medium"/>
                <a:cs typeface="Montserrat Medium"/>
                <a:sym typeface="Montserrat Medium"/>
              </a:rPr>
              <a:t> ОСЬ </a:t>
            </a:r>
            <a:r>
              <a:rPr b="1" lang="uk" sz="2200">
                <a:solidFill>
                  <a:schemeClr val="dk1"/>
                </a:solidFill>
                <a:latin typeface="Montserrat"/>
                <a:ea typeface="Montserrat"/>
                <a:cs typeface="Montserrat"/>
                <a:sym typeface="Montserrat"/>
              </a:rPr>
              <a:t>ІЗ ЗАЛИШКІВ ЇЖІ, ОПАЛОГО ЛИСТЯ, ТРАВИ, ПАПЕРУ</a:t>
            </a:r>
            <a:r>
              <a:rPr lang="uk" sz="2200">
                <a:solidFill>
                  <a:schemeClr val="dk1"/>
                </a:solidFill>
                <a:latin typeface="Montserrat Medium"/>
                <a:ea typeface="Montserrat Medium"/>
                <a:cs typeface="Montserrat Medium"/>
                <a:sym typeface="Montserrat Medium"/>
              </a:rPr>
              <a:t> МОЖНА РОБИТИ ПРИРОДНЕ ДОБРИВО </a:t>
            </a:r>
            <a:br>
              <a:rPr lang="uk" sz="2200">
                <a:solidFill>
                  <a:schemeClr val="dk1"/>
                </a:solidFill>
                <a:latin typeface="Montserrat Medium"/>
                <a:ea typeface="Montserrat Medium"/>
                <a:cs typeface="Montserrat Medium"/>
                <a:sym typeface="Montserrat Medium"/>
              </a:rPr>
            </a:br>
            <a:r>
              <a:rPr lang="uk" sz="2200">
                <a:solidFill>
                  <a:schemeClr val="dk1"/>
                </a:solidFill>
                <a:latin typeface="Montserrat Medium"/>
                <a:ea typeface="Montserrat Medium"/>
                <a:cs typeface="Montserrat Medium"/>
                <a:sym typeface="Montserrat Medium"/>
              </a:rPr>
              <a:t>ДЛЯ РОСЛИН — </a:t>
            </a:r>
            <a:r>
              <a:rPr b="1" lang="uk" sz="2200">
                <a:solidFill>
                  <a:schemeClr val="dk1"/>
                </a:solidFill>
                <a:latin typeface="Montserrat"/>
                <a:ea typeface="Montserrat"/>
                <a:cs typeface="Montserrat"/>
                <a:sym typeface="Montserrat"/>
              </a:rPr>
              <a:t>КОМПОСТ</a:t>
            </a:r>
            <a:endParaRPr b="1" sz="2200">
              <a:latin typeface="Montserrat"/>
              <a:ea typeface="Montserrat"/>
              <a:cs typeface="Montserrat"/>
              <a:sym typeface="Montserra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8"/>
          <p:cNvSpPr txBox="1"/>
          <p:nvPr/>
        </p:nvSpPr>
        <p:spPr>
          <a:xfrm>
            <a:off x="356225" y="318350"/>
            <a:ext cx="8537700" cy="151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uk" sz="2100">
                <a:solidFill>
                  <a:schemeClr val="dk1"/>
                </a:solidFill>
                <a:latin typeface="Montserrat Medium"/>
                <a:ea typeface="Montserrat Medium"/>
                <a:cs typeface="Montserrat Medium"/>
                <a:sym typeface="Montserrat Medium"/>
              </a:rPr>
              <a:t>КОМПОСТ СХОЖИЙ </a:t>
            </a:r>
            <a:r>
              <a:rPr b="1" lang="uk" sz="2100">
                <a:solidFill>
                  <a:schemeClr val="dk1"/>
                </a:solidFill>
                <a:latin typeface="Montserrat"/>
                <a:ea typeface="Montserrat"/>
                <a:cs typeface="Montserrat"/>
                <a:sym typeface="Montserrat"/>
              </a:rPr>
              <a:t>НА ПУХКИЙ ҐРУНТ.</a:t>
            </a:r>
            <a:r>
              <a:rPr lang="uk" sz="2100">
                <a:solidFill>
                  <a:schemeClr val="dk1"/>
                </a:solidFill>
                <a:latin typeface="Montserrat Medium"/>
                <a:ea typeface="Montserrat Medium"/>
                <a:cs typeface="Montserrat Medium"/>
                <a:sym typeface="Montserrat Medium"/>
              </a:rPr>
              <a:t> </a:t>
            </a:r>
            <a:br>
              <a:rPr lang="uk" sz="2100">
                <a:solidFill>
                  <a:schemeClr val="dk1"/>
                </a:solidFill>
                <a:latin typeface="Montserrat Medium"/>
                <a:ea typeface="Montserrat Medium"/>
                <a:cs typeface="Montserrat Medium"/>
                <a:sym typeface="Montserrat Medium"/>
              </a:rPr>
            </a:br>
            <a:r>
              <a:rPr lang="uk" sz="2100">
                <a:solidFill>
                  <a:schemeClr val="dk1"/>
                </a:solidFill>
                <a:latin typeface="Montserrat Medium"/>
                <a:ea typeface="Montserrat Medium"/>
                <a:cs typeface="Montserrat Medium"/>
                <a:sym typeface="Montserrat Medium"/>
              </a:rPr>
              <a:t>НИМ ПІДЖИВЛЮЮТЬ </a:t>
            </a:r>
            <a:r>
              <a:rPr b="1" lang="uk" sz="2100">
                <a:solidFill>
                  <a:schemeClr val="dk1"/>
                </a:solidFill>
                <a:latin typeface="Montserrat"/>
                <a:ea typeface="Montserrat"/>
                <a:cs typeface="Montserrat"/>
                <a:sym typeface="Montserrat"/>
              </a:rPr>
              <a:t>КІМНАТНІ РОСЛИНИ, КВІТИ, </a:t>
            </a:r>
            <a:br>
              <a:rPr b="1" lang="uk" sz="2100">
                <a:solidFill>
                  <a:schemeClr val="dk1"/>
                </a:solidFill>
                <a:latin typeface="Montserrat"/>
                <a:ea typeface="Montserrat"/>
                <a:cs typeface="Montserrat"/>
                <a:sym typeface="Montserrat"/>
              </a:rPr>
            </a:br>
            <a:r>
              <a:rPr b="1" lang="uk" sz="2100">
                <a:solidFill>
                  <a:schemeClr val="dk1"/>
                </a:solidFill>
                <a:latin typeface="Montserrat"/>
                <a:ea typeface="Montserrat"/>
                <a:cs typeface="Montserrat"/>
                <a:sym typeface="Montserrat"/>
              </a:rPr>
              <a:t>ДЕРЕВА, КУЩІ, ГРЯДКИ.</a:t>
            </a:r>
            <a:endParaRPr b="1" sz="2100">
              <a:latin typeface="Montserrat"/>
              <a:ea typeface="Montserrat"/>
              <a:cs typeface="Montserrat"/>
              <a:sym typeface="Montserrat"/>
            </a:endParaRPr>
          </a:p>
        </p:txBody>
      </p:sp>
      <p:pic>
        <p:nvPicPr>
          <p:cNvPr id="463" name="Google Shape;463;p58"/>
          <p:cNvPicPr preferRelativeResize="0"/>
          <p:nvPr/>
        </p:nvPicPr>
        <p:blipFill>
          <a:blip r:embed="rId3">
            <a:alphaModFix/>
          </a:blip>
          <a:stretch>
            <a:fillRect/>
          </a:stretch>
        </p:blipFill>
        <p:spPr>
          <a:xfrm>
            <a:off x="1560675" y="1546350"/>
            <a:ext cx="6341319" cy="3000550"/>
          </a:xfrm>
          <a:prstGeom prst="rect">
            <a:avLst/>
          </a:prstGeom>
          <a:noFill/>
          <a:ln>
            <a:noFill/>
          </a:ln>
        </p:spPr>
      </p:pic>
      <p:sp>
        <p:nvSpPr>
          <p:cNvPr id="464" name="Google Shape;464;p58"/>
          <p:cNvSpPr/>
          <p:nvPr/>
        </p:nvSpPr>
        <p:spPr>
          <a:xfrm>
            <a:off x="580475" y="3084075"/>
            <a:ext cx="15150" cy="25250"/>
          </a:xfrm>
          <a:custGeom>
            <a:rect b="b" l="l" r="r" t="t"/>
            <a:pathLst>
              <a:path extrusionOk="0" h="1010" w="606">
                <a:moveTo>
                  <a:pt x="0" y="1010"/>
                </a:moveTo>
                <a:cubicBezTo>
                  <a:pt x="303" y="505"/>
                  <a:pt x="303" y="505"/>
                  <a:pt x="606" y="0"/>
                </a:cubicBezTo>
              </a:path>
            </a:pathLst>
          </a:custGeom>
          <a:noFill/>
          <a:ln cap="flat" cmpd="sng" w="9525">
            <a:solidFill>
              <a:schemeClr val="dk2"/>
            </a:solidFill>
            <a:prstDash val="solid"/>
            <a:round/>
            <a:headEnd len="med" w="med" type="none"/>
            <a:tailEnd len="med" w="med" type="none"/>
          </a:ln>
        </p:spPr>
      </p:sp>
      <p:sp>
        <p:nvSpPr>
          <p:cNvPr id="465" name="Google Shape;465;p58"/>
          <p:cNvSpPr/>
          <p:nvPr/>
        </p:nvSpPr>
        <p:spPr>
          <a:xfrm>
            <a:off x="3371782" y="701607"/>
            <a:ext cx="2735800" cy="34300"/>
          </a:xfrm>
          <a:custGeom>
            <a:rect b="b" l="l" r="r" t="t"/>
            <a:pathLst>
              <a:path extrusionOk="0" h="1372" w="109432">
                <a:moveTo>
                  <a:pt x="0" y="0"/>
                </a:moveTo>
                <a:cubicBezTo>
                  <a:pt x="26115" y="0"/>
                  <a:pt x="52248" y="2145"/>
                  <a:pt x="78339" y="1010"/>
                </a:cubicBezTo>
                <a:cubicBezTo>
                  <a:pt x="88699" y="559"/>
                  <a:pt x="99373" y="2518"/>
                  <a:pt x="109432" y="0"/>
                </a:cubicBezTo>
              </a:path>
            </a:pathLst>
          </a:custGeom>
          <a:noFill/>
          <a:ln cap="flat" cmpd="sng" w="38100">
            <a:solidFill>
              <a:srgbClr val="54D794"/>
            </a:solidFill>
            <a:prstDash val="solid"/>
            <a:round/>
            <a:headEnd len="med" w="med" type="none"/>
            <a:tailEnd len="med" w="med" type="none"/>
          </a:ln>
        </p:spPr>
      </p:sp>
      <p:sp>
        <p:nvSpPr>
          <p:cNvPr id="466" name="Google Shape;466;p58"/>
          <p:cNvSpPr/>
          <p:nvPr/>
        </p:nvSpPr>
        <p:spPr>
          <a:xfrm>
            <a:off x="3648379" y="1016348"/>
            <a:ext cx="3987600" cy="79525"/>
          </a:xfrm>
          <a:custGeom>
            <a:rect b="b" l="l" r="r" t="t"/>
            <a:pathLst>
              <a:path extrusionOk="0" h="3181" w="159504">
                <a:moveTo>
                  <a:pt x="0" y="960"/>
                </a:moveTo>
                <a:cubicBezTo>
                  <a:pt x="10825" y="-1196"/>
                  <a:pt x="22074" y="1162"/>
                  <a:pt x="33112" y="1162"/>
                </a:cubicBezTo>
                <a:cubicBezTo>
                  <a:pt x="51082" y="1162"/>
                  <a:pt x="69085" y="444"/>
                  <a:pt x="87020" y="1566"/>
                </a:cubicBezTo>
                <a:cubicBezTo>
                  <a:pt x="111140" y="3074"/>
                  <a:pt x="136051" y="-2653"/>
                  <a:pt x="159504" y="3181"/>
                </a:cubicBezTo>
              </a:path>
            </a:pathLst>
          </a:custGeom>
          <a:noFill/>
          <a:ln cap="flat" cmpd="sng" w="38100">
            <a:solidFill>
              <a:srgbClr val="54D794"/>
            </a:solidFill>
            <a:prstDash val="solid"/>
            <a:round/>
            <a:headEnd len="med" w="med" type="none"/>
            <a:tailEnd len="med" w="med" type="none"/>
          </a:ln>
        </p:spPr>
      </p:sp>
      <p:sp>
        <p:nvSpPr>
          <p:cNvPr id="467" name="Google Shape;467;p58"/>
          <p:cNvSpPr/>
          <p:nvPr/>
        </p:nvSpPr>
        <p:spPr>
          <a:xfrm>
            <a:off x="459325" y="1362309"/>
            <a:ext cx="3467700" cy="40900"/>
          </a:xfrm>
          <a:custGeom>
            <a:rect b="b" l="l" r="r" t="t"/>
            <a:pathLst>
              <a:path extrusionOk="0" h="1636" w="138708">
                <a:moveTo>
                  <a:pt x="0" y="830"/>
                </a:moveTo>
                <a:cubicBezTo>
                  <a:pt x="46184" y="-1370"/>
                  <a:pt x="92471" y="1637"/>
                  <a:pt x="138708" y="1637"/>
                </a:cubicBezTo>
              </a:path>
            </a:pathLst>
          </a:custGeom>
          <a:noFill/>
          <a:ln cap="flat" cmpd="sng" w="38100">
            <a:solidFill>
              <a:srgbClr val="54D794"/>
            </a:solidFill>
            <a:prstDash val="solid"/>
            <a:round/>
            <a:headEnd len="med" w="med" type="none"/>
            <a:tailEnd len="med" w="med" type="none"/>
          </a:ln>
        </p:spPr>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9"/>
          <p:cNvSpPr txBox="1"/>
          <p:nvPr/>
        </p:nvSpPr>
        <p:spPr>
          <a:xfrm>
            <a:off x="714750" y="221150"/>
            <a:ext cx="7714500" cy="577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uk" sz="2200">
                <a:latin typeface="Montserrat"/>
                <a:ea typeface="Montserrat"/>
                <a:cs typeface="Montserrat"/>
                <a:sym typeface="Montserrat"/>
              </a:rPr>
              <a:t>ЯК ЗРОБИТИ КОМПОСТ У САДУ ЧИ НА ГОРОДІ</a:t>
            </a:r>
            <a:endParaRPr b="1" i="1" sz="2200">
              <a:latin typeface="Montserrat"/>
              <a:ea typeface="Montserrat"/>
              <a:cs typeface="Montserrat"/>
              <a:sym typeface="Montserrat"/>
            </a:endParaRPr>
          </a:p>
        </p:txBody>
      </p:sp>
      <p:sp>
        <p:nvSpPr>
          <p:cNvPr id="473" name="Google Shape;473;p59"/>
          <p:cNvSpPr/>
          <p:nvPr/>
        </p:nvSpPr>
        <p:spPr>
          <a:xfrm>
            <a:off x="459350" y="1076425"/>
            <a:ext cx="2498400" cy="1496400"/>
          </a:xfrm>
          <a:prstGeom prst="roundRect">
            <a:avLst>
              <a:gd fmla="val 16667" name="adj"/>
            </a:avLst>
          </a:prstGeom>
          <a:solidFill>
            <a:srgbClr val="FBBD04"/>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200">
              <a:latin typeface="Montserrat"/>
              <a:ea typeface="Montserrat"/>
              <a:cs typeface="Montserrat"/>
              <a:sym typeface="Montserrat"/>
            </a:endParaRPr>
          </a:p>
        </p:txBody>
      </p:sp>
      <p:sp>
        <p:nvSpPr>
          <p:cNvPr id="474" name="Google Shape;474;p59"/>
          <p:cNvSpPr txBox="1"/>
          <p:nvPr/>
        </p:nvSpPr>
        <p:spPr>
          <a:xfrm>
            <a:off x="674664" y="1635441"/>
            <a:ext cx="23016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uk" sz="1200">
                <a:solidFill>
                  <a:srgbClr val="000000"/>
                </a:solidFill>
                <a:latin typeface="Montserrat"/>
                <a:ea typeface="Montserrat"/>
                <a:cs typeface="Montserrat"/>
                <a:sym typeface="Montserrat"/>
              </a:rPr>
              <a:t>На низ викладаємо гілки, картон</a:t>
            </a:r>
            <a:r>
              <a:rPr b="1" lang="uk" sz="1200">
                <a:latin typeface="Montserrat"/>
                <a:ea typeface="Montserrat"/>
                <a:cs typeface="Montserrat"/>
                <a:sym typeface="Montserrat"/>
              </a:rPr>
              <a:t>, щоб </a:t>
            </a:r>
            <a:br>
              <a:rPr b="1" lang="uk" sz="1200">
                <a:latin typeface="Montserrat"/>
                <a:ea typeface="Montserrat"/>
                <a:cs typeface="Montserrat"/>
                <a:sym typeface="Montserrat"/>
              </a:rPr>
            </a:br>
            <a:r>
              <a:rPr b="1" lang="uk" sz="1200">
                <a:latin typeface="Montserrat"/>
                <a:ea typeface="Montserrat"/>
                <a:cs typeface="Montserrat"/>
                <a:sym typeface="Montserrat"/>
              </a:rPr>
              <a:t>сюди проникало повітря</a:t>
            </a:r>
            <a:endParaRPr b="1" sz="1200">
              <a:latin typeface="Montserrat"/>
              <a:ea typeface="Montserrat"/>
              <a:cs typeface="Montserrat"/>
              <a:sym typeface="Montserrat"/>
            </a:endParaRPr>
          </a:p>
        </p:txBody>
      </p:sp>
      <p:sp>
        <p:nvSpPr>
          <p:cNvPr id="475" name="Google Shape;475;p59"/>
          <p:cNvSpPr txBox="1"/>
          <p:nvPr/>
        </p:nvSpPr>
        <p:spPr>
          <a:xfrm>
            <a:off x="650089" y="1218734"/>
            <a:ext cx="84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 sz="1800">
                <a:solidFill>
                  <a:srgbClr val="FFFFFF"/>
                </a:solidFill>
                <a:latin typeface="Montserrat"/>
                <a:ea typeface="Montserrat"/>
                <a:cs typeface="Montserrat"/>
                <a:sym typeface="Montserrat"/>
              </a:rPr>
              <a:t>01</a:t>
            </a:r>
            <a:endParaRPr b="1" sz="1800">
              <a:solidFill>
                <a:srgbClr val="FFFFFF"/>
              </a:solidFill>
              <a:latin typeface="Montserrat"/>
              <a:ea typeface="Montserrat"/>
              <a:cs typeface="Montserrat"/>
              <a:sym typeface="Montserrat"/>
            </a:endParaRPr>
          </a:p>
        </p:txBody>
      </p:sp>
      <p:cxnSp>
        <p:nvCxnSpPr>
          <p:cNvPr id="476" name="Google Shape;476;p59"/>
          <p:cNvCxnSpPr/>
          <p:nvPr/>
        </p:nvCxnSpPr>
        <p:spPr>
          <a:xfrm>
            <a:off x="3058850" y="1858837"/>
            <a:ext cx="232200" cy="0"/>
          </a:xfrm>
          <a:prstGeom prst="straightConnector1">
            <a:avLst/>
          </a:prstGeom>
          <a:noFill/>
          <a:ln cap="flat" cmpd="sng" w="19050">
            <a:solidFill>
              <a:srgbClr val="000000"/>
            </a:solidFill>
            <a:prstDash val="solid"/>
            <a:round/>
            <a:headEnd len="med" w="med" type="none"/>
            <a:tailEnd len="med" w="med" type="triangle"/>
          </a:ln>
        </p:spPr>
      </p:cxnSp>
      <p:sp>
        <p:nvSpPr>
          <p:cNvPr id="477" name="Google Shape;477;p59"/>
          <p:cNvSpPr/>
          <p:nvPr/>
        </p:nvSpPr>
        <p:spPr>
          <a:xfrm>
            <a:off x="3381925" y="1076425"/>
            <a:ext cx="2498400" cy="1496400"/>
          </a:xfrm>
          <a:prstGeom prst="roundRect">
            <a:avLst>
              <a:gd fmla="val 16667" name="adj"/>
            </a:avLst>
          </a:prstGeom>
          <a:solidFill>
            <a:srgbClr val="FBBD04"/>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200">
              <a:latin typeface="Montserrat"/>
              <a:ea typeface="Montserrat"/>
              <a:cs typeface="Montserrat"/>
              <a:sym typeface="Montserrat"/>
            </a:endParaRPr>
          </a:p>
        </p:txBody>
      </p:sp>
      <p:sp>
        <p:nvSpPr>
          <p:cNvPr id="478" name="Google Shape;478;p59"/>
          <p:cNvSpPr txBox="1"/>
          <p:nvPr/>
        </p:nvSpPr>
        <p:spPr>
          <a:xfrm>
            <a:off x="3597239" y="1635441"/>
            <a:ext cx="23016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uk" sz="1200">
                <a:solidFill>
                  <a:srgbClr val="000000"/>
                </a:solidFill>
                <a:latin typeface="Montserrat"/>
                <a:ea typeface="Montserrat"/>
                <a:cs typeface="Montserrat"/>
                <a:sym typeface="Montserrat"/>
              </a:rPr>
              <a:t>Чергуємо вологі зелені (залишки їжі) й сухі коричневі відходи (опале листя, картон)</a:t>
            </a:r>
            <a:endParaRPr b="1" sz="1200">
              <a:latin typeface="Montserrat"/>
              <a:ea typeface="Montserrat"/>
              <a:cs typeface="Montserrat"/>
              <a:sym typeface="Montserrat"/>
            </a:endParaRPr>
          </a:p>
        </p:txBody>
      </p:sp>
      <p:sp>
        <p:nvSpPr>
          <p:cNvPr id="479" name="Google Shape;479;p59"/>
          <p:cNvSpPr txBox="1"/>
          <p:nvPr/>
        </p:nvSpPr>
        <p:spPr>
          <a:xfrm>
            <a:off x="3572664" y="1218734"/>
            <a:ext cx="84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 sz="1800">
                <a:solidFill>
                  <a:srgbClr val="FFFFFF"/>
                </a:solidFill>
                <a:latin typeface="Montserrat"/>
                <a:ea typeface="Montserrat"/>
                <a:cs typeface="Montserrat"/>
                <a:sym typeface="Montserrat"/>
              </a:rPr>
              <a:t>02</a:t>
            </a:r>
            <a:endParaRPr b="1" sz="1800">
              <a:solidFill>
                <a:srgbClr val="FFFFFF"/>
              </a:solidFill>
              <a:latin typeface="Montserrat"/>
              <a:ea typeface="Montserrat"/>
              <a:cs typeface="Montserrat"/>
              <a:sym typeface="Montserrat"/>
            </a:endParaRPr>
          </a:p>
        </p:txBody>
      </p:sp>
      <p:cxnSp>
        <p:nvCxnSpPr>
          <p:cNvPr id="480" name="Google Shape;480;p59"/>
          <p:cNvCxnSpPr/>
          <p:nvPr/>
        </p:nvCxnSpPr>
        <p:spPr>
          <a:xfrm>
            <a:off x="5981425" y="1858837"/>
            <a:ext cx="232200" cy="0"/>
          </a:xfrm>
          <a:prstGeom prst="straightConnector1">
            <a:avLst/>
          </a:prstGeom>
          <a:noFill/>
          <a:ln cap="flat" cmpd="sng" w="19050">
            <a:solidFill>
              <a:srgbClr val="000000"/>
            </a:solidFill>
            <a:prstDash val="solid"/>
            <a:round/>
            <a:headEnd len="med" w="med" type="none"/>
            <a:tailEnd len="med" w="med" type="triangle"/>
          </a:ln>
        </p:spPr>
      </p:cxnSp>
      <p:sp>
        <p:nvSpPr>
          <p:cNvPr id="481" name="Google Shape;481;p59"/>
          <p:cNvSpPr/>
          <p:nvPr/>
        </p:nvSpPr>
        <p:spPr>
          <a:xfrm>
            <a:off x="6296200" y="1076425"/>
            <a:ext cx="2498400" cy="1496400"/>
          </a:xfrm>
          <a:prstGeom prst="roundRect">
            <a:avLst>
              <a:gd fmla="val 16667" name="adj"/>
            </a:avLst>
          </a:prstGeom>
          <a:solidFill>
            <a:srgbClr val="FBBD04"/>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200">
              <a:latin typeface="Montserrat"/>
              <a:ea typeface="Montserrat"/>
              <a:cs typeface="Montserrat"/>
              <a:sym typeface="Montserrat"/>
            </a:endParaRPr>
          </a:p>
        </p:txBody>
      </p:sp>
      <p:sp>
        <p:nvSpPr>
          <p:cNvPr id="482" name="Google Shape;482;p59"/>
          <p:cNvSpPr txBox="1"/>
          <p:nvPr/>
        </p:nvSpPr>
        <p:spPr>
          <a:xfrm>
            <a:off x="6511525" y="1635425"/>
            <a:ext cx="22092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uk" sz="1200">
                <a:solidFill>
                  <a:srgbClr val="000000"/>
                </a:solidFill>
                <a:latin typeface="Montserrat"/>
                <a:ea typeface="Montserrat"/>
                <a:cs typeface="Montserrat"/>
                <a:sym typeface="Montserrat"/>
              </a:rPr>
              <a:t>Підтримуємо вологість, додаючи води або ще сухих відходів</a:t>
            </a:r>
            <a:endParaRPr b="1" sz="1200">
              <a:latin typeface="Montserrat"/>
              <a:ea typeface="Montserrat"/>
              <a:cs typeface="Montserrat"/>
              <a:sym typeface="Montserrat"/>
            </a:endParaRPr>
          </a:p>
        </p:txBody>
      </p:sp>
      <p:sp>
        <p:nvSpPr>
          <p:cNvPr id="483" name="Google Shape;483;p59"/>
          <p:cNvSpPr txBox="1"/>
          <p:nvPr/>
        </p:nvSpPr>
        <p:spPr>
          <a:xfrm>
            <a:off x="6486939" y="1218734"/>
            <a:ext cx="84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 sz="1800">
                <a:solidFill>
                  <a:srgbClr val="FFFFFF"/>
                </a:solidFill>
                <a:latin typeface="Montserrat"/>
                <a:ea typeface="Montserrat"/>
                <a:cs typeface="Montserrat"/>
                <a:sym typeface="Montserrat"/>
              </a:rPr>
              <a:t>03</a:t>
            </a:r>
            <a:endParaRPr b="1" sz="1800">
              <a:solidFill>
                <a:srgbClr val="FFFFFF"/>
              </a:solidFill>
              <a:latin typeface="Montserrat"/>
              <a:ea typeface="Montserrat"/>
              <a:cs typeface="Montserrat"/>
              <a:sym typeface="Montserrat"/>
            </a:endParaRPr>
          </a:p>
        </p:txBody>
      </p:sp>
      <p:sp>
        <p:nvSpPr>
          <p:cNvPr id="484" name="Google Shape;484;p59"/>
          <p:cNvSpPr/>
          <p:nvPr/>
        </p:nvSpPr>
        <p:spPr>
          <a:xfrm>
            <a:off x="459350" y="3109939"/>
            <a:ext cx="2498400" cy="1496400"/>
          </a:xfrm>
          <a:prstGeom prst="roundRect">
            <a:avLst>
              <a:gd fmla="val 16667" name="adj"/>
            </a:avLst>
          </a:prstGeom>
          <a:solidFill>
            <a:srgbClr val="FBBD04"/>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200">
              <a:latin typeface="Montserrat"/>
              <a:ea typeface="Montserrat"/>
              <a:cs typeface="Montserrat"/>
              <a:sym typeface="Montserrat"/>
            </a:endParaRPr>
          </a:p>
        </p:txBody>
      </p:sp>
      <p:sp>
        <p:nvSpPr>
          <p:cNvPr id="485" name="Google Shape;485;p59"/>
          <p:cNvSpPr txBox="1"/>
          <p:nvPr/>
        </p:nvSpPr>
        <p:spPr>
          <a:xfrm>
            <a:off x="674675" y="3668950"/>
            <a:ext cx="23016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uk" sz="1200">
                <a:solidFill>
                  <a:srgbClr val="000000"/>
                </a:solidFill>
                <a:latin typeface="Montserrat"/>
                <a:ea typeface="Montserrat"/>
                <a:cs typeface="Montserrat"/>
                <a:sym typeface="Montserrat"/>
              </a:rPr>
              <a:t>Раз на 1–2 тижні перемішуємо, </a:t>
            </a:r>
            <a:br>
              <a:rPr b="1" lang="uk" sz="1200">
                <a:solidFill>
                  <a:srgbClr val="000000"/>
                </a:solidFill>
                <a:latin typeface="Montserrat"/>
                <a:ea typeface="Montserrat"/>
                <a:cs typeface="Montserrat"/>
                <a:sym typeface="Montserrat"/>
              </a:rPr>
            </a:br>
            <a:r>
              <a:rPr b="1" lang="uk" sz="1200">
                <a:solidFill>
                  <a:srgbClr val="000000"/>
                </a:solidFill>
                <a:latin typeface="Montserrat"/>
                <a:ea typeface="Montserrat"/>
                <a:cs typeface="Montserrat"/>
                <a:sym typeface="Montserrat"/>
              </a:rPr>
              <a:t>не забуваючи </a:t>
            </a:r>
            <a:br>
              <a:rPr b="1" lang="uk" sz="1200">
                <a:solidFill>
                  <a:srgbClr val="000000"/>
                </a:solidFill>
                <a:latin typeface="Montserrat"/>
                <a:ea typeface="Montserrat"/>
                <a:cs typeface="Montserrat"/>
                <a:sym typeface="Montserrat"/>
              </a:rPr>
            </a:br>
            <a:r>
              <a:rPr b="1" lang="uk" sz="1200">
                <a:solidFill>
                  <a:srgbClr val="000000"/>
                </a:solidFill>
                <a:latin typeface="Montserrat"/>
                <a:ea typeface="Montserrat"/>
                <a:cs typeface="Montserrat"/>
                <a:sym typeface="Montserrat"/>
              </a:rPr>
              <a:t>про рукавички</a:t>
            </a:r>
            <a:endParaRPr b="1" sz="1200">
              <a:latin typeface="Montserrat"/>
              <a:ea typeface="Montserrat"/>
              <a:cs typeface="Montserrat"/>
              <a:sym typeface="Montserrat"/>
            </a:endParaRPr>
          </a:p>
        </p:txBody>
      </p:sp>
      <p:sp>
        <p:nvSpPr>
          <p:cNvPr id="486" name="Google Shape;486;p59"/>
          <p:cNvSpPr txBox="1"/>
          <p:nvPr/>
        </p:nvSpPr>
        <p:spPr>
          <a:xfrm>
            <a:off x="650089" y="3272109"/>
            <a:ext cx="84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 sz="1800">
                <a:solidFill>
                  <a:srgbClr val="FFFFFF"/>
                </a:solidFill>
                <a:latin typeface="Montserrat"/>
                <a:ea typeface="Montserrat"/>
                <a:cs typeface="Montserrat"/>
                <a:sym typeface="Montserrat"/>
              </a:rPr>
              <a:t>04</a:t>
            </a:r>
            <a:endParaRPr b="1" sz="1800">
              <a:solidFill>
                <a:srgbClr val="FFFFFF"/>
              </a:solidFill>
              <a:latin typeface="Montserrat"/>
              <a:ea typeface="Montserrat"/>
              <a:cs typeface="Montserrat"/>
              <a:sym typeface="Montserrat"/>
            </a:endParaRPr>
          </a:p>
        </p:txBody>
      </p:sp>
      <p:cxnSp>
        <p:nvCxnSpPr>
          <p:cNvPr id="487" name="Google Shape;487;p59"/>
          <p:cNvCxnSpPr/>
          <p:nvPr/>
        </p:nvCxnSpPr>
        <p:spPr>
          <a:xfrm>
            <a:off x="3048625" y="3903756"/>
            <a:ext cx="232200" cy="0"/>
          </a:xfrm>
          <a:prstGeom prst="straightConnector1">
            <a:avLst/>
          </a:prstGeom>
          <a:noFill/>
          <a:ln cap="flat" cmpd="sng" w="19050">
            <a:solidFill>
              <a:srgbClr val="000000"/>
            </a:solidFill>
            <a:prstDash val="solid"/>
            <a:round/>
            <a:headEnd len="med" w="med" type="none"/>
            <a:tailEnd len="med" w="med" type="triangle"/>
          </a:ln>
        </p:spPr>
      </p:cxnSp>
      <p:sp>
        <p:nvSpPr>
          <p:cNvPr id="488" name="Google Shape;488;p59"/>
          <p:cNvSpPr/>
          <p:nvPr/>
        </p:nvSpPr>
        <p:spPr>
          <a:xfrm>
            <a:off x="3371700" y="3109939"/>
            <a:ext cx="2498400" cy="1496400"/>
          </a:xfrm>
          <a:prstGeom prst="roundRect">
            <a:avLst>
              <a:gd fmla="val 16667" name="adj"/>
            </a:avLst>
          </a:prstGeom>
          <a:solidFill>
            <a:srgbClr val="FBBD04"/>
          </a:solidFill>
          <a:ln>
            <a:noFill/>
          </a:ln>
        </p:spPr>
        <p:txBody>
          <a:bodyPr anchorCtr="0" anchor="ctr" bIns="103175" lIns="103175" spcFirstLastPara="1" rIns="103175" wrap="square" tIns="103175">
            <a:noAutofit/>
          </a:bodyPr>
          <a:lstStyle/>
          <a:p>
            <a:pPr indent="0" lvl="0" marL="0" rtl="0" algn="ctr">
              <a:spcBef>
                <a:spcPts val="0"/>
              </a:spcBef>
              <a:spcAft>
                <a:spcPts val="0"/>
              </a:spcAft>
              <a:buNone/>
            </a:pPr>
            <a:r>
              <a:t/>
            </a:r>
            <a:endParaRPr b="1" sz="1200">
              <a:latin typeface="Montserrat"/>
              <a:ea typeface="Montserrat"/>
              <a:cs typeface="Montserrat"/>
              <a:sym typeface="Montserrat"/>
            </a:endParaRPr>
          </a:p>
        </p:txBody>
      </p:sp>
      <p:sp>
        <p:nvSpPr>
          <p:cNvPr id="489" name="Google Shape;489;p59"/>
          <p:cNvSpPr txBox="1"/>
          <p:nvPr/>
        </p:nvSpPr>
        <p:spPr>
          <a:xfrm>
            <a:off x="3587025" y="3668950"/>
            <a:ext cx="22092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uk" sz="1200">
                <a:solidFill>
                  <a:srgbClr val="000000"/>
                </a:solidFill>
                <a:latin typeface="Montserrat"/>
                <a:ea typeface="Montserrat"/>
                <a:cs typeface="Montserrat"/>
                <a:sym typeface="Montserrat"/>
              </a:rPr>
              <a:t>Миємо руки щоразу після роботи </a:t>
            </a:r>
            <a:br>
              <a:rPr b="1" lang="uk" sz="1200">
                <a:solidFill>
                  <a:srgbClr val="000000"/>
                </a:solidFill>
                <a:latin typeface="Montserrat"/>
                <a:ea typeface="Montserrat"/>
                <a:cs typeface="Montserrat"/>
                <a:sym typeface="Montserrat"/>
              </a:rPr>
            </a:br>
            <a:r>
              <a:rPr b="1" lang="uk" sz="1200">
                <a:solidFill>
                  <a:srgbClr val="000000"/>
                </a:solidFill>
                <a:latin typeface="Montserrat"/>
                <a:ea typeface="Montserrat"/>
                <a:cs typeface="Montserrat"/>
                <a:sym typeface="Montserrat"/>
              </a:rPr>
              <a:t>з компостом!</a:t>
            </a:r>
            <a:endParaRPr b="1" sz="1200">
              <a:latin typeface="Montserrat"/>
              <a:ea typeface="Montserrat"/>
              <a:cs typeface="Montserrat"/>
              <a:sym typeface="Montserrat"/>
            </a:endParaRPr>
          </a:p>
        </p:txBody>
      </p:sp>
      <p:sp>
        <p:nvSpPr>
          <p:cNvPr id="490" name="Google Shape;490;p59"/>
          <p:cNvSpPr txBox="1"/>
          <p:nvPr/>
        </p:nvSpPr>
        <p:spPr>
          <a:xfrm>
            <a:off x="3562439" y="3272109"/>
            <a:ext cx="84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 sz="1800">
                <a:solidFill>
                  <a:srgbClr val="FFFFFF"/>
                </a:solidFill>
                <a:latin typeface="Montserrat"/>
                <a:ea typeface="Montserrat"/>
                <a:cs typeface="Montserrat"/>
                <a:sym typeface="Montserrat"/>
              </a:rPr>
              <a:t>05</a:t>
            </a:r>
            <a:endParaRPr b="1" sz="1800">
              <a:solidFill>
                <a:srgbClr val="FFFFFF"/>
              </a:solidFill>
              <a:latin typeface="Montserrat"/>
              <a:ea typeface="Montserrat"/>
              <a:cs typeface="Montserrat"/>
              <a:sym typeface="Montserrat"/>
            </a:endParaRPr>
          </a:p>
        </p:txBody>
      </p:sp>
      <p:pic>
        <p:nvPicPr>
          <p:cNvPr id="491" name="Google Shape;491;p59"/>
          <p:cNvPicPr preferRelativeResize="0"/>
          <p:nvPr/>
        </p:nvPicPr>
        <p:blipFill>
          <a:blip r:embed="rId3">
            <a:alphaModFix/>
          </a:blip>
          <a:stretch>
            <a:fillRect/>
          </a:stretch>
        </p:blipFill>
        <p:spPr>
          <a:xfrm>
            <a:off x="4732450" y="733150"/>
            <a:ext cx="923400" cy="923400"/>
          </a:xfrm>
          <a:prstGeom prst="rect">
            <a:avLst/>
          </a:prstGeom>
          <a:noFill/>
          <a:ln>
            <a:noFill/>
          </a:ln>
        </p:spPr>
      </p:pic>
      <p:sp>
        <p:nvSpPr>
          <p:cNvPr id="492" name="Google Shape;492;p59"/>
          <p:cNvSpPr txBox="1"/>
          <p:nvPr/>
        </p:nvSpPr>
        <p:spPr>
          <a:xfrm>
            <a:off x="6474800" y="3643656"/>
            <a:ext cx="1862400" cy="612600"/>
          </a:xfrm>
          <a:prstGeom prst="rect">
            <a:avLst/>
          </a:prstGeom>
          <a:noFill/>
          <a:ln>
            <a:noFill/>
          </a:ln>
        </p:spPr>
        <p:txBody>
          <a:bodyPr anchorCtr="0" anchor="t" bIns="101075" lIns="101075" spcFirstLastPara="1" rIns="101075" wrap="square" tIns="101075">
            <a:spAutoFit/>
          </a:bodyPr>
          <a:lstStyle/>
          <a:p>
            <a:pPr indent="0" lvl="0" marL="0" rtl="0" algn="l">
              <a:lnSpc>
                <a:spcPct val="100000"/>
              </a:lnSpc>
              <a:spcBef>
                <a:spcPts val="0"/>
              </a:spcBef>
              <a:spcAft>
                <a:spcPts val="0"/>
              </a:spcAft>
              <a:buNone/>
            </a:pPr>
            <a:r>
              <a:rPr b="1" lang="uk" sz="1327">
                <a:solidFill>
                  <a:srgbClr val="000000"/>
                </a:solidFill>
                <a:latin typeface="Montserrat"/>
                <a:ea typeface="Montserrat"/>
                <a:cs typeface="Montserrat"/>
                <a:sym typeface="Montserrat"/>
              </a:rPr>
              <a:t>Компост дозріває за 2</a:t>
            </a:r>
            <a:r>
              <a:rPr b="1" lang="uk" sz="1327">
                <a:solidFill>
                  <a:srgbClr val="000000"/>
                </a:solidFill>
                <a:latin typeface="Montserrat"/>
                <a:ea typeface="Montserrat"/>
                <a:cs typeface="Montserrat"/>
                <a:sym typeface="Montserrat"/>
              </a:rPr>
              <a:t>–6 місяців</a:t>
            </a:r>
            <a:endParaRPr b="1" sz="1327">
              <a:latin typeface="Montserrat"/>
              <a:ea typeface="Montserrat"/>
              <a:cs typeface="Montserrat"/>
              <a:sym typeface="Montserrat"/>
            </a:endParaRPr>
          </a:p>
        </p:txBody>
      </p:sp>
      <p:pic>
        <p:nvPicPr>
          <p:cNvPr id="493" name="Google Shape;493;p59"/>
          <p:cNvPicPr preferRelativeResize="0"/>
          <p:nvPr/>
        </p:nvPicPr>
        <p:blipFill>
          <a:blip r:embed="rId4">
            <a:alphaModFix/>
          </a:blip>
          <a:stretch>
            <a:fillRect/>
          </a:stretch>
        </p:blipFill>
        <p:spPr>
          <a:xfrm>
            <a:off x="6582653" y="3272109"/>
            <a:ext cx="371546" cy="371546"/>
          </a:xfrm>
          <a:prstGeom prst="rect">
            <a:avLst/>
          </a:prstGeom>
          <a:noFill/>
          <a:ln>
            <a:noFill/>
          </a:ln>
        </p:spPr>
      </p:pic>
      <p:pic>
        <p:nvPicPr>
          <p:cNvPr id="494" name="Google Shape;494;p59"/>
          <p:cNvPicPr preferRelativeResize="0"/>
          <p:nvPr/>
        </p:nvPicPr>
        <p:blipFill>
          <a:blip r:embed="rId5">
            <a:alphaModFix/>
          </a:blip>
          <a:stretch>
            <a:fillRect/>
          </a:stretch>
        </p:blipFill>
        <p:spPr>
          <a:xfrm>
            <a:off x="4824075" y="2571746"/>
            <a:ext cx="1203600" cy="1205307"/>
          </a:xfrm>
          <a:prstGeom prst="rect">
            <a:avLst/>
          </a:prstGeom>
          <a:noFill/>
          <a:ln>
            <a:noFill/>
          </a:ln>
        </p:spPr>
      </p:pic>
      <p:pic>
        <p:nvPicPr>
          <p:cNvPr id="495" name="Google Shape;495;p59" title="Can.png"/>
          <p:cNvPicPr preferRelativeResize="0"/>
          <p:nvPr/>
        </p:nvPicPr>
        <p:blipFill>
          <a:blip r:embed="rId6">
            <a:alphaModFix/>
          </a:blip>
          <a:stretch>
            <a:fillRect/>
          </a:stretch>
        </p:blipFill>
        <p:spPr>
          <a:xfrm>
            <a:off x="7610575" y="624798"/>
            <a:ext cx="1352550" cy="1140104"/>
          </a:xfrm>
          <a:prstGeom prst="rect">
            <a:avLst/>
          </a:prstGeom>
          <a:noFill/>
          <a:ln>
            <a:noFill/>
          </a:ln>
        </p:spPr>
      </p:pic>
      <p:pic>
        <p:nvPicPr>
          <p:cNvPr id="496" name="Google Shape;496;p59"/>
          <p:cNvPicPr preferRelativeResize="0"/>
          <p:nvPr/>
        </p:nvPicPr>
        <p:blipFill>
          <a:blip r:embed="rId7">
            <a:alphaModFix/>
          </a:blip>
          <a:stretch>
            <a:fillRect/>
          </a:stretch>
        </p:blipFill>
        <p:spPr>
          <a:xfrm>
            <a:off x="2016013" y="2484210"/>
            <a:ext cx="849301" cy="1249579"/>
          </a:xfrm>
          <a:prstGeom prst="rect">
            <a:avLst/>
          </a:prstGeom>
          <a:noFill/>
          <a:ln>
            <a:noFill/>
          </a:ln>
        </p:spPr>
      </p:pic>
      <p:pic>
        <p:nvPicPr>
          <p:cNvPr id="497" name="Google Shape;497;p59"/>
          <p:cNvPicPr preferRelativeResize="0"/>
          <p:nvPr/>
        </p:nvPicPr>
        <p:blipFill>
          <a:blip r:embed="rId8">
            <a:alphaModFix/>
          </a:blip>
          <a:stretch>
            <a:fillRect/>
          </a:stretch>
        </p:blipFill>
        <p:spPr>
          <a:xfrm>
            <a:off x="1985595" y="733150"/>
            <a:ext cx="950371" cy="923399"/>
          </a:xfrm>
          <a:prstGeom prst="rect">
            <a:avLst/>
          </a:prstGeom>
          <a:noFill/>
          <a:ln>
            <a:noFill/>
          </a:ln>
        </p:spPr>
      </p:pic>
      <p:sp>
        <p:nvSpPr>
          <p:cNvPr id="498" name="Google Shape;498;p59"/>
          <p:cNvSpPr/>
          <p:nvPr/>
        </p:nvSpPr>
        <p:spPr>
          <a:xfrm>
            <a:off x="6588900" y="4178342"/>
            <a:ext cx="1317800" cy="26475"/>
          </a:xfrm>
          <a:custGeom>
            <a:rect b="b" l="l" r="r" t="t"/>
            <a:pathLst>
              <a:path extrusionOk="0" h="1059" w="52712">
                <a:moveTo>
                  <a:pt x="0" y="858"/>
                </a:moveTo>
                <a:cubicBezTo>
                  <a:pt x="17464" y="-1080"/>
                  <a:pt x="35141" y="1059"/>
                  <a:pt x="52712" y="1059"/>
                </a:cubicBezTo>
              </a:path>
            </a:pathLst>
          </a:custGeom>
          <a:noFill/>
          <a:ln cap="flat" cmpd="sng" w="28575">
            <a:solidFill>
              <a:srgbClr val="00AFEF"/>
            </a:solidFill>
            <a:prstDash val="solid"/>
            <a:round/>
            <a:headEnd len="med" w="med" type="none"/>
            <a:tailEnd len="med" w="med" type="none"/>
          </a:ln>
        </p:spPr>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60"/>
          <p:cNvPicPr preferRelativeResize="0"/>
          <p:nvPr/>
        </p:nvPicPr>
        <p:blipFill>
          <a:blip r:embed="rId3">
            <a:alphaModFix/>
          </a:blip>
          <a:stretch>
            <a:fillRect/>
          </a:stretch>
        </p:blipFill>
        <p:spPr>
          <a:xfrm>
            <a:off x="422190" y="3668447"/>
            <a:ext cx="775224" cy="801752"/>
          </a:xfrm>
          <a:prstGeom prst="rect">
            <a:avLst/>
          </a:prstGeom>
          <a:noFill/>
          <a:ln>
            <a:noFill/>
          </a:ln>
        </p:spPr>
      </p:pic>
      <p:grpSp>
        <p:nvGrpSpPr>
          <p:cNvPr id="504" name="Google Shape;504;p60"/>
          <p:cNvGrpSpPr/>
          <p:nvPr/>
        </p:nvGrpSpPr>
        <p:grpSpPr>
          <a:xfrm rot="-172998">
            <a:off x="2629100" y="415013"/>
            <a:ext cx="3885800" cy="1678943"/>
            <a:chOff x="2774633" y="318350"/>
            <a:chExt cx="3885932" cy="1679000"/>
          </a:xfrm>
        </p:grpSpPr>
        <p:pic>
          <p:nvPicPr>
            <p:cNvPr id="505" name="Google Shape;505;p60" title="reflekcia-yellow.png"/>
            <p:cNvPicPr preferRelativeResize="0"/>
            <p:nvPr/>
          </p:nvPicPr>
          <p:blipFill>
            <a:blip r:embed="rId4">
              <a:alphaModFix/>
            </a:blip>
            <a:stretch>
              <a:fillRect/>
            </a:stretch>
          </p:blipFill>
          <p:spPr>
            <a:xfrm>
              <a:off x="2774633" y="318350"/>
              <a:ext cx="3885932" cy="1679000"/>
            </a:xfrm>
            <a:prstGeom prst="rect">
              <a:avLst/>
            </a:prstGeom>
            <a:noFill/>
            <a:ln>
              <a:noFill/>
            </a:ln>
          </p:spPr>
        </p:pic>
        <p:sp>
          <p:nvSpPr>
            <p:cNvPr id="506" name="Google Shape;506;p60"/>
            <p:cNvSpPr txBox="1"/>
            <p:nvPr/>
          </p:nvSpPr>
          <p:spPr>
            <a:xfrm>
              <a:off x="3306425" y="903900"/>
              <a:ext cx="30000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uk" sz="2100">
                  <a:solidFill>
                    <a:schemeClr val="lt1"/>
                  </a:solidFill>
                  <a:latin typeface="Montserrat"/>
                  <a:ea typeface="Montserrat"/>
                  <a:cs typeface="Montserrat"/>
                  <a:sym typeface="Montserrat"/>
                </a:rPr>
                <a:t>Тепер я знаю, що…</a:t>
              </a:r>
              <a:endParaRPr b="1" sz="2100">
                <a:solidFill>
                  <a:schemeClr val="lt1"/>
                </a:solidFill>
              </a:endParaRPr>
            </a:p>
          </p:txBody>
        </p:sp>
      </p:grpSp>
      <p:grpSp>
        <p:nvGrpSpPr>
          <p:cNvPr id="507" name="Google Shape;507;p60"/>
          <p:cNvGrpSpPr/>
          <p:nvPr/>
        </p:nvGrpSpPr>
        <p:grpSpPr>
          <a:xfrm rot="-189512">
            <a:off x="310954" y="2393389"/>
            <a:ext cx="4054577" cy="1751876"/>
            <a:chOff x="356225" y="2714954"/>
            <a:chExt cx="4054499" cy="1751843"/>
          </a:xfrm>
        </p:grpSpPr>
        <p:pic>
          <p:nvPicPr>
            <p:cNvPr id="508" name="Google Shape;508;p60" title="reflekcia-red.png"/>
            <p:cNvPicPr preferRelativeResize="0"/>
            <p:nvPr/>
          </p:nvPicPr>
          <p:blipFill>
            <a:blip r:embed="rId5">
              <a:alphaModFix/>
            </a:blip>
            <a:stretch>
              <a:fillRect/>
            </a:stretch>
          </p:blipFill>
          <p:spPr>
            <a:xfrm>
              <a:off x="356225" y="2714954"/>
              <a:ext cx="4054499" cy="1751843"/>
            </a:xfrm>
            <a:prstGeom prst="rect">
              <a:avLst/>
            </a:prstGeom>
            <a:noFill/>
            <a:ln>
              <a:noFill/>
            </a:ln>
          </p:spPr>
        </p:pic>
        <p:sp>
          <p:nvSpPr>
            <p:cNvPr id="509" name="Google Shape;509;p60"/>
            <p:cNvSpPr txBox="1"/>
            <p:nvPr/>
          </p:nvSpPr>
          <p:spPr>
            <a:xfrm>
              <a:off x="1024675" y="3096300"/>
              <a:ext cx="3000000" cy="87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uk" sz="2100">
                  <a:solidFill>
                    <a:schemeClr val="lt1"/>
                  </a:solidFill>
                  <a:latin typeface="Montserrat"/>
                  <a:ea typeface="Montserrat"/>
                  <a:cs typeface="Montserrat"/>
                  <a:sym typeface="Montserrat"/>
                </a:rPr>
                <a:t>Мені було цікаво дізнатися…</a:t>
              </a:r>
              <a:endParaRPr b="1" sz="2100">
                <a:solidFill>
                  <a:schemeClr val="lt1"/>
                </a:solidFill>
              </a:endParaRPr>
            </a:p>
          </p:txBody>
        </p:sp>
      </p:grpSp>
      <p:grpSp>
        <p:nvGrpSpPr>
          <p:cNvPr id="510" name="Google Shape;510;p60"/>
          <p:cNvGrpSpPr/>
          <p:nvPr/>
        </p:nvGrpSpPr>
        <p:grpSpPr>
          <a:xfrm>
            <a:off x="4741719" y="2387193"/>
            <a:ext cx="4402912" cy="2407363"/>
            <a:chOff x="4741719" y="2387193"/>
            <a:chExt cx="4402912" cy="2407363"/>
          </a:xfrm>
        </p:grpSpPr>
        <p:pic>
          <p:nvPicPr>
            <p:cNvPr id="511" name="Google Shape;511;p60" title="reflekcia-blue.png"/>
            <p:cNvPicPr preferRelativeResize="0"/>
            <p:nvPr/>
          </p:nvPicPr>
          <p:blipFill>
            <a:blip r:embed="rId6">
              <a:alphaModFix/>
            </a:blip>
            <a:stretch>
              <a:fillRect/>
            </a:stretch>
          </p:blipFill>
          <p:spPr>
            <a:xfrm rot="512414">
              <a:off x="4852675" y="2687625"/>
              <a:ext cx="4181000" cy="1806499"/>
            </a:xfrm>
            <a:prstGeom prst="rect">
              <a:avLst/>
            </a:prstGeom>
            <a:noFill/>
            <a:ln>
              <a:noFill/>
            </a:ln>
          </p:spPr>
        </p:pic>
        <p:sp>
          <p:nvSpPr>
            <p:cNvPr id="512" name="Google Shape;512;p60"/>
            <p:cNvSpPr txBox="1"/>
            <p:nvPr/>
          </p:nvSpPr>
          <p:spPr>
            <a:xfrm rot="512407">
              <a:off x="5569572" y="3114662"/>
              <a:ext cx="2999963" cy="879733"/>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uk" sz="2100">
                  <a:solidFill>
                    <a:schemeClr val="lt1"/>
                  </a:solidFill>
                  <a:latin typeface="Montserrat"/>
                  <a:ea typeface="Montserrat"/>
                  <a:cs typeface="Montserrat"/>
                  <a:sym typeface="Montserrat"/>
                </a:rPr>
                <a:t>Після заняття</a:t>
              </a:r>
              <a:br>
                <a:rPr b="1" lang="uk" sz="2100">
                  <a:solidFill>
                    <a:schemeClr val="lt1"/>
                  </a:solidFill>
                  <a:latin typeface="Montserrat"/>
                  <a:ea typeface="Montserrat"/>
                  <a:cs typeface="Montserrat"/>
                  <a:sym typeface="Montserrat"/>
                </a:rPr>
              </a:br>
              <a:r>
                <a:rPr b="1" lang="uk" sz="2100">
                  <a:solidFill>
                    <a:schemeClr val="lt1"/>
                  </a:solidFill>
                  <a:latin typeface="Montserrat"/>
                  <a:ea typeface="Montserrat"/>
                  <a:cs typeface="Montserrat"/>
                  <a:sym typeface="Montserrat"/>
                </a:rPr>
                <a:t>я буду…</a:t>
              </a:r>
              <a:endParaRPr b="1" sz="2100">
                <a:solidFill>
                  <a:schemeClr val="lt1"/>
                </a:solidFill>
              </a:endParaRPr>
            </a:p>
          </p:txBody>
        </p:sp>
      </p:grpSp>
      <p:pic>
        <p:nvPicPr>
          <p:cNvPr id="513" name="Google Shape;513;p60"/>
          <p:cNvPicPr preferRelativeResize="0"/>
          <p:nvPr/>
        </p:nvPicPr>
        <p:blipFill>
          <a:blip r:embed="rId7">
            <a:alphaModFix/>
          </a:blip>
          <a:stretch>
            <a:fillRect/>
          </a:stretch>
        </p:blipFill>
        <p:spPr>
          <a:xfrm>
            <a:off x="5973697" y="479279"/>
            <a:ext cx="775225" cy="729725"/>
          </a:xfrm>
          <a:prstGeom prst="rect">
            <a:avLst/>
          </a:prstGeom>
          <a:noFill/>
          <a:ln>
            <a:noFill/>
          </a:ln>
        </p:spPr>
      </p:pic>
      <p:pic>
        <p:nvPicPr>
          <p:cNvPr id="514" name="Google Shape;514;p60"/>
          <p:cNvPicPr preferRelativeResize="0"/>
          <p:nvPr/>
        </p:nvPicPr>
        <p:blipFill>
          <a:blip r:embed="rId8">
            <a:alphaModFix/>
          </a:blip>
          <a:stretch>
            <a:fillRect/>
          </a:stretch>
        </p:blipFill>
        <p:spPr>
          <a:xfrm>
            <a:off x="8134100" y="3694725"/>
            <a:ext cx="837000" cy="1128700"/>
          </a:xfrm>
          <a:prstGeom prst="rect">
            <a:avLst/>
          </a:prstGeom>
          <a:noFill/>
          <a:ln>
            <a:noFill/>
          </a:ln>
        </p:spPr>
      </p:pic>
      <p:pic>
        <p:nvPicPr>
          <p:cNvPr id="515" name="Google Shape;515;p60"/>
          <p:cNvPicPr preferRelativeResize="0"/>
          <p:nvPr/>
        </p:nvPicPr>
        <p:blipFill>
          <a:blip r:embed="rId9">
            <a:alphaModFix/>
          </a:blip>
          <a:stretch>
            <a:fillRect/>
          </a:stretch>
        </p:blipFill>
        <p:spPr>
          <a:xfrm>
            <a:off x="1098691" y="1300688"/>
            <a:ext cx="1348118" cy="858600"/>
          </a:xfrm>
          <a:prstGeom prst="rect">
            <a:avLst/>
          </a:prstGeom>
          <a:noFill/>
          <a:ln>
            <a:noFill/>
          </a:ln>
        </p:spPr>
      </p:pic>
      <p:pic>
        <p:nvPicPr>
          <p:cNvPr id="516" name="Google Shape;516;p60"/>
          <p:cNvPicPr preferRelativeResize="0"/>
          <p:nvPr/>
        </p:nvPicPr>
        <p:blipFill>
          <a:blip r:embed="rId9">
            <a:alphaModFix/>
          </a:blip>
          <a:stretch>
            <a:fillRect/>
          </a:stretch>
        </p:blipFill>
        <p:spPr>
          <a:xfrm rot="-899087">
            <a:off x="7147366" y="1464512"/>
            <a:ext cx="1348119" cy="858600"/>
          </a:xfrm>
          <a:prstGeom prst="rect">
            <a:avLst/>
          </a:prstGeom>
          <a:noFill/>
          <a:ln>
            <a:noFill/>
          </a:ln>
        </p:spPr>
      </p:pic>
      <p:pic>
        <p:nvPicPr>
          <p:cNvPr id="517" name="Google Shape;517;p60"/>
          <p:cNvPicPr preferRelativeResize="0"/>
          <p:nvPr/>
        </p:nvPicPr>
        <p:blipFill>
          <a:blip r:embed="rId9">
            <a:alphaModFix/>
          </a:blip>
          <a:stretch>
            <a:fillRect/>
          </a:stretch>
        </p:blipFill>
        <p:spPr>
          <a:xfrm rot="-899070">
            <a:off x="3712920" y="3900405"/>
            <a:ext cx="1203710" cy="76661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1"/>
          <p:cNvSpPr/>
          <p:nvPr/>
        </p:nvSpPr>
        <p:spPr>
          <a:xfrm>
            <a:off x="488225" y="1383075"/>
            <a:ext cx="2464200" cy="3443400"/>
          </a:xfrm>
          <a:prstGeom prst="roundRect">
            <a:avLst>
              <a:gd fmla="val 9254" name="adj"/>
            </a:avLst>
          </a:prstGeom>
          <a:solidFill>
            <a:srgbClr val="54D7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3" name="Google Shape;523;p61"/>
          <p:cNvSpPr/>
          <p:nvPr/>
        </p:nvSpPr>
        <p:spPr>
          <a:xfrm>
            <a:off x="3281035" y="1383075"/>
            <a:ext cx="2464200" cy="3443400"/>
          </a:xfrm>
          <a:prstGeom prst="roundRect">
            <a:avLst>
              <a:gd fmla="val 9254" name="adj"/>
            </a:avLst>
          </a:prstGeom>
          <a:solidFill>
            <a:srgbClr val="FFA2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4" name="Google Shape;524;p61"/>
          <p:cNvSpPr/>
          <p:nvPr/>
        </p:nvSpPr>
        <p:spPr>
          <a:xfrm>
            <a:off x="6146312" y="1383075"/>
            <a:ext cx="2464200" cy="3443400"/>
          </a:xfrm>
          <a:prstGeom prst="roundRect">
            <a:avLst>
              <a:gd fmla="val 9254" name="adj"/>
            </a:avLst>
          </a:prstGeom>
          <a:solidFill>
            <a:srgbClr val="F8506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5" name="Google Shape;525;p61"/>
          <p:cNvSpPr txBox="1"/>
          <p:nvPr/>
        </p:nvSpPr>
        <p:spPr>
          <a:xfrm>
            <a:off x="356225" y="318350"/>
            <a:ext cx="6600600" cy="85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2200">
                <a:solidFill>
                  <a:schemeClr val="dk1"/>
                </a:solidFill>
                <a:latin typeface="Montserrat"/>
                <a:ea typeface="Montserrat"/>
                <a:cs typeface="Montserrat"/>
                <a:sym typeface="Montserrat"/>
              </a:rPr>
              <a:t>ОБЕРИ СОБІ ОДНЕ ДОМАШНЄ ЗАВДАННЯ</a:t>
            </a:r>
            <a:endParaRPr b="1" sz="2200">
              <a:latin typeface="Montserrat"/>
              <a:ea typeface="Montserrat"/>
              <a:cs typeface="Montserrat"/>
              <a:sym typeface="Montserrat"/>
            </a:endParaRPr>
          </a:p>
        </p:txBody>
      </p:sp>
      <p:sp>
        <p:nvSpPr>
          <p:cNvPr id="526" name="Google Shape;526;p61"/>
          <p:cNvSpPr txBox="1"/>
          <p:nvPr/>
        </p:nvSpPr>
        <p:spPr>
          <a:xfrm>
            <a:off x="582190" y="2451308"/>
            <a:ext cx="2321700" cy="2154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uk" sz="1600">
                <a:solidFill>
                  <a:schemeClr val="dk1"/>
                </a:solidFill>
                <a:latin typeface="Montserrat"/>
                <a:ea typeface="Montserrat"/>
                <a:cs typeface="Montserrat"/>
                <a:sym typeface="Montserrat"/>
              </a:rPr>
              <a:t>Створи список обіцянок для своєї родини,</a:t>
            </a:r>
            <a:r>
              <a:rPr lang="uk" sz="1600">
                <a:solidFill>
                  <a:schemeClr val="dk1"/>
                </a:solidFill>
                <a:latin typeface="Montserrat"/>
                <a:ea typeface="Montserrat"/>
                <a:cs typeface="Montserrat"/>
                <a:sym typeface="Montserrat"/>
              </a:rPr>
              <a:t> який допоможе зменшити кількість сміття вдома, </a:t>
            </a:r>
            <a:br>
              <a:rPr lang="uk" sz="1600">
                <a:solidFill>
                  <a:schemeClr val="dk1"/>
                </a:solidFill>
                <a:latin typeface="Montserrat"/>
                <a:ea typeface="Montserrat"/>
                <a:cs typeface="Montserrat"/>
                <a:sym typeface="Montserrat"/>
              </a:rPr>
            </a:br>
            <a:r>
              <a:rPr lang="uk" sz="1600">
                <a:solidFill>
                  <a:schemeClr val="dk1"/>
                </a:solidFill>
                <a:latin typeface="Montserrat"/>
                <a:ea typeface="Montserrat"/>
                <a:cs typeface="Montserrat"/>
                <a:sym typeface="Montserrat"/>
              </a:rPr>
              <a:t>і перевір, як ви всі їх дотримуєтеся.</a:t>
            </a:r>
            <a:endParaRPr>
              <a:solidFill>
                <a:schemeClr val="dk1"/>
              </a:solidFill>
              <a:latin typeface="Montserrat"/>
              <a:ea typeface="Montserrat"/>
              <a:cs typeface="Montserrat"/>
              <a:sym typeface="Montserrat"/>
            </a:endParaRPr>
          </a:p>
        </p:txBody>
      </p:sp>
      <p:sp>
        <p:nvSpPr>
          <p:cNvPr id="527" name="Google Shape;527;p61"/>
          <p:cNvSpPr txBox="1"/>
          <p:nvPr/>
        </p:nvSpPr>
        <p:spPr>
          <a:xfrm>
            <a:off x="3382446" y="2412591"/>
            <a:ext cx="2321700" cy="1416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uk" sz="1600">
                <a:solidFill>
                  <a:schemeClr val="dk1"/>
                </a:solidFill>
                <a:latin typeface="Montserrat"/>
                <a:ea typeface="Montserrat"/>
                <a:cs typeface="Montserrat"/>
                <a:sym typeface="Montserrat"/>
              </a:rPr>
              <a:t>«Врятуй» стару річ від смітника, </a:t>
            </a:r>
            <a:r>
              <a:rPr lang="uk" sz="1600">
                <a:solidFill>
                  <a:schemeClr val="dk1"/>
                </a:solidFill>
                <a:latin typeface="Montserrat"/>
                <a:ea typeface="Montserrat"/>
                <a:cs typeface="Montserrat"/>
                <a:sym typeface="Montserrat"/>
              </a:rPr>
              <a:t>зробивши з неї щось цікаве </a:t>
            </a:r>
            <a:br>
              <a:rPr lang="uk" sz="1600">
                <a:solidFill>
                  <a:schemeClr val="dk1"/>
                </a:solidFill>
                <a:latin typeface="Montserrat"/>
                <a:ea typeface="Montserrat"/>
                <a:cs typeface="Montserrat"/>
                <a:sym typeface="Montserrat"/>
              </a:rPr>
            </a:br>
            <a:r>
              <a:rPr lang="uk" sz="1600">
                <a:solidFill>
                  <a:schemeClr val="dk1"/>
                </a:solidFill>
                <a:latin typeface="Montserrat"/>
                <a:ea typeface="Montserrat"/>
                <a:cs typeface="Montserrat"/>
                <a:sym typeface="Montserrat"/>
              </a:rPr>
              <a:t>та/або корисне.</a:t>
            </a:r>
            <a:endParaRPr sz="1600">
              <a:solidFill>
                <a:schemeClr val="dk1"/>
              </a:solidFill>
              <a:latin typeface="Montserrat"/>
              <a:ea typeface="Montserrat"/>
              <a:cs typeface="Montserrat"/>
              <a:sym typeface="Montserrat"/>
            </a:endParaRPr>
          </a:p>
        </p:txBody>
      </p:sp>
      <p:sp>
        <p:nvSpPr>
          <p:cNvPr id="528" name="Google Shape;528;p61"/>
          <p:cNvSpPr txBox="1"/>
          <p:nvPr/>
        </p:nvSpPr>
        <p:spPr>
          <a:xfrm>
            <a:off x="6182696" y="2412591"/>
            <a:ext cx="2321700" cy="677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uk" sz="1600">
                <a:solidFill>
                  <a:schemeClr val="dk1"/>
                </a:solidFill>
                <a:latin typeface="Montserrat"/>
                <a:ea typeface="Montserrat"/>
                <a:cs typeface="Montserrat"/>
                <a:sym typeface="Montserrat"/>
              </a:rPr>
              <a:t>Зроби й принеси </a:t>
            </a:r>
            <a:br>
              <a:rPr b="1" lang="uk" sz="1600">
                <a:solidFill>
                  <a:schemeClr val="dk1"/>
                </a:solidFill>
                <a:latin typeface="Montserrat"/>
                <a:ea typeface="Montserrat"/>
                <a:cs typeface="Montserrat"/>
                <a:sym typeface="Montserrat"/>
              </a:rPr>
            </a:br>
            <a:r>
              <a:rPr b="1" lang="uk" sz="1600">
                <a:solidFill>
                  <a:schemeClr val="dk1"/>
                </a:solidFill>
                <a:latin typeface="Montserrat"/>
                <a:ea typeface="Montserrat"/>
                <a:cs typeface="Montserrat"/>
                <a:sym typeface="Montserrat"/>
              </a:rPr>
              <a:t>в клас оригамі.</a:t>
            </a:r>
            <a:endParaRPr b="1" sz="1600">
              <a:solidFill>
                <a:schemeClr val="dk1"/>
              </a:solidFill>
              <a:latin typeface="Montserrat"/>
              <a:ea typeface="Montserrat"/>
              <a:cs typeface="Montserrat"/>
              <a:sym typeface="Montserrat"/>
            </a:endParaRPr>
          </a:p>
        </p:txBody>
      </p:sp>
      <p:sp>
        <p:nvSpPr>
          <p:cNvPr id="529" name="Google Shape;529;p61"/>
          <p:cNvSpPr txBox="1"/>
          <p:nvPr/>
        </p:nvSpPr>
        <p:spPr>
          <a:xfrm>
            <a:off x="624875" y="1504575"/>
            <a:ext cx="849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uk" sz="3200">
                <a:solidFill>
                  <a:schemeClr val="lt1"/>
                </a:solidFill>
                <a:latin typeface="Montserrat Medium"/>
                <a:ea typeface="Montserrat Medium"/>
                <a:cs typeface="Montserrat Medium"/>
                <a:sym typeface="Montserrat Medium"/>
              </a:rPr>
              <a:t>01</a:t>
            </a:r>
            <a:endParaRPr sz="3200">
              <a:solidFill>
                <a:schemeClr val="lt1"/>
              </a:solidFill>
              <a:latin typeface="Montserrat Medium"/>
              <a:ea typeface="Montserrat Medium"/>
              <a:cs typeface="Montserrat Medium"/>
              <a:sym typeface="Montserrat Medium"/>
            </a:endParaRPr>
          </a:p>
        </p:txBody>
      </p:sp>
      <p:sp>
        <p:nvSpPr>
          <p:cNvPr id="530" name="Google Shape;530;p61"/>
          <p:cNvSpPr txBox="1"/>
          <p:nvPr/>
        </p:nvSpPr>
        <p:spPr>
          <a:xfrm>
            <a:off x="3403498" y="1504575"/>
            <a:ext cx="849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uk" sz="3200">
                <a:solidFill>
                  <a:schemeClr val="lt1"/>
                </a:solidFill>
                <a:latin typeface="Montserrat Medium"/>
                <a:ea typeface="Montserrat Medium"/>
                <a:cs typeface="Montserrat Medium"/>
                <a:sym typeface="Montserrat Medium"/>
              </a:rPr>
              <a:t>02</a:t>
            </a:r>
            <a:endParaRPr sz="3200">
              <a:solidFill>
                <a:schemeClr val="lt1"/>
              </a:solidFill>
              <a:latin typeface="Montserrat Medium"/>
              <a:ea typeface="Montserrat Medium"/>
              <a:cs typeface="Montserrat Medium"/>
              <a:sym typeface="Montserrat Medium"/>
            </a:endParaRPr>
          </a:p>
        </p:txBody>
      </p:sp>
      <p:sp>
        <p:nvSpPr>
          <p:cNvPr id="531" name="Google Shape;531;p61"/>
          <p:cNvSpPr txBox="1"/>
          <p:nvPr/>
        </p:nvSpPr>
        <p:spPr>
          <a:xfrm>
            <a:off x="6224605" y="1504575"/>
            <a:ext cx="849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uk" sz="3200">
                <a:solidFill>
                  <a:schemeClr val="lt1"/>
                </a:solidFill>
                <a:latin typeface="Montserrat Medium"/>
                <a:ea typeface="Montserrat Medium"/>
                <a:cs typeface="Montserrat Medium"/>
                <a:sym typeface="Montserrat Medium"/>
              </a:rPr>
              <a:t>03</a:t>
            </a:r>
            <a:endParaRPr sz="3200">
              <a:solidFill>
                <a:schemeClr val="lt1"/>
              </a:solidFill>
              <a:latin typeface="Montserrat Medium"/>
              <a:ea typeface="Montserrat Medium"/>
              <a:cs typeface="Montserrat Medium"/>
              <a:sym typeface="Montserrat Medium"/>
            </a:endParaRPr>
          </a:p>
        </p:txBody>
      </p:sp>
      <p:sp>
        <p:nvSpPr>
          <p:cNvPr id="532" name="Google Shape;532;p61"/>
          <p:cNvSpPr/>
          <p:nvPr/>
        </p:nvSpPr>
        <p:spPr>
          <a:xfrm flipH="1" rot="10800000">
            <a:off x="2347401" y="764144"/>
            <a:ext cx="985687" cy="9749"/>
          </a:xfrm>
          <a:custGeom>
            <a:rect b="b" l="l" r="r" t="t"/>
            <a:pathLst>
              <a:path extrusionOk="0" h="529" w="142081">
                <a:moveTo>
                  <a:pt x="0" y="0"/>
                </a:moveTo>
                <a:cubicBezTo>
                  <a:pt x="47361" y="0"/>
                  <a:pt x="94720" y="529"/>
                  <a:pt x="142081" y="529"/>
                </a:cubicBezTo>
              </a:path>
            </a:pathLst>
          </a:custGeom>
          <a:noFill/>
          <a:ln cap="flat" cmpd="sng" w="38100">
            <a:solidFill>
              <a:srgbClr val="FBBD04"/>
            </a:solidFill>
            <a:prstDash val="solid"/>
            <a:round/>
            <a:headEnd len="med" w="med" type="none"/>
            <a:tailEnd len="med" w="med" type="none"/>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nvSpPr>
        <p:spPr>
          <a:xfrm>
            <a:off x="195250" y="255700"/>
            <a:ext cx="8865000" cy="267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uk" sz="2200">
                <a:solidFill>
                  <a:schemeClr val="dk1"/>
                </a:solidFill>
                <a:latin typeface="Montserrat"/>
                <a:ea typeface="Montserrat"/>
                <a:cs typeface="Montserrat"/>
                <a:sym typeface="Montserrat"/>
              </a:rPr>
              <a:t>КОЖЕН УКРАЇНЕЦЬ ЩОРОКУ СТВОРЮЄ СТІЛЬКИ СМІТТЯ, ЩО НИМ МОЖНА ЗАПОВНИТИ </a:t>
            </a:r>
            <a:r>
              <a:rPr b="1" lang="uk" sz="2200">
                <a:solidFill>
                  <a:schemeClr val="dk1"/>
                </a:solidFill>
                <a:latin typeface="Montserrat"/>
                <a:ea typeface="Montserrat"/>
                <a:cs typeface="Montserrat"/>
                <a:sym typeface="Montserrat"/>
              </a:rPr>
              <a:t>ЛЕГКОВУ МАШИНУ,</a:t>
            </a:r>
            <a:r>
              <a:rPr lang="uk" sz="2200">
                <a:solidFill>
                  <a:schemeClr val="dk1"/>
                </a:solidFill>
                <a:latin typeface="Montserrat"/>
                <a:ea typeface="Montserrat"/>
                <a:cs typeface="Montserrat"/>
                <a:sym typeface="Montserrat"/>
              </a:rPr>
              <a:t> </a:t>
            </a:r>
            <a:br>
              <a:rPr lang="uk" sz="2200">
                <a:solidFill>
                  <a:schemeClr val="dk1"/>
                </a:solidFill>
                <a:latin typeface="Montserrat"/>
                <a:ea typeface="Montserrat"/>
                <a:cs typeface="Montserrat"/>
                <a:sym typeface="Montserrat"/>
              </a:rPr>
            </a:br>
            <a:r>
              <a:rPr lang="uk" sz="2200">
                <a:solidFill>
                  <a:schemeClr val="dk1"/>
                </a:solidFill>
                <a:latin typeface="Montserrat"/>
                <a:ea typeface="Montserrat"/>
                <a:cs typeface="Montserrat"/>
                <a:sym typeface="Montserrat"/>
              </a:rPr>
              <a:t>АБО </a:t>
            </a:r>
            <a:r>
              <a:rPr b="1" lang="uk" sz="2200">
                <a:solidFill>
                  <a:schemeClr val="dk1"/>
                </a:solidFill>
                <a:latin typeface="Montserrat"/>
                <a:ea typeface="Montserrat"/>
                <a:cs typeface="Montserrat"/>
                <a:sym typeface="Montserrat"/>
              </a:rPr>
              <a:t>ВЕЛИКУ ШАФУ, </a:t>
            </a:r>
            <a:r>
              <a:rPr lang="uk" sz="2200">
                <a:solidFill>
                  <a:schemeClr val="dk1"/>
                </a:solidFill>
                <a:latin typeface="Montserrat"/>
                <a:ea typeface="Montserrat"/>
                <a:cs typeface="Montserrat"/>
                <a:sym typeface="Montserrat"/>
              </a:rPr>
              <a:t>АБО НАВІТЬ</a:t>
            </a:r>
            <a:r>
              <a:rPr b="1" lang="uk" sz="2200">
                <a:solidFill>
                  <a:schemeClr val="dk1"/>
                </a:solidFill>
                <a:latin typeface="Montserrat"/>
                <a:ea typeface="Montserrat"/>
                <a:cs typeface="Montserrat"/>
                <a:sym typeface="Montserrat"/>
              </a:rPr>
              <a:t> ВАННУ КІМНАТУ</a:t>
            </a:r>
            <a:endParaRPr i="1" sz="2200">
              <a:latin typeface="Montserrat"/>
              <a:ea typeface="Montserrat"/>
              <a:cs typeface="Montserrat"/>
              <a:sym typeface="Montserrat"/>
            </a:endParaRPr>
          </a:p>
        </p:txBody>
      </p:sp>
      <p:pic>
        <p:nvPicPr>
          <p:cNvPr id="95" name="Google Shape;95;p17" title="Car.png"/>
          <p:cNvPicPr preferRelativeResize="0"/>
          <p:nvPr/>
        </p:nvPicPr>
        <p:blipFill>
          <a:blip r:embed="rId3">
            <a:alphaModFix/>
          </a:blip>
          <a:stretch>
            <a:fillRect/>
          </a:stretch>
        </p:blipFill>
        <p:spPr>
          <a:xfrm>
            <a:off x="613075" y="1434900"/>
            <a:ext cx="8370926" cy="3614300"/>
          </a:xfrm>
          <a:prstGeom prst="rect">
            <a:avLst/>
          </a:prstGeom>
          <a:noFill/>
          <a:ln>
            <a:noFill/>
          </a:ln>
        </p:spPr>
      </p:pic>
      <p:pic>
        <p:nvPicPr>
          <p:cNvPr id="96" name="Google Shape;96;p17"/>
          <p:cNvPicPr preferRelativeResize="0"/>
          <p:nvPr/>
        </p:nvPicPr>
        <p:blipFill>
          <a:blip r:embed="rId4">
            <a:alphaModFix/>
          </a:blip>
          <a:stretch>
            <a:fillRect/>
          </a:stretch>
        </p:blipFill>
        <p:spPr>
          <a:xfrm>
            <a:off x="6256175" y="1954339"/>
            <a:ext cx="708601" cy="700925"/>
          </a:xfrm>
          <a:prstGeom prst="rect">
            <a:avLst/>
          </a:prstGeom>
          <a:noFill/>
          <a:ln>
            <a:noFill/>
          </a:ln>
        </p:spPr>
      </p:pic>
      <p:pic>
        <p:nvPicPr>
          <p:cNvPr id="97" name="Google Shape;97;p17"/>
          <p:cNvPicPr preferRelativeResize="0"/>
          <p:nvPr/>
        </p:nvPicPr>
        <p:blipFill>
          <a:blip r:embed="rId5">
            <a:alphaModFix/>
          </a:blip>
          <a:stretch>
            <a:fillRect/>
          </a:stretch>
        </p:blipFill>
        <p:spPr>
          <a:xfrm>
            <a:off x="1334075" y="1734412"/>
            <a:ext cx="1126300" cy="1140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2"/>
          <p:cNvSpPr txBox="1"/>
          <p:nvPr/>
        </p:nvSpPr>
        <p:spPr>
          <a:xfrm>
            <a:off x="485400" y="599363"/>
            <a:ext cx="8865000" cy="95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2200">
                <a:solidFill>
                  <a:schemeClr val="dk1"/>
                </a:solidFill>
                <a:latin typeface="Montserrat"/>
                <a:ea typeface="Montserrat"/>
                <a:cs typeface="Montserrat"/>
                <a:sym typeface="Montserrat"/>
              </a:rPr>
              <a:t>ЩО РОБИТИ, ЩОБ СМІТТЯ СТАЛО МЕНШЕ? </a:t>
            </a:r>
            <a:endParaRPr b="1" sz="2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uk" sz="2200">
                <a:solidFill>
                  <a:schemeClr val="dk1"/>
                </a:solidFill>
                <a:latin typeface="Montserrat"/>
                <a:ea typeface="Montserrat"/>
                <a:cs typeface="Montserrat"/>
                <a:sym typeface="Montserrat"/>
              </a:rPr>
              <a:t>Обери правильні варіанти.</a:t>
            </a:r>
            <a:endParaRPr i="1" sz="2200">
              <a:latin typeface="Montserrat"/>
              <a:ea typeface="Montserrat"/>
              <a:cs typeface="Montserrat"/>
              <a:sym typeface="Montserrat"/>
            </a:endParaRPr>
          </a:p>
        </p:txBody>
      </p:sp>
      <p:sp>
        <p:nvSpPr>
          <p:cNvPr id="538" name="Google Shape;538;p62"/>
          <p:cNvSpPr txBox="1"/>
          <p:nvPr/>
        </p:nvSpPr>
        <p:spPr>
          <a:xfrm>
            <a:off x="751650" y="1725050"/>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F85069"/>
                </a:solidFill>
                <a:latin typeface="Montserrat"/>
                <a:ea typeface="Montserrat"/>
                <a:cs typeface="Montserrat"/>
                <a:sym typeface="Montserrat"/>
              </a:rPr>
              <a:t>А</a:t>
            </a:r>
            <a:endParaRPr b="1" sz="2900">
              <a:solidFill>
                <a:srgbClr val="F85069"/>
              </a:solidFill>
            </a:endParaRPr>
          </a:p>
        </p:txBody>
      </p:sp>
      <p:sp>
        <p:nvSpPr>
          <p:cNvPr id="539" name="Google Shape;539;p62"/>
          <p:cNvSpPr txBox="1"/>
          <p:nvPr/>
        </p:nvSpPr>
        <p:spPr>
          <a:xfrm>
            <a:off x="321150" y="2212500"/>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Носити воду в багаторазовій пляшці.</a:t>
            </a:r>
            <a:endParaRPr>
              <a:solidFill>
                <a:schemeClr val="dk1"/>
              </a:solidFill>
              <a:latin typeface="Montserrat SemiBold"/>
              <a:ea typeface="Montserrat SemiBold"/>
              <a:cs typeface="Montserrat SemiBold"/>
              <a:sym typeface="Montserrat SemiBold"/>
            </a:endParaRPr>
          </a:p>
        </p:txBody>
      </p:sp>
      <p:sp>
        <p:nvSpPr>
          <p:cNvPr id="540" name="Google Shape;540;p62"/>
          <p:cNvSpPr txBox="1"/>
          <p:nvPr/>
        </p:nvSpPr>
        <p:spPr>
          <a:xfrm>
            <a:off x="3472975" y="1725050"/>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00AFEF"/>
                </a:solidFill>
                <a:latin typeface="Montserrat"/>
                <a:ea typeface="Montserrat"/>
                <a:cs typeface="Montserrat"/>
                <a:sym typeface="Montserrat"/>
              </a:rPr>
              <a:t>Б</a:t>
            </a:r>
            <a:endParaRPr b="1" sz="2900">
              <a:solidFill>
                <a:srgbClr val="00AFEF"/>
              </a:solidFill>
            </a:endParaRPr>
          </a:p>
        </p:txBody>
      </p:sp>
      <p:sp>
        <p:nvSpPr>
          <p:cNvPr id="541" name="Google Shape;541;p62"/>
          <p:cNvSpPr txBox="1"/>
          <p:nvPr/>
        </p:nvSpPr>
        <p:spPr>
          <a:xfrm>
            <a:off x="3042475" y="2212500"/>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Брати їжу в ланчбокс, а не загортати в плівку.</a:t>
            </a:r>
            <a:endParaRPr>
              <a:latin typeface="Montserrat SemiBold"/>
              <a:ea typeface="Montserrat SemiBold"/>
              <a:cs typeface="Montserrat SemiBold"/>
              <a:sym typeface="Montserrat SemiBold"/>
            </a:endParaRPr>
          </a:p>
        </p:txBody>
      </p:sp>
      <p:sp>
        <p:nvSpPr>
          <p:cNvPr id="542" name="Google Shape;542;p62"/>
          <p:cNvSpPr txBox="1"/>
          <p:nvPr/>
        </p:nvSpPr>
        <p:spPr>
          <a:xfrm>
            <a:off x="6300225" y="1725050"/>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F85069"/>
                </a:solidFill>
                <a:latin typeface="Montserrat"/>
                <a:ea typeface="Montserrat"/>
                <a:cs typeface="Montserrat"/>
                <a:sym typeface="Montserrat"/>
              </a:rPr>
              <a:t>В</a:t>
            </a:r>
            <a:endParaRPr b="1" sz="2900">
              <a:solidFill>
                <a:srgbClr val="F85069"/>
              </a:solidFill>
            </a:endParaRPr>
          </a:p>
        </p:txBody>
      </p:sp>
      <p:sp>
        <p:nvSpPr>
          <p:cNvPr id="543" name="Google Shape;543;p62"/>
          <p:cNvSpPr txBox="1"/>
          <p:nvPr/>
        </p:nvSpPr>
        <p:spPr>
          <a:xfrm>
            <a:off x="5869725" y="2212500"/>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Щоразу брати новий пакет у магазині.</a:t>
            </a:r>
            <a:endParaRPr>
              <a:latin typeface="Montserrat SemiBold"/>
              <a:ea typeface="Montserrat SemiBold"/>
              <a:cs typeface="Montserrat SemiBold"/>
              <a:sym typeface="Montserrat SemiBold"/>
            </a:endParaRPr>
          </a:p>
        </p:txBody>
      </p:sp>
      <p:sp>
        <p:nvSpPr>
          <p:cNvPr id="544" name="Google Shape;544;p62"/>
          <p:cNvSpPr txBox="1"/>
          <p:nvPr/>
        </p:nvSpPr>
        <p:spPr>
          <a:xfrm>
            <a:off x="751650" y="3139225"/>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00AFEF"/>
                </a:solidFill>
                <a:latin typeface="Montserrat"/>
                <a:ea typeface="Montserrat"/>
                <a:cs typeface="Montserrat"/>
                <a:sym typeface="Montserrat"/>
              </a:rPr>
              <a:t>Г</a:t>
            </a:r>
            <a:endParaRPr b="1" sz="2900">
              <a:solidFill>
                <a:srgbClr val="00AFEF"/>
              </a:solidFill>
            </a:endParaRPr>
          </a:p>
        </p:txBody>
      </p:sp>
      <p:sp>
        <p:nvSpPr>
          <p:cNvPr id="545" name="Google Shape;545;p62"/>
          <p:cNvSpPr txBox="1"/>
          <p:nvPr/>
        </p:nvSpPr>
        <p:spPr>
          <a:xfrm>
            <a:off x="321150" y="3770425"/>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Ходити у магазин зі своєю торбинкою.</a:t>
            </a:r>
            <a:endParaRPr>
              <a:latin typeface="Montserrat SemiBold"/>
              <a:ea typeface="Montserrat SemiBold"/>
              <a:cs typeface="Montserrat SemiBold"/>
              <a:sym typeface="Montserrat SemiBold"/>
            </a:endParaRPr>
          </a:p>
        </p:txBody>
      </p:sp>
      <p:sp>
        <p:nvSpPr>
          <p:cNvPr id="546" name="Google Shape;546;p62"/>
          <p:cNvSpPr txBox="1"/>
          <p:nvPr/>
        </p:nvSpPr>
        <p:spPr>
          <a:xfrm>
            <a:off x="3472975" y="3139225"/>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F85069"/>
                </a:solidFill>
                <a:latin typeface="Montserrat"/>
                <a:ea typeface="Montserrat"/>
                <a:cs typeface="Montserrat"/>
                <a:sym typeface="Montserrat"/>
              </a:rPr>
              <a:t>Д</a:t>
            </a:r>
            <a:endParaRPr b="1" sz="2900">
              <a:solidFill>
                <a:srgbClr val="F85069"/>
              </a:solidFill>
            </a:endParaRPr>
          </a:p>
        </p:txBody>
      </p:sp>
      <p:sp>
        <p:nvSpPr>
          <p:cNvPr id="547" name="Google Shape;547;p62"/>
          <p:cNvSpPr txBox="1"/>
          <p:nvPr/>
        </p:nvSpPr>
        <p:spPr>
          <a:xfrm>
            <a:off x="3042475" y="3770425"/>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Зробити зі старої речі щось нове або корисне.</a:t>
            </a:r>
            <a:endParaRPr>
              <a:latin typeface="Montserrat SemiBold"/>
              <a:ea typeface="Montserrat SemiBold"/>
              <a:cs typeface="Montserrat SemiBold"/>
              <a:sym typeface="Montserrat SemiBold"/>
            </a:endParaRPr>
          </a:p>
        </p:txBody>
      </p:sp>
      <p:sp>
        <p:nvSpPr>
          <p:cNvPr id="548" name="Google Shape;548;p62"/>
          <p:cNvSpPr txBox="1"/>
          <p:nvPr/>
        </p:nvSpPr>
        <p:spPr>
          <a:xfrm>
            <a:off x="6300225" y="3139225"/>
            <a:ext cx="16893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uk" sz="2900">
                <a:solidFill>
                  <a:srgbClr val="00AFEF"/>
                </a:solidFill>
                <a:latin typeface="Montserrat"/>
                <a:ea typeface="Montserrat"/>
                <a:cs typeface="Montserrat"/>
                <a:sym typeface="Montserrat"/>
              </a:rPr>
              <a:t>Е</a:t>
            </a:r>
            <a:endParaRPr b="1" sz="2900">
              <a:solidFill>
                <a:srgbClr val="00AFEF"/>
              </a:solidFill>
            </a:endParaRPr>
          </a:p>
        </p:txBody>
      </p:sp>
      <p:sp>
        <p:nvSpPr>
          <p:cNvPr id="549" name="Google Shape;549;p62"/>
          <p:cNvSpPr txBox="1"/>
          <p:nvPr/>
        </p:nvSpPr>
        <p:spPr>
          <a:xfrm>
            <a:off x="5869725" y="3770425"/>
            <a:ext cx="25503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uk">
                <a:solidFill>
                  <a:schemeClr val="dk1"/>
                </a:solidFill>
                <a:latin typeface="Montserrat SemiBold"/>
                <a:ea typeface="Montserrat SemiBold"/>
                <a:cs typeface="Montserrat SemiBold"/>
                <a:sym typeface="Montserrat SemiBold"/>
              </a:rPr>
              <a:t>Викидати сміття в лісі або на вулиці.</a:t>
            </a:r>
            <a:endParaRPr>
              <a:latin typeface="Montserrat SemiBold"/>
              <a:ea typeface="Montserrat SemiBold"/>
              <a:cs typeface="Montserrat SemiBold"/>
              <a:sym typeface="Montserrat SemiBold"/>
            </a:endParaRPr>
          </a:p>
        </p:txBody>
      </p:sp>
      <p:pic>
        <p:nvPicPr>
          <p:cNvPr id="550" name="Google Shape;550;p62"/>
          <p:cNvPicPr preferRelativeResize="0"/>
          <p:nvPr/>
        </p:nvPicPr>
        <p:blipFill>
          <a:blip r:embed="rId3">
            <a:alphaModFix/>
          </a:blip>
          <a:stretch>
            <a:fillRect/>
          </a:stretch>
        </p:blipFill>
        <p:spPr>
          <a:xfrm rot="719318">
            <a:off x="7268172" y="94977"/>
            <a:ext cx="1947831" cy="195977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FEF"/>
        </a:solidFill>
      </p:bgPr>
    </p:bg>
    <p:spTree>
      <p:nvGrpSpPr>
        <p:cNvPr id="554" name="Shape 554"/>
        <p:cNvGrpSpPr/>
        <p:nvPr/>
      </p:nvGrpSpPr>
      <p:grpSpPr>
        <a:xfrm>
          <a:off x="0" y="0"/>
          <a:ext cx="0" cy="0"/>
          <a:chOff x="0" y="0"/>
          <a:chExt cx="0" cy="0"/>
        </a:xfrm>
      </p:grpSpPr>
      <p:pic>
        <p:nvPicPr>
          <p:cNvPr id="555" name="Google Shape;555;p63" title="hands.png"/>
          <p:cNvPicPr preferRelativeResize="0"/>
          <p:nvPr/>
        </p:nvPicPr>
        <p:blipFill rotWithShape="1">
          <a:blip r:embed="rId3">
            <a:alphaModFix/>
          </a:blip>
          <a:srcRect b="-9490" l="-8050" r="8050" t="9490"/>
          <a:stretch/>
        </p:blipFill>
        <p:spPr>
          <a:xfrm>
            <a:off x="288338" y="536773"/>
            <a:ext cx="8763376" cy="5143500"/>
          </a:xfrm>
          <a:prstGeom prst="rect">
            <a:avLst/>
          </a:prstGeom>
          <a:noFill/>
          <a:ln>
            <a:noFill/>
          </a:ln>
        </p:spPr>
      </p:pic>
      <p:sp>
        <p:nvSpPr>
          <p:cNvPr id="556" name="Google Shape;556;p63"/>
          <p:cNvSpPr txBox="1"/>
          <p:nvPr>
            <p:ph type="title"/>
          </p:nvPr>
        </p:nvSpPr>
        <p:spPr>
          <a:xfrm>
            <a:off x="459125" y="490275"/>
            <a:ext cx="8520600" cy="7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uk" sz="3120">
                <a:latin typeface="Montserrat"/>
                <a:ea typeface="Montserrat"/>
                <a:cs typeface="Montserrat"/>
                <a:sym typeface="Montserrat"/>
              </a:rPr>
              <a:t>ЛОВІТЬ ПОДЯКУ</a:t>
            </a:r>
            <a:endParaRPr b="1" sz="3120">
              <a:latin typeface="Montserrat"/>
              <a:ea typeface="Montserrat"/>
              <a:cs typeface="Montserrat"/>
              <a:sym typeface="Montserrat"/>
            </a:endParaRPr>
          </a:p>
          <a:p>
            <a:pPr indent="0" lvl="0" marL="0" rtl="0" algn="l">
              <a:spcBef>
                <a:spcPts val="0"/>
              </a:spcBef>
              <a:spcAft>
                <a:spcPts val="0"/>
              </a:spcAft>
              <a:buSzPts val="990"/>
              <a:buNone/>
            </a:pPr>
            <a:r>
              <a:rPr b="1" lang="uk" sz="3120">
                <a:latin typeface="Montserrat"/>
                <a:ea typeface="Montserrat"/>
                <a:cs typeface="Montserrat"/>
                <a:sym typeface="Montserrat"/>
              </a:rPr>
              <a:t>ЗА УВАГУ! </a:t>
            </a:r>
            <a:endParaRPr b="1" sz="3120">
              <a:latin typeface="Montserrat"/>
              <a:ea typeface="Montserrat"/>
              <a:cs typeface="Montserrat"/>
              <a:sym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F4FF"/>
        </a:solidFill>
      </p:bgPr>
    </p:bg>
    <p:spTree>
      <p:nvGrpSpPr>
        <p:cNvPr id="560" name="Shape 560"/>
        <p:cNvGrpSpPr/>
        <p:nvPr/>
      </p:nvGrpSpPr>
      <p:grpSpPr>
        <a:xfrm>
          <a:off x="0" y="0"/>
          <a:ext cx="0" cy="0"/>
          <a:chOff x="0" y="0"/>
          <a:chExt cx="0" cy="0"/>
        </a:xfrm>
      </p:grpSpPr>
      <p:pic>
        <p:nvPicPr>
          <p:cNvPr id="561" name="Google Shape;561;p64"/>
          <p:cNvPicPr preferRelativeResize="0"/>
          <p:nvPr/>
        </p:nvPicPr>
        <p:blipFill>
          <a:blip r:embed="rId3">
            <a:alphaModFix/>
          </a:blip>
          <a:stretch>
            <a:fillRect/>
          </a:stretch>
        </p:blipFill>
        <p:spPr>
          <a:xfrm>
            <a:off x="4078800" y="258121"/>
            <a:ext cx="5554800" cy="4627249"/>
          </a:xfrm>
          <a:prstGeom prst="rect">
            <a:avLst/>
          </a:prstGeom>
          <a:noFill/>
          <a:ln>
            <a:noFill/>
          </a:ln>
        </p:spPr>
      </p:pic>
      <p:sp>
        <p:nvSpPr>
          <p:cNvPr id="562" name="Google Shape;562;p64"/>
          <p:cNvSpPr txBox="1"/>
          <p:nvPr>
            <p:ph idx="1" type="body"/>
          </p:nvPr>
        </p:nvSpPr>
        <p:spPr>
          <a:xfrm>
            <a:off x="369300" y="2532550"/>
            <a:ext cx="3709500" cy="769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uk">
                <a:solidFill>
                  <a:schemeClr val="dk1"/>
                </a:solidFill>
                <a:latin typeface="Montserrat SemiBold"/>
                <a:ea typeface="Montserrat SemiBold"/>
                <a:cs typeface="Montserrat SemiBold"/>
                <a:sym typeface="Montserrat SemiBold"/>
              </a:rPr>
              <a:t>Телефонуйте на безплатну гарячу лінію «Скажи, як є» </a:t>
            </a:r>
            <a:endParaRPr i="1">
              <a:latin typeface="Montserrat SemiBold"/>
              <a:ea typeface="Montserrat SemiBold"/>
              <a:cs typeface="Montserrat SemiBold"/>
              <a:sym typeface="Montserrat SemiBold"/>
            </a:endParaRPr>
          </a:p>
        </p:txBody>
      </p:sp>
      <p:sp>
        <p:nvSpPr>
          <p:cNvPr id="563" name="Google Shape;563;p64"/>
          <p:cNvSpPr txBox="1"/>
          <p:nvPr/>
        </p:nvSpPr>
        <p:spPr>
          <a:xfrm>
            <a:off x="305952" y="3354800"/>
            <a:ext cx="44934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uk" sz="3800">
                <a:solidFill>
                  <a:schemeClr val="dk1"/>
                </a:solidFill>
                <a:latin typeface="Montserrat SemiBold"/>
                <a:ea typeface="Montserrat SemiBold"/>
                <a:cs typeface="Montserrat SemiBold"/>
                <a:sym typeface="Montserrat SemiBold"/>
              </a:rPr>
              <a:t>0 800 600 017 </a:t>
            </a:r>
            <a:endParaRPr sz="3800"/>
          </a:p>
        </p:txBody>
      </p:sp>
      <p:sp>
        <p:nvSpPr>
          <p:cNvPr id="564" name="Google Shape;564;p64"/>
          <p:cNvSpPr txBox="1"/>
          <p:nvPr/>
        </p:nvSpPr>
        <p:spPr>
          <a:xfrm>
            <a:off x="382149" y="3978942"/>
            <a:ext cx="37806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uk">
                <a:solidFill>
                  <a:schemeClr val="dk1"/>
                </a:solidFill>
                <a:latin typeface="Montserrat Medium"/>
                <a:ea typeface="Montserrat Medium"/>
                <a:cs typeface="Montserrat Medium"/>
                <a:sym typeface="Montserrat Medium"/>
              </a:rPr>
              <a:t>понеділок — неділя з 08:00 до 20:00</a:t>
            </a:r>
            <a:endParaRPr sz="1000">
              <a:latin typeface="Montserrat Medium"/>
              <a:ea typeface="Montserrat Medium"/>
              <a:cs typeface="Montserrat Medium"/>
              <a:sym typeface="Montserrat Medium"/>
            </a:endParaRPr>
          </a:p>
        </p:txBody>
      </p:sp>
      <p:sp>
        <p:nvSpPr>
          <p:cNvPr id="565" name="Google Shape;565;p64"/>
          <p:cNvSpPr txBox="1"/>
          <p:nvPr/>
        </p:nvSpPr>
        <p:spPr>
          <a:xfrm>
            <a:off x="356225" y="470750"/>
            <a:ext cx="5325300" cy="173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2400">
                <a:solidFill>
                  <a:schemeClr val="dk1"/>
                </a:solidFill>
                <a:latin typeface="Montserrat"/>
                <a:ea typeface="Montserrat"/>
                <a:cs typeface="Montserrat"/>
                <a:sym typeface="Montserrat"/>
              </a:rPr>
              <a:t>ХОЧЕТЕ ПОДІЛИТИСЯ ВРАЖЕННЯМИ </a:t>
            </a:r>
            <a:br>
              <a:rPr b="1" lang="uk" sz="2400">
                <a:solidFill>
                  <a:schemeClr val="dk1"/>
                </a:solidFill>
                <a:latin typeface="Montserrat"/>
                <a:ea typeface="Montserrat"/>
                <a:cs typeface="Montserrat"/>
                <a:sym typeface="Montserrat"/>
              </a:rPr>
            </a:br>
            <a:r>
              <a:rPr b="1" lang="uk" sz="2400">
                <a:solidFill>
                  <a:schemeClr val="dk1"/>
                </a:solidFill>
                <a:latin typeface="Montserrat"/>
                <a:ea typeface="Montserrat"/>
                <a:cs typeface="Montserrat"/>
                <a:sym typeface="Montserrat"/>
              </a:rPr>
              <a:t>ЧИ ЗАУВАЖЕННЯМИ </a:t>
            </a:r>
            <a:br>
              <a:rPr b="1" lang="uk" sz="2400">
                <a:solidFill>
                  <a:schemeClr val="dk1"/>
                </a:solidFill>
                <a:latin typeface="Montserrat"/>
                <a:ea typeface="Montserrat"/>
                <a:cs typeface="Montserrat"/>
                <a:sym typeface="Montserrat"/>
              </a:rPr>
            </a:br>
            <a:r>
              <a:rPr b="1" lang="uk" sz="2400">
                <a:solidFill>
                  <a:schemeClr val="dk1"/>
                </a:solidFill>
                <a:latin typeface="Montserrat"/>
                <a:ea typeface="Montserrat"/>
                <a:cs typeface="Montserrat"/>
                <a:sym typeface="Montserrat"/>
              </a:rPr>
              <a:t>ПРО ЦЕЙ УРОК?</a:t>
            </a:r>
            <a:endParaRPr b="1" sz="2400">
              <a:latin typeface="Montserrat"/>
              <a:ea typeface="Montserrat"/>
              <a:cs typeface="Montserrat"/>
              <a:sym typeface="Montserrat"/>
            </a:endParaRPr>
          </a:p>
        </p:txBody>
      </p:sp>
      <p:sp>
        <p:nvSpPr>
          <p:cNvPr id="566" name="Google Shape;566;p64"/>
          <p:cNvSpPr/>
          <p:nvPr/>
        </p:nvSpPr>
        <p:spPr>
          <a:xfrm>
            <a:off x="463883" y="3953225"/>
            <a:ext cx="3368025" cy="39350"/>
          </a:xfrm>
          <a:custGeom>
            <a:rect b="b" l="l" r="r" t="t"/>
            <a:pathLst>
              <a:path extrusionOk="0" h="1574" w="134721">
                <a:moveTo>
                  <a:pt x="0" y="0"/>
                </a:moveTo>
                <a:cubicBezTo>
                  <a:pt x="44910" y="0"/>
                  <a:pt x="89811" y="1574"/>
                  <a:pt x="134721" y="1574"/>
                </a:cubicBezTo>
              </a:path>
            </a:pathLst>
          </a:custGeom>
          <a:noFill/>
          <a:ln cap="flat" cmpd="sng" w="28575">
            <a:solidFill>
              <a:srgbClr val="FBBD04"/>
            </a:solidFill>
            <a:prstDash val="solid"/>
            <a:round/>
            <a:headEnd len="med" w="med" type="none"/>
            <a:tailEnd len="med" w="med" type="none"/>
          </a:ln>
        </p:spPr>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F4FF"/>
        </a:solidFill>
      </p:bgPr>
    </p:bg>
    <p:spTree>
      <p:nvGrpSpPr>
        <p:cNvPr id="570" name="Shape 570"/>
        <p:cNvGrpSpPr/>
        <p:nvPr/>
      </p:nvGrpSpPr>
      <p:grpSpPr>
        <a:xfrm>
          <a:off x="0" y="0"/>
          <a:ext cx="0" cy="0"/>
          <a:chOff x="0" y="0"/>
          <a:chExt cx="0" cy="0"/>
        </a:xfrm>
      </p:grpSpPr>
      <p:pic>
        <p:nvPicPr>
          <p:cNvPr id="571" name="Google Shape;571;p65">
            <a:hlinkClick r:id="rId3"/>
          </p:cNvPr>
          <p:cNvPicPr preferRelativeResize="0"/>
          <p:nvPr/>
        </p:nvPicPr>
        <p:blipFill>
          <a:blip r:embed="rId4">
            <a:alphaModFix/>
          </a:blip>
          <a:stretch>
            <a:fillRect/>
          </a:stretch>
        </p:blipFill>
        <p:spPr>
          <a:xfrm>
            <a:off x="3359300" y="519375"/>
            <a:ext cx="5646049" cy="3495151"/>
          </a:xfrm>
          <a:prstGeom prst="rect">
            <a:avLst/>
          </a:prstGeom>
          <a:noFill/>
          <a:ln>
            <a:noFill/>
          </a:ln>
        </p:spPr>
      </p:pic>
      <p:sp>
        <p:nvSpPr>
          <p:cNvPr id="572" name="Google Shape;572;p65"/>
          <p:cNvSpPr txBox="1"/>
          <p:nvPr/>
        </p:nvSpPr>
        <p:spPr>
          <a:xfrm>
            <a:off x="356225" y="470750"/>
            <a:ext cx="4373100" cy="25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2400">
                <a:solidFill>
                  <a:schemeClr val="dk1"/>
                </a:solidFill>
                <a:latin typeface="Montserrat"/>
                <a:ea typeface="Montserrat"/>
                <a:cs typeface="Montserrat"/>
                <a:sym typeface="Montserrat"/>
              </a:rPr>
              <a:t>Ще більше корисних </a:t>
            </a:r>
            <a:br>
              <a:rPr b="1" lang="uk" sz="2400">
                <a:solidFill>
                  <a:schemeClr val="dk1"/>
                </a:solidFill>
                <a:latin typeface="Montserrat"/>
                <a:ea typeface="Montserrat"/>
                <a:cs typeface="Montserrat"/>
                <a:sym typeface="Montserrat"/>
              </a:rPr>
            </a:br>
            <a:r>
              <a:rPr b="1" lang="uk" sz="2400">
                <a:solidFill>
                  <a:schemeClr val="dk1"/>
                </a:solidFill>
                <a:latin typeface="Montserrat"/>
                <a:ea typeface="Montserrat"/>
                <a:cs typeface="Montserrat"/>
                <a:sym typeface="Montserrat"/>
              </a:rPr>
              <a:t>та інтерактивних матеріалів для дітей знайдете в онлайн-базі знань «Спільнотека» </a:t>
            </a:r>
            <a:br>
              <a:rPr b="1" lang="uk" sz="2400">
                <a:solidFill>
                  <a:schemeClr val="dk1"/>
                </a:solidFill>
                <a:latin typeface="Montserrat"/>
                <a:ea typeface="Montserrat"/>
                <a:cs typeface="Montserrat"/>
                <a:sym typeface="Montserrat"/>
              </a:rPr>
            </a:br>
            <a:r>
              <a:rPr b="1" lang="uk" sz="2400">
                <a:solidFill>
                  <a:schemeClr val="dk1"/>
                </a:solidFill>
                <a:latin typeface="Montserrat"/>
                <a:ea typeface="Montserrat"/>
                <a:cs typeface="Montserrat"/>
                <a:sym typeface="Montserrat"/>
              </a:rPr>
              <a:t>від ЮНІСЕФ</a:t>
            </a:r>
            <a:endParaRPr b="1" sz="2400">
              <a:latin typeface="Montserrat"/>
              <a:ea typeface="Montserrat"/>
              <a:cs typeface="Montserrat"/>
              <a:sym typeface="Montserrat"/>
            </a:endParaRPr>
          </a:p>
        </p:txBody>
      </p:sp>
      <p:sp>
        <p:nvSpPr>
          <p:cNvPr id="573" name="Google Shape;573;p65"/>
          <p:cNvSpPr txBox="1"/>
          <p:nvPr/>
        </p:nvSpPr>
        <p:spPr>
          <a:xfrm>
            <a:off x="305952" y="3735800"/>
            <a:ext cx="4493400" cy="7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uk" sz="3800">
                <a:solidFill>
                  <a:schemeClr val="dk1"/>
                </a:solidFill>
                <a:latin typeface="Montserrat SemiBold"/>
                <a:ea typeface="Montserrat SemiBold"/>
                <a:cs typeface="Montserrat SemiBold"/>
                <a:sym typeface="Montserrat SemiBold"/>
              </a:rPr>
              <a:t>spilnoteka.org</a:t>
            </a:r>
            <a:endParaRPr sz="3800"/>
          </a:p>
        </p:txBody>
      </p:sp>
      <p:sp>
        <p:nvSpPr>
          <p:cNvPr id="574" name="Google Shape;574;p65"/>
          <p:cNvSpPr/>
          <p:nvPr/>
        </p:nvSpPr>
        <p:spPr>
          <a:xfrm>
            <a:off x="185900" y="3674900"/>
            <a:ext cx="4142253" cy="919660"/>
          </a:xfrm>
          <a:custGeom>
            <a:rect b="b" l="l" r="r" t="t"/>
            <a:pathLst>
              <a:path extrusionOk="0" h="31916" w="86867">
                <a:moveTo>
                  <a:pt x="17116" y="482"/>
                </a:moveTo>
                <a:cubicBezTo>
                  <a:pt x="9741" y="482"/>
                  <a:pt x="1162" y="7345"/>
                  <a:pt x="118" y="14646"/>
                </a:cubicBezTo>
                <a:cubicBezTo>
                  <a:pt x="-824" y="21232"/>
                  <a:pt x="6443" y="27410"/>
                  <a:pt x="12394" y="30384"/>
                </a:cubicBezTo>
                <a:cubicBezTo>
                  <a:pt x="17102" y="32737"/>
                  <a:pt x="22870" y="31644"/>
                  <a:pt x="28133" y="31644"/>
                </a:cubicBezTo>
                <a:cubicBezTo>
                  <a:pt x="38354" y="31644"/>
                  <a:pt x="48563" y="30364"/>
                  <a:pt x="58665" y="28811"/>
                </a:cubicBezTo>
                <a:cubicBezTo>
                  <a:pt x="68486" y="27301"/>
                  <a:pt x="83953" y="27434"/>
                  <a:pt x="86365" y="17794"/>
                </a:cubicBezTo>
                <a:cubicBezTo>
                  <a:pt x="92183" y="-5461"/>
                  <a:pt x="40458" y="796"/>
                  <a:pt x="16486" y="796"/>
                </a:cubicBezTo>
              </a:path>
            </a:pathLst>
          </a:custGeom>
          <a:noFill/>
          <a:ln cap="flat" cmpd="sng" w="28575">
            <a:solidFill>
              <a:srgbClr val="F8D468"/>
            </a:solidFill>
            <a:prstDash val="solid"/>
            <a:round/>
            <a:headEnd len="med" w="med" type="none"/>
            <a:tailEnd len="med" w="med" type="none"/>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8" title="question.png"/>
          <p:cNvPicPr preferRelativeResize="0"/>
          <p:nvPr/>
        </p:nvPicPr>
        <p:blipFill>
          <a:blip r:embed="rId3">
            <a:alphaModFix/>
          </a:blip>
          <a:stretch>
            <a:fillRect/>
          </a:stretch>
        </p:blipFill>
        <p:spPr>
          <a:xfrm>
            <a:off x="30" y="9725"/>
            <a:ext cx="9143967" cy="5143501"/>
          </a:xfrm>
          <a:prstGeom prst="rect">
            <a:avLst/>
          </a:prstGeom>
          <a:noFill/>
          <a:ln>
            <a:noFill/>
          </a:ln>
        </p:spPr>
      </p:pic>
      <p:sp>
        <p:nvSpPr>
          <p:cNvPr id="103" name="Google Shape;103;p18"/>
          <p:cNvSpPr txBox="1"/>
          <p:nvPr/>
        </p:nvSpPr>
        <p:spPr>
          <a:xfrm>
            <a:off x="1744325" y="1343765"/>
            <a:ext cx="5948400" cy="241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31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uk" sz="4100">
                <a:solidFill>
                  <a:schemeClr val="lt1"/>
                </a:solidFill>
                <a:latin typeface="Montserrat"/>
                <a:ea typeface="Montserrat"/>
                <a:cs typeface="Montserrat"/>
                <a:sym typeface="Montserrat"/>
              </a:rPr>
              <a:t>ЩО ТАКЕ СМІТТЯ?</a:t>
            </a:r>
            <a:endParaRPr b="1" sz="4100">
              <a:solidFill>
                <a:srgbClr val="00AFE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9"/>
          <p:cNvPicPr preferRelativeResize="0"/>
          <p:nvPr/>
        </p:nvPicPr>
        <p:blipFill>
          <a:blip r:embed="rId3">
            <a:alphaModFix/>
          </a:blip>
          <a:stretch>
            <a:fillRect/>
          </a:stretch>
        </p:blipFill>
        <p:spPr>
          <a:xfrm>
            <a:off x="556250" y="517949"/>
            <a:ext cx="8031501" cy="4238850"/>
          </a:xfrm>
          <a:prstGeom prst="rect">
            <a:avLst/>
          </a:prstGeom>
          <a:noFill/>
          <a:ln>
            <a:noFill/>
          </a:ln>
        </p:spPr>
      </p:pic>
      <p:sp>
        <p:nvSpPr>
          <p:cNvPr id="109" name="Google Shape;109;p19"/>
          <p:cNvSpPr txBox="1"/>
          <p:nvPr/>
        </p:nvSpPr>
        <p:spPr>
          <a:xfrm>
            <a:off x="1645275" y="1265759"/>
            <a:ext cx="5948400" cy="253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3600">
                <a:solidFill>
                  <a:schemeClr val="lt1"/>
                </a:solidFill>
                <a:latin typeface="Montserrat"/>
                <a:ea typeface="Montserrat"/>
                <a:cs typeface="Montserrat"/>
                <a:sym typeface="Montserrat"/>
              </a:rPr>
              <a:t>ЧИ ЗНАЄТЕ ВИ, </a:t>
            </a:r>
            <a:br>
              <a:rPr b="1" lang="uk" sz="3600">
                <a:solidFill>
                  <a:schemeClr val="lt1"/>
                </a:solidFill>
                <a:latin typeface="Montserrat"/>
                <a:ea typeface="Montserrat"/>
                <a:cs typeface="Montserrat"/>
                <a:sym typeface="Montserrat"/>
              </a:rPr>
            </a:br>
            <a:r>
              <a:rPr b="1" lang="uk" sz="3600">
                <a:solidFill>
                  <a:schemeClr val="lt1"/>
                </a:solidFill>
                <a:latin typeface="Montserrat"/>
                <a:ea typeface="Montserrat"/>
                <a:cs typeface="Montserrat"/>
                <a:sym typeface="Montserrat"/>
              </a:rPr>
              <a:t>ЯК СМІТТЯ ШКОДИТЬ ДОВКІЛЛЮ?</a:t>
            </a:r>
            <a:endParaRPr b="1" sz="3600">
              <a:solidFill>
                <a:srgbClr val="00AFE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0" title="Bubble-green.png"/>
          <p:cNvPicPr preferRelativeResize="0"/>
          <p:nvPr/>
        </p:nvPicPr>
        <p:blipFill>
          <a:blip r:embed="rId3">
            <a:alphaModFix/>
          </a:blip>
          <a:stretch>
            <a:fillRect/>
          </a:stretch>
        </p:blipFill>
        <p:spPr>
          <a:xfrm>
            <a:off x="-198100" y="-128225"/>
            <a:ext cx="9404549" cy="5290051"/>
          </a:xfrm>
          <a:prstGeom prst="rect">
            <a:avLst/>
          </a:prstGeom>
          <a:noFill/>
          <a:ln>
            <a:noFill/>
          </a:ln>
        </p:spPr>
      </p:pic>
      <p:sp>
        <p:nvSpPr>
          <p:cNvPr id="115" name="Google Shape;115;p20"/>
          <p:cNvSpPr txBox="1"/>
          <p:nvPr/>
        </p:nvSpPr>
        <p:spPr>
          <a:xfrm>
            <a:off x="1538250" y="1525975"/>
            <a:ext cx="6067500" cy="241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uk" sz="3600">
                <a:solidFill>
                  <a:schemeClr val="lt1"/>
                </a:solidFill>
                <a:latin typeface="Montserrat"/>
                <a:ea typeface="Montserrat"/>
                <a:cs typeface="Montserrat"/>
                <a:sym typeface="Montserrat"/>
              </a:rPr>
              <a:t>ЩО МИ МОЖЕМО ЗРОБИТИ, ЩОБ СМІТТЯ БУЛО МЕНШЕ?</a:t>
            </a:r>
            <a:endParaRPr b="1" sz="3600">
              <a:solidFill>
                <a:srgbClr val="00AFEF"/>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nvSpPr>
        <p:spPr>
          <a:xfrm>
            <a:off x="195250" y="255700"/>
            <a:ext cx="8908500" cy="171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uk" sz="2200">
                <a:solidFill>
                  <a:schemeClr val="dk1"/>
                </a:solidFill>
                <a:latin typeface="Montserrat"/>
                <a:ea typeface="Montserrat"/>
                <a:cs typeface="Montserrat"/>
                <a:sym typeface="Montserrat"/>
              </a:rPr>
              <a:t>БІЛЬШІСТЬ СМІТТЯ ВЕЗУТЬ </a:t>
            </a:r>
            <a:r>
              <a:rPr b="1" lang="uk" sz="2200">
                <a:solidFill>
                  <a:schemeClr val="dk1"/>
                </a:solidFill>
                <a:latin typeface="Montserrat"/>
                <a:ea typeface="Montserrat"/>
                <a:cs typeface="Montserrat"/>
                <a:sym typeface="Montserrat"/>
              </a:rPr>
              <a:t>НА СПЕЦІАЛЬНІ СМІТТЄЗВАЛИЩА. </a:t>
            </a:r>
            <a:r>
              <a:rPr lang="uk" sz="2200">
                <a:solidFill>
                  <a:schemeClr val="dk1"/>
                </a:solidFill>
                <a:latin typeface="Montserrat"/>
                <a:ea typeface="Montserrat"/>
                <a:cs typeface="Montserrat"/>
                <a:sym typeface="Montserrat"/>
              </a:rPr>
              <a:t>А ЧАСОМ ЛЮДИ ВИКИДАЮТЬ ЙОГО ПРОСТО </a:t>
            </a:r>
            <a:r>
              <a:rPr b="1" lang="uk" sz="2200">
                <a:solidFill>
                  <a:schemeClr val="dk1"/>
                </a:solidFill>
                <a:latin typeface="Montserrat"/>
                <a:ea typeface="Montserrat"/>
                <a:cs typeface="Montserrat"/>
                <a:sym typeface="Montserrat"/>
              </a:rPr>
              <a:t>В ЛІСІ</a:t>
            </a:r>
            <a:r>
              <a:rPr lang="uk" sz="2200">
                <a:solidFill>
                  <a:schemeClr val="dk1"/>
                </a:solidFill>
                <a:latin typeface="Montserrat"/>
                <a:ea typeface="Montserrat"/>
                <a:cs typeface="Montserrat"/>
                <a:sym typeface="Montserrat"/>
              </a:rPr>
              <a:t> АБО </a:t>
            </a:r>
            <a:r>
              <a:rPr b="1" lang="uk" sz="2200">
                <a:solidFill>
                  <a:schemeClr val="dk1"/>
                </a:solidFill>
                <a:latin typeface="Montserrat"/>
                <a:ea typeface="Montserrat"/>
                <a:cs typeface="Montserrat"/>
                <a:sym typeface="Montserrat"/>
              </a:rPr>
              <a:t>НА УЗБІЧЧЯХ.</a:t>
            </a:r>
            <a:endParaRPr b="1" i="1" sz="2200">
              <a:latin typeface="Montserrat"/>
              <a:ea typeface="Montserrat"/>
              <a:cs typeface="Montserrat"/>
              <a:sym typeface="Montserrat"/>
            </a:endParaRPr>
          </a:p>
        </p:txBody>
      </p:sp>
      <p:sp>
        <p:nvSpPr>
          <p:cNvPr id="121" name="Google Shape;121;p21"/>
          <p:cNvSpPr/>
          <p:nvPr/>
        </p:nvSpPr>
        <p:spPr>
          <a:xfrm>
            <a:off x="4297800" y="625604"/>
            <a:ext cx="2453196" cy="52575"/>
          </a:xfrm>
          <a:custGeom>
            <a:rect b="b" l="l" r="r" t="t"/>
            <a:pathLst>
              <a:path extrusionOk="0" h="1465" w="113811">
                <a:moveTo>
                  <a:pt x="0" y="0"/>
                </a:moveTo>
                <a:cubicBezTo>
                  <a:pt x="37940" y="0"/>
                  <a:pt x="75871" y="1465"/>
                  <a:pt x="113811" y="1465"/>
                </a:cubicBezTo>
              </a:path>
            </a:pathLst>
          </a:custGeom>
          <a:noFill/>
          <a:ln cap="flat" cmpd="sng" w="38100">
            <a:solidFill>
              <a:srgbClr val="54D794"/>
            </a:solidFill>
            <a:prstDash val="solid"/>
            <a:round/>
            <a:headEnd len="med" w="med" type="none"/>
            <a:tailEnd len="med" w="med" type="none"/>
          </a:ln>
        </p:spPr>
      </p:sp>
      <p:sp>
        <p:nvSpPr>
          <p:cNvPr id="122" name="Google Shape;122;p21"/>
          <p:cNvSpPr/>
          <p:nvPr/>
        </p:nvSpPr>
        <p:spPr>
          <a:xfrm>
            <a:off x="281025" y="935250"/>
            <a:ext cx="2752493" cy="52575"/>
          </a:xfrm>
          <a:custGeom>
            <a:rect b="b" l="l" r="r" t="t"/>
            <a:pathLst>
              <a:path extrusionOk="0" h="2103" w="130419">
                <a:moveTo>
                  <a:pt x="0" y="0"/>
                </a:moveTo>
                <a:cubicBezTo>
                  <a:pt x="14055" y="2341"/>
                  <a:pt x="28519" y="-156"/>
                  <a:pt x="42740" y="732"/>
                </a:cubicBezTo>
                <a:cubicBezTo>
                  <a:pt x="71912" y="2553"/>
                  <a:pt x="101190" y="1953"/>
                  <a:pt x="130419" y="1953"/>
                </a:cubicBezTo>
              </a:path>
            </a:pathLst>
          </a:custGeom>
          <a:noFill/>
          <a:ln cap="flat" cmpd="sng" w="38100">
            <a:solidFill>
              <a:srgbClr val="54D794"/>
            </a:solidFill>
            <a:prstDash val="solid"/>
            <a:round/>
            <a:headEnd len="med" w="med" type="none"/>
            <a:tailEnd len="med" w="med" type="none"/>
          </a:ln>
        </p:spPr>
      </p:sp>
      <p:pic>
        <p:nvPicPr>
          <p:cNvPr id="123" name="Google Shape;123;p21"/>
          <p:cNvPicPr preferRelativeResize="0"/>
          <p:nvPr/>
        </p:nvPicPr>
        <p:blipFill>
          <a:blip r:embed="rId3">
            <a:alphaModFix/>
          </a:blip>
          <a:stretch>
            <a:fillRect/>
          </a:stretch>
        </p:blipFill>
        <p:spPr>
          <a:xfrm>
            <a:off x="170399" y="1572675"/>
            <a:ext cx="8331873" cy="3055301"/>
          </a:xfrm>
          <a:prstGeom prst="rect">
            <a:avLst/>
          </a:prstGeom>
          <a:noFill/>
          <a:ln>
            <a:noFill/>
          </a:ln>
        </p:spPr>
      </p:pic>
      <p:pic>
        <p:nvPicPr>
          <p:cNvPr id="124" name="Google Shape;124;p21"/>
          <p:cNvPicPr preferRelativeResize="0"/>
          <p:nvPr/>
        </p:nvPicPr>
        <p:blipFill>
          <a:blip r:embed="rId4">
            <a:alphaModFix/>
          </a:blip>
          <a:stretch>
            <a:fillRect/>
          </a:stretch>
        </p:blipFill>
        <p:spPr>
          <a:xfrm>
            <a:off x="498475" y="4044145"/>
            <a:ext cx="1669050" cy="684659"/>
          </a:xfrm>
          <a:prstGeom prst="rect">
            <a:avLst/>
          </a:prstGeom>
          <a:noFill/>
          <a:ln>
            <a:noFill/>
          </a:ln>
        </p:spPr>
      </p:pic>
      <p:pic>
        <p:nvPicPr>
          <p:cNvPr id="125" name="Google Shape;125;p21"/>
          <p:cNvPicPr preferRelativeResize="0"/>
          <p:nvPr/>
        </p:nvPicPr>
        <p:blipFill>
          <a:blip r:embed="rId5">
            <a:alphaModFix/>
          </a:blip>
          <a:stretch>
            <a:fillRect/>
          </a:stretch>
        </p:blipFill>
        <p:spPr>
          <a:xfrm>
            <a:off x="1146325" y="2511850"/>
            <a:ext cx="795075" cy="753700"/>
          </a:xfrm>
          <a:prstGeom prst="rect">
            <a:avLst/>
          </a:prstGeom>
          <a:noFill/>
          <a:ln>
            <a:noFill/>
          </a:ln>
        </p:spPr>
      </p:pic>
      <p:pic>
        <p:nvPicPr>
          <p:cNvPr id="126" name="Google Shape;126;p21"/>
          <p:cNvPicPr preferRelativeResize="0"/>
          <p:nvPr/>
        </p:nvPicPr>
        <p:blipFill>
          <a:blip r:embed="rId6">
            <a:alphaModFix/>
          </a:blip>
          <a:stretch>
            <a:fillRect/>
          </a:stretch>
        </p:blipFill>
        <p:spPr>
          <a:xfrm>
            <a:off x="6763195" y="3974662"/>
            <a:ext cx="572509" cy="500375"/>
          </a:xfrm>
          <a:prstGeom prst="rect">
            <a:avLst/>
          </a:prstGeom>
          <a:noFill/>
          <a:ln>
            <a:noFill/>
          </a:ln>
        </p:spPr>
      </p:pic>
      <p:pic>
        <p:nvPicPr>
          <p:cNvPr id="127" name="Google Shape;127;p21"/>
          <p:cNvPicPr preferRelativeResize="0"/>
          <p:nvPr/>
        </p:nvPicPr>
        <p:blipFill>
          <a:blip r:embed="rId7">
            <a:alphaModFix/>
          </a:blip>
          <a:stretch>
            <a:fillRect/>
          </a:stretch>
        </p:blipFill>
        <p:spPr>
          <a:xfrm>
            <a:off x="5008850" y="2821963"/>
            <a:ext cx="369750" cy="500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