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y="5143500" cx="9144000"/>
  <p:notesSz cx="6858000" cy="9144000"/>
  <p:embeddedFontLst>
    <p:embeddedFont>
      <p:font typeface="Montserrat SemiBold"/>
      <p:regular r:id="rId57"/>
      <p:bold r:id="rId58"/>
      <p:italic r:id="rId59"/>
      <p:boldItalic r:id="rId60"/>
    </p:embeddedFont>
    <p:embeddedFont>
      <p:font typeface="Montserrat"/>
      <p:regular r:id="rId61"/>
      <p:bold r:id="rId62"/>
      <p:italic r:id="rId63"/>
      <p:boldItalic r:id="rId64"/>
    </p:embeddedFont>
    <p:embeddedFont>
      <p:font typeface="Montserrat Medium"/>
      <p:regular r:id="rId65"/>
      <p:bold r:id="rId66"/>
      <p:italic r:id="rId67"/>
      <p:boldItalic r:id="rId6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Montserrat-bold.fntdata"/><Relationship Id="rId61" Type="http://schemas.openxmlformats.org/officeDocument/2006/relationships/font" Target="fonts/Montserrat-regular.fntdata"/><Relationship Id="rId20" Type="http://schemas.openxmlformats.org/officeDocument/2006/relationships/slide" Target="slides/slide15.xml"/><Relationship Id="rId64" Type="http://schemas.openxmlformats.org/officeDocument/2006/relationships/font" Target="fonts/Montserrat-boldItalic.fntdata"/><Relationship Id="rId63" Type="http://schemas.openxmlformats.org/officeDocument/2006/relationships/font" Target="fonts/Montserrat-italic.fntdata"/><Relationship Id="rId22" Type="http://schemas.openxmlformats.org/officeDocument/2006/relationships/slide" Target="slides/slide17.xml"/><Relationship Id="rId66" Type="http://schemas.openxmlformats.org/officeDocument/2006/relationships/font" Target="fonts/MontserratMedium-bold.fntdata"/><Relationship Id="rId21" Type="http://schemas.openxmlformats.org/officeDocument/2006/relationships/slide" Target="slides/slide16.xml"/><Relationship Id="rId65" Type="http://schemas.openxmlformats.org/officeDocument/2006/relationships/font" Target="fonts/MontserratMedium-regular.fntdata"/><Relationship Id="rId24" Type="http://schemas.openxmlformats.org/officeDocument/2006/relationships/slide" Target="slides/slide19.xml"/><Relationship Id="rId68" Type="http://schemas.openxmlformats.org/officeDocument/2006/relationships/font" Target="fonts/MontserratMedium-boldItalic.fntdata"/><Relationship Id="rId23" Type="http://schemas.openxmlformats.org/officeDocument/2006/relationships/slide" Target="slides/slide18.xml"/><Relationship Id="rId67" Type="http://schemas.openxmlformats.org/officeDocument/2006/relationships/font" Target="fonts/MontserratMedium-italic.fntdata"/><Relationship Id="rId60" Type="http://schemas.openxmlformats.org/officeDocument/2006/relationships/font" Target="fonts/MontserratSemiBold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MontserratSemiBold-regular.fntdata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font" Target="fonts/MontserratSemiBold-italic.fntdata"/><Relationship Id="rId14" Type="http://schemas.openxmlformats.org/officeDocument/2006/relationships/slide" Target="slides/slide9.xml"/><Relationship Id="rId58" Type="http://schemas.openxmlformats.org/officeDocument/2006/relationships/font" Target="fonts/MontserratSemiBold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c91227cd8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c91227cd8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c91227cd8f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c91227cd8f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c91227cd8f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c91227cd8f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c91227cd8f_1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c91227cd8f_1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c91227cd8f_1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c91227cd8f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c91227cd8f_1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c91227cd8f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c91227cd8f_1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c91227cd8f_1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c91227cd8f_1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c91227cd8f_1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c91227cd8f_1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c91227cd8f_1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c91227cd8f_1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c91227cd8f_1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c91227cd8f_1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c91227cd8f_1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c91227cd8f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c91227cd8f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c91227cd8f_1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c91227cd8f_1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c91227cd8f_1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c91227cd8f_1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c91227cd8f_1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c91227cd8f_1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c91227cd8f_1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c91227cd8f_1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c91227cd8f_1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c91227cd8f_1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c91227cd8f_1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c91227cd8f_1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c91227cd8f_1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c91227cd8f_1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c91227cd8f_1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c91227cd8f_1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c91227cd8f_1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c91227cd8f_1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c91227cd8f_1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c91227cd8f_1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c91227cd8f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c91227cd8f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c91227cd8f_1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c91227cd8f_1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c91227cd8f_1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c91227cd8f_1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c91227cd8f_1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c91227cd8f_1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c91227cd8f_1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c91227cd8f_1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c91227cd8f_1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c91227cd8f_1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c91227cd8f_1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c91227cd8f_1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c91227cd8f_1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c91227cd8f_1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c91227cd8f_1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c91227cd8f_1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c91227cd8f_1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c91227cd8f_1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c91227cd8f_1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c91227cd8f_1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c91227cd8f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c91227cd8f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c91227cd8f_1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c91227cd8f_1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c91227cd8f_1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c91227cd8f_1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c91227cd8f_1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c91227cd8f_1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c91227cd8f_1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c91227cd8f_1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c91227cd8f_1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c91227cd8f_1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c91227cd8f_1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c91227cd8f_1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c91227cd8f_1_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c91227cd8f_1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c91227cd8f_1_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c91227cd8f_1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c91227cd8f_1_4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c91227cd8f_1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c91227cd8f_1_4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3c91227cd8f_1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c91227cd8f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c91227cd8f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c91227cd8f_1_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c91227cd8f_1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c91227cd8f_1_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c91227cd8f_1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c91227cd8f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c91227cd8f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c91227cd8f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c91227cd8f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c91227cd8f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c91227cd8f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c91227cd8f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c91227cd8f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png"/><Relationship Id="rId4" Type="http://schemas.openxmlformats.org/officeDocument/2006/relationships/image" Target="../media/image13.png"/><Relationship Id="rId5" Type="http://schemas.openxmlformats.org/officeDocument/2006/relationships/image" Target="../media/image43.png"/><Relationship Id="rId6" Type="http://schemas.openxmlformats.org/officeDocument/2006/relationships/image" Target="../media/image20.png"/><Relationship Id="rId7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9.png"/><Relationship Id="rId4" Type="http://schemas.openxmlformats.org/officeDocument/2006/relationships/image" Target="../media/image26.png"/><Relationship Id="rId5" Type="http://schemas.openxmlformats.org/officeDocument/2006/relationships/image" Target="../media/image32.png"/><Relationship Id="rId6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Relationship Id="rId4" Type="http://schemas.openxmlformats.org/officeDocument/2006/relationships/image" Target="../media/image35.png"/><Relationship Id="rId5" Type="http://schemas.openxmlformats.org/officeDocument/2006/relationships/image" Target="../media/image52.png"/><Relationship Id="rId6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Relationship Id="rId4" Type="http://schemas.openxmlformats.org/officeDocument/2006/relationships/image" Target="../media/image16.png"/><Relationship Id="rId5" Type="http://schemas.openxmlformats.org/officeDocument/2006/relationships/image" Target="../media/image42.png"/><Relationship Id="rId6" Type="http://schemas.openxmlformats.org/officeDocument/2006/relationships/image" Target="../media/image4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7.png"/><Relationship Id="rId4" Type="http://schemas.openxmlformats.org/officeDocument/2006/relationships/image" Target="../media/image36.png"/><Relationship Id="rId5" Type="http://schemas.openxmlformats.org/officeDocument/2006/relationships/image" Target="../media/image16.png"/><Relationship Id="rId6" Type="http://schemas.openxmlformats.org/officeDocument/2006/relationships/image" Target="../media/image4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Relationship Id="rId4" Type="http://schemas.openxmlformats.org/officeDocument/2006/relationships/image" Target="../media/image16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Relationship Id="rId4" Type="http://schemas.openxmlformats.org/officeDocument/2006/relationships/image" Target="../media/image54.png"/><Relationship Id="rId5" Type="http://schemas.openxmlformats.org/officeDocument/2006/relationships/image" Target="../media/image51.png"/><Relationship Id="rId6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7.png"/><Relationship Id="rId4" Type="http://schemas.openxmlformats.org/officeDocument/2006/relationships/image" Target="../media/image45.png"/><Relationship Id="rId9" Type="http://schemas.openxmlformats.org/officeDocument/2006/relationships/image" Target="../media/image16.png"/><Relationship Id="rId5" Type="http://schemas.openxmlformats.org/officeDocument/2006/relationships/image" Target="../media/image32.png"/><Relationship Id="rId6" Type="http://schemas.openxmlformats.org/officeDocument/2006/relationships/image" Target="../media/image20.png"/><Relationship Id="rId7" Type="http://schemas.openxmlformats.org/officeDocument/2006/relationships/image" Target="../media/image61.png"/><Relationship Id="rId8" Type="http://schemas.openxmlformats.org/officeDocument/2006/relationships/image" Target="../media/image6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5.png"/><Relationship Id="rId4" Type="http://schemas.openxmlformats.org/officeDocument/2006/relationships/image" Target="../media/image68.png"/><Relationship Id="rId5" Type="http://schemas.openxmlformats.org/officeDocument/2006/relationships/image" Target="../media/image5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0.png"/><Relationship Id="rId4" Type="http://schemas.openxmlformats.org/officeDocument/2006/relationships/image" Target="../media/image5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0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6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0.png"/><Relationship Id="rId4" Type="http://schemas.openxmlformats.org/officeDocument/2006/relationships/image" Target="../media/image7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4.png"/><Relationship Id="rId4" Type="http://schemas.openxmlformats.org/officeDocument/2006/relationships/image" Target="../media/image51.png"/><Relationship Id="rId5" Type="http://schemas.openxmlformats.org/officeDocument/2006/relationships/image" Target="../media/image7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7.png"/><Relationship Id="rId4" Type="http://schemas.openxmlformats.org/officeDocument/2006/relationships/image" Target="../media/image52.png"/><Relationship Id="rId5" Type="http://schemas.openxmlformats.org/officeDocument/2006/relationships/image" Target="../media/image16.png"/><Relationship Id="rId6" Type="http://schemas.openxmlformats.org/officeDocument/2006/relationships/image" Target="../media/image7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6.png"/><Relationship Id="rId4" Type="http://schemas.openxmlformats.org/officeDocument/2006/relationships/image" Target="../media/image72.png"/><Relationship Id="rId5" Type="http://schemas.openxmlformats.org/officeDocument/2006/relationships/image" Target="../media/image7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4.png"/><Relationship Id="rId4" Type="http://schemas.openxmlformats.org/officeDocument/2006/relationships/image" Target="../media/image8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5.png"/><Relationship Id="rId4" Type="http://schemas.openxmlformats.org/officeDocument/2006/relationships/image" Target="../media/image84.png"/><Relationship Id="rId5" Type="http://schemas.openxmlformats.org/officeDocument/2006/relationships/image" Target="../media/image1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87.png"/><Relationship Id="rId4" Type="http://schemas.openxmlformats.org/officeDocument/2006/relationships/image" Target="../media/image65.png"/><Relationship Id="rId5" Type="http://schemas.openxmlformats.org/officeDocument/2006/relationships/image" Target="../media/image8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8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99.png"/><Relationship Id="rId4" Type="http://schemas.openxmlformats.org/officeDocument/2006/relationships/image" Target="../media/image83.png"/><Relationship Id="rId5" Type="http://schemas.openxmlformats.org/officeDocument/2006/relationships/image" Target="../media/image90.png"/><Relationship Id="rId6" Type="http://schemas.openxmlformats.org/officeDocument/2006/relationships/image" Target="../media/image85.png"/><Relationship Id="rId7" Type="http://schemas.openxmlformats.org/officeDocument/2006/relationships/image" Target="../media/image94.png"/><Relationship Id="rId8" Type="http://schemas.openxmlformats.org/officeDocument/2006/relationships/image" Target="../media/image8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8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9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08.png"/><Relationship Id="rId4" Type="http://schemas.openxmlformats.org/officeDocument/2006/relationships/image" Target="../media/image105.png"/><Relationship Id="rId5" Type="http://schemas.openxmlformats.org/officeDocument/2006/relationships/image" Target="../media/image97.png"/><Relationship Id="rId6" Type="http://schemas.openxmlformats.org/officeDocument/2006/relationships/image" Target="../media/image103.png"/><Relationship Id="rId7" Type="http://schemas.openxmlformats.org/officeDocument/2006/relationships/image" Target="../media/image102.png"/><Relationship Id="rId8" Type="http://schemas.openxmlformats.org/officeDocument/2006/relationships/image" Target="../media/image10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0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5" Type="http://schemas.openxmlformats.org/officeDocument/2006/relationships/image" Target="../media/image92.png"/><Relationship Id="rId6" Type="http://schemas.openxmlformats.org/officeDocument/2006/relationships/image" Target="../media/image101.png"/><Relationship Id="rId7" Type="http://schemas.openxmlformats.org/officeDocument/2006/relationships/image" Target="../media/image94.png"/><Relationship Id="rId8" Type="http://schemas.openxmlformats.org/officeDocument/2006/relationships/image" Target="../media/image3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0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0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hyperlink" Target="http://spilnoteka.org" TargetMode="External"/><Relationship Id="rId4" Type="http://schemas.openxmlformats.org/officeDocument/2006/relationships/image" Target="../media/image1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Relationship Id="rId4" Type="http://schemas.openxmlformats.org/officeDocument/2006/relationships/image" Target="../media/image2.png"/><Relationship Id="rId5" Type="http://schemas.openxmlformats.org/officeDocument/2006/relationships/image" Target="../media/image15.png"/><Relationship Id="rId6" Type="http://schemas.openxmlformats.org/officeDocument/2006/relationships/image" Target="../media/image18.png"/><Relationship Id="rId7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16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FE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97825" y="71950"/>
            <a:ext cx="6371400" cy="181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5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СМІТТЯ </a:t>
            </a:r>
            <a:r>
              <a:rPr b="1" lang="uk" sz="5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ПІД </a:t>
            </a:r>
            <a:r>
              <a:rPr b="1" lang="uk" sz="5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КОНТРОЛЕМ</a:t>
            </a:r>
            <a:endParaRPr b="1" sz="5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" name="Google Shape;55;p13" title="eart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291588">
            <a:off x="3730416" y="589979"/>
            <a:ext cx="4961721" cy="4743505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975" y="2147236"/>
            <a:ext cx="2092121" cy="5893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53513" y="2164910"/>
            <a:ext cx="19647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78375" lIns="78375" spcFirstLastPara="1" rIns="78375" wrap="square" tIns="78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86">
                <a:solidFill>
                  <a:srgbClr val="0B264A"/>
                </a:solidFill>
                <a:latin typeface="Montserrat"/>
                <a:ea typeface="Montserrat"/>
                <a:cs typeface="Montserrat"/>
                <a:sym typeface="Montserrat"/>
              </a:rPr>
              <a:t>Екологічний урок для 1–4 класів</a:t>
            </a:r>
            <a:endParaRPr b="1" sz="1286">
              <a:solidFill>
                <a:srgbClr val="0B264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25975" y="4648800"/>
            <a:ext cx="4702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 цій презентації </a:t>
            </a:r>
            <a:r>
              <a:rPr lang="uk" sz="9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деякі</a:t>
            </a:r>
            <a:r>
              <a:rPr lang="uk" sz="9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зображення створені за допомогою ШІ.</a:t>
            </a:r>
            <a:endParaRPr sz="9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4355" y="400763"/>
            <a:ext cx="1206291" cy="58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FE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/>
        </p:nvSpPr>
        <p:spPr>
          <a:xfrm>
            <a:off x="354425" y="347325"/>
            <a:ext cx="4518900" cy="13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870">
                <a:latin typeface="Montserrat"/>
                <a:ea typeface="Montserrat"/>
                <a:cs typeface="Montserrat"/>
                <a:sym typeface="Montserrat"/>
              </a:rPr>
              <a:t>РОЗГЛЯНЬТЕ МАЛЮНОК </a:t>
            </a:r>
            <a:endParaRPr b="1" sz="287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663262">
            <a:off x="5438874" y="463550"/>
            <a:ext cx="2433526" cy="138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/>
        </p:nvSpPr>
        <p:spPr>
          <a:xfrm rot="-136508">
            <a:off x="5830153" y="571973"/>
            <a:ext cx="1775900" cy="9757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57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Що тут не так?</a:t>
            </a:r>
            <a:endParaRPr sz="1100"/>
          </a:p>
        </p:txBody>
      </p:sp>
      <p:pic>
        <p:nvPicPr>
          <p:cNvPr id="127" name="Google Shape;127;p22" title="se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4300" y="-103105"/>
            <a:ext cx="9168302" cy="534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84914">
            <a:off x="4222865" y="2878459"/>
            <a:ext cx="1894069" cy="2231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063450">
            <a:off x="6920255" y="2124613"/>
            <a:ext cx="1442389" cy="2168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19313">
            <a:off x="837682" y="2298471"/>
            <a:ext cx="2227338" cy="224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04900" y="2542025"/>
            <a:ext cx="937399" cy="96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96300" y="3636350"/>
            <a:ext cx="841351" cy="71615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flipH="1" rot="10800000">
            <a:off x="5539102" y="1675973"/>
            <a:ext cx="3094350" cy="12125"/>
          </a:xfrm>
          <a:custGeom>
            <a:rect b="b" l="l" r="r" t="t"/>
            <a:pathLst>
              <a:path extrusionOk="0" h="243" w="248742">
                <a:moveTo>
                  <a:pt x="0" y="0"/>
                </a:moveTo>
                <a:cubicBezTo>
                  <a:pt x="82914" y="0"/>
                  <a:pt x="165828" y="243"/>
                  <a:pt x="248742" y="243"/>
                </a:cubicBezTo>
              </a:path>
            </a:pathLst>
          </a:custGeom>
          <a:noFill/>
          <a:ln cap="flat" cmpd="sng" w="38100">
            <a:solidFill>
              <a:srgbClr val="F8506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" name="Google Shape;138;p23"/>
          <p:cNvSpPr/>
          <p:nvPr/>
        </p:nvSpPr>
        <p:spPr>
          <a:xfrm flipH="1" rot="10800000">
            <a:off x="456276" y="1994330"/>
            <a:ext cx="1731866" cy="16325"/>
          </a:xfrm>
          <a:custGeom>
            <a:rect b="b" l="l" r="r" t="t"/>
            <a:pathLst>
              <a:path extrusionOk="0" h="243" w="248742">
                <a:moveTo>
                  <a:pt x="0" y="0"/>
                </a:moveTo>
                <a:cubicBezTo>
                  <a:pt x="82914" y="0"/>
                  <a:pt x="165828" y="243"/>
                  <a:pt x="248742" y="243"/>
                </a:cubicBezTo>
              </a:path>
            </a:pathLst>
          </a:custGeom>
          <a:noFill/>
          <a:ln cap="flat" cmpd="sng" w="38100">
            <a:solidFill>
              <a:srgbClr val="F8506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Google Shape;139;p23"/>
          <p:cNvSpPr/>
          <p:nvPr/>
        </p:nvSpPr>
        <p:spPr>
          <a:xfrm>
            <a:off x="304400" y="323000"/>
            <a:ext cx="4014594" cy="464319"/>
          </a:xfrm>
          <a:custGeom>
            <a:rect b="b" l="l" r="r" t="t"/>
            <a:pathLst>
              <a:path extrusionOk="0" h="18532" w="257387">
                <a:moveTo>
                  <a:pt x="11849" y="2369"/>
                </a:moveTo>
                <a:cubicBezTo>
                  <a:pt x="7958" y="2369"/>
                  <a:pt x="3532" y="3603"/>
                  <a:pt x="928" y="6494"/>
                </a:cubicBezTo>
                <a:cubicBezTo>
                  <a:pt x="-898" y="8522"/>
                  <a:pt x="357" y="12988"/>
                  <a:pt x="2627" y="14502"/>
                </a:cubicBezTo>
                <a:cubicBezTo>
                  <a:pt x="10232" y="19574"/>
                  <a:pt x="20666" y="18142"/>
                  <a:pt x="29807" y="18142"/>
                </a:cubicBezTo>
                <a:cubicBezTo>
                  <a:pt x="44853" y="18142"/>
                  <a:pt x="59898" y="18142"/>
                  <a:pt x="74944" y="18142"/>
                </a:cubicBezTo>
                <a:cubicBezTo>
                  <a:pt x="116606" y="18142"/>
                  <a:pt x="158366" y="19659"/>
                  <a:pt x="199922" y="16686"/>
                </a:cubicBezTo>
                <a:cubicBezTo>
                  <a:pt x="212509" y="15786"/>
                  <a:pt x="225222" y="15192"/>
                  <a:pt x="237779" y="16444"/>
                </a:cubicBezTo>
                <a:cubicBezTo>
                  <a:pt x="243740" y="17038"/>
                  <a:pt x="251501" y="19952"/>
                  <a:pt x="255737" y="15716"/>
                </a:cubicBezTo>
                <a:cubicBezTo>
                  <a:pt x="258633" y="12820"/>
                  <a:pt x="257353" y="5613"/>
                  <a:pt x="253796" y="3582"/>
                </a:cubicBezTo>
                <a:cubicBezTo>
                  <a:pt x="248365" y="481"/>
                  <a:pt x="241339" y="2448"/>
                  <a:pt x="235110" y="1883"/>
                </a:cubicBezTo>
                <a:cubicBezTo>
                  <a:pt x="216733" y="217"/>
                  <a:pt x="198232" y="184"/>
                  <a:pt x="179780" y="184"/>
                </a:cubicBezTo>
                <a:cubicBezTo>
                  <a:pt x="140467" y="184"/>
                  <a:pt x="101153" y="184"/>
                  <a:pt x="61840" y="184"/>
                </a:cubicBezTo>
                <a:cubicBezTo>
                  <a:pt x="48571" y="184"/>
                  <a:pt x="35229" y="-549"/>
                  <a:pt x="22041" y="912"/>
                </a:cubicBezTo>
                <a:cubicBezTo>
                  <a:pt x="15828" y="1600"/>
                  <a:pt x="8478" y="403"/>
                  <a:pt x="3598" y="4310"/>
                </a:cubicBezTo>
                <a:cubicBezTo>
                  <a:pt x="1006" y="6385"/>
                  <a:pt x="2307" y="11039"/>
                  <a:pt x="3113" y="14260"/>
                </a:cubicBezTo>
              </a:path>
            </a:pathLst>
          </a:custGeom>
          <a:noFill/>
          <a:ln cap="flat" cmpd="sng" w="38100">
            <a:solidFill>
              <a:srgbClr val="F8506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Google Shape;140;p23"/>
          <p:cNvSpPr txBox="1"/>
          <p:nvPr/>
        </p:nvSpPr>
        <p:spPr>
          <a:xfrm>
            <a:off x="356225" y="318350"/>
            <a:ext cx="8744100" cy="17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ОДНОРАЗОВИЙ ПЛАСТИК — ОДНА З НАЙБІЛЬШИХ ПРОБЛЕМ ДЛЯ ДОВКІЛЛЯ: ПЛЯШКИ, ПАКЕТИ, СОЛОМИНКИ, ПАКОВАННЯ З ІГРАШОК. ВОНИ РОЗКЛАДАЮТЬСЯ СТОРІЧЧЯМИ, А ЇХНІ МІКРОСКОПІЧНІ ШМАТОЧКИ ЗАЛИШАЮТЬСЯ В ҐРУНТАХ, У ВОДІ </a:t>
            </a:r>
            <a:br>
              <a:rPr b="1" lang="uk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uk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Й ВИПАДАЮТЬ ЗІ СНІГОМ.</a:t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BD04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4" title="bottl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8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 txBox="1"/>
          <p:nvPr/>
        </p:nvSpPr>
        <p:spPr>
          <a:xfrm>
            <a:off x="2280482" y="2115808"/>
            <a:ext cx="4375200" cy="15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100">
                <a:solidFill>
                  <a:srgbClr val="1B3B6D"/>
                </a:solidFill>
                <a:latin typeface="Montserrat"/>
                <a:ea typeface="Montserrat"/>
                <a:cs typeface="Montserrat"/>
                <a:sym typeface="Montserrat"/>
              </a:rPr>
              <a:t>Пластикова пляшка розкладається </a:t>
            </a:r>
            <a:br>
              <a:rPr b="1" lang="uk" sz="2100">
                <a:solidFill>
                  <a:srgbClr val="1B3B6D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uk" sz="2100">
                <a:solidFill>
                  <a:srgbClr val="1B3B6D"/>
                </a:solidFill>
                <a:latin typeface="Montserrat"/>
                <a:ea typeface="Montserrat"/>
                <a:cs typeface="Montserrat"/>
                <a:sym typeface="Montserrat"/>
              </a:rPr>
              <a:t>понад 500 років</a:t>
            </a:r>
            <a:endParaRPr b="1" sz="2100">
              <a:solidFill>
                <a:srgbClr val="1B3B6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300" y="746975"/>
            <a:ext cx="7466900" cy="33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 txBox="1"/>
          <p:nvPr/>
        </p:nvSpPr>
        <p:spPr>
          <a:xfrm>
            <a:off x="1538250" y="1221175"/>
            <a:ext cx="6067500" cy="24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ЧИ МОЖЕМО МИ ДОПОМОГТИ ПЛАНЕТІ? ТАК, ЯКЩО СМІТТЯ БУДЕ ПІД КОНТРОЛЕМ!</a:t>
            </a:r>
            <a:endParaRPr b="1" sz="3100">
              <a:solidFill>
                <a:srgbClr val="00AFE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BD04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/>
        </p:nvSpPr>
        <p:spPr>
          <a:xfrm>
            <a:off x="311700" y="292625"/>
            <a:ext cx="4085700" cy="12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200">
                <a:latin typeface="Montserrat"/>
                <a:ea typeface="Montserrat"/>
                <a:cs typeface="Montserrat"/>
                <a:sym typeface="Montserrat"/>
              </a:rPr>
              <a:t>СКАЖЕМО «НІ»</a:t>
            </a:r>
            <a:br>
              <a:rPr b="1" lang="uk" sz="2200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uk" sz="2200">
                <a:latin typeface="Montserrat"/>
                <a:ea typeface="Montserrat"/>
                <a:cs typeface="Montserrat"/>
                <a:sym typeface="Montserrat"/>
              </a:rPr>
              <a:t>ОДНОРАЗОВИМ ПРЕДМЕТАМ </a:t>
            </a:r>
            <a:endParaRPr b="1" sz="2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1822">
            <a:off x="4491803" y="363316"/>
            <a:ext cx="2879021" cy="122919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/>
          <p:nvPr/>
        </p:nvSpPr>
        <p:spPr>
          <a:xfrm rot="122406">
            <a:off x="4454090" y="439956"/>
            <a:ext cx="3000102" cy="8618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Яку склянку обереш? </a:t>
            </a:r>
            <a:endParaRPr b="1" sz="2400"/>
          </a:p>
        </p:txBody>
      </p:sp>
      <p:pic>
        <p:nvPicPr>
          <p:cNvPr id="160" name="Google Shape;16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0050" y="1431149"/>
            <a:ext cx="5079993" cy="317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2250" y="2526697"/>
            <a:ext cx="666700" cy="89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42625" y="2748525"/>
            <a:ext cx="931750" cy="94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/>
        </p:nvSpPr>
        <p:spPr>
          <a:xfrm>
            <a:off x="1030675" y="321850"/>
            <a:ext cx="71124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ЗАМІСТЬ ПЛАСТИКОВОЇ — НОСИ БАГАТОРАЗОВУ ПЛЯШКУ ДЛЯ ВОДИ</a:t>
            </a:r>
            <a:endParaRPr b="1" sz="2200">
              <a:solidFill>
                <a:schemeClr val="dk2"/>
              </a:solidFill>
            </a:endParaRPr>
          </a:p>
        </p:txBody>
      </p:sp>
      <p:pic>
        <p:nvPicPr>
          <p:cNvPr id="168" name="Google Shape;1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8325" y="1465150"/>
            <a:ext cx="5897088" cy="346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2850" y="1796750"/>
            <a:ext cx="907800" cy="9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8" title="yesn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675" y="694518"/>
            <a:ext cx="7234826" cy="464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8"/>
          <p:cNvSpPr txBox="1"/>
          <p:nvPr/>
        </p:nvSpPr>
        <p:spPr>
          <a:xfrm>
            <a:off x="855950" y="321850"/>
            <a:ext cx="7538400" cy="13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ЗАМІСТЬ ЦЕЛОФАНУ ЧИ ХАРЧОВОЇ ПЛІВКИ — БЕРИ ЇЖУ В ЛАНЧБОКС АБО ВОЩЕНУ СЕРВЕТКУ</a:t>
            </a:r>
            <a:endParaRPr b="1" sz="2200">
              <a:solidFill>
                <a:schemeClr val="dk2"/>
              </a:solidFill>
            </a:endParaRPr>
          </a:p>
        </p:txBody>
      </p:sp>
      <p:pic>
        <p:nvPicPr>
          <p:cNvPr id="176" name="Google Shape;17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4900" y="1671400"/>
            <a:ext cx="1640800" cy="23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8" title="lunchbox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0355" y="1655750"/>
            <a:ext cx="2565700" cy="235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73150" y="3498425"/>
            <a:ext cx="907800" cy="9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/>
        </p:nvSpPr>
        <p:spPr>
          <a:xfrm>
            <a:off x="204350" y="321850"/>
            <a:ext cx="86904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ЗАМІСТЬ ПАКЕТА — НОСИ ВЗУТТЯ ДЛЯ ФІЗКУЛЬТУРИ</a:t>
            </a:r>
            <a:br>
              <a:rPr b="1"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СПЕЦІАЛЬНОМУ ТКАНИННОМУ МІШЕЧКУ</a:t>
            </a:r>
            <a:endParaRPr b="1" sz="2200">
              <a:solidFill>
                <a:schemeClr val="dk2"/>
              </a:solidFill>
            </a:endParaRPr>
          </a:p>
        </p:txBody>
      </p:sp>
      <p:pic>
        <p:nvPicPr>
          <p:cNvPr id="184" name="Google Shape;184;p29" title="yesn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675" y="694518"/>
            <a:ext cx="7234826" cy="464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00000">
            <a:off x="1223650" y="2845575"/>
            <a:ext cx="907800" cy="91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5524" y="1869424"/>
            <a:ext cx="1513625" cy="19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858685">
            <a:off x="5468225" y="1778625"/>
            <a:ext cx="2293950" cy="22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7825" y="1628125"/>
            <a:ext cx="4396700" cy="19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0"/>
          <p:cNvSpPr txBox="1"/>
          <p:nvPr/>
        </p:nvSpPr>
        <p:spPr>
          <a:xfrm>
            <a:off x="204350" y="169450"/>
            <a:ext cx="8690400" cy="13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ЗАМІСТЬ ТОГО ЩОБ ВИКИДАТИ ІГРАШКУ, ЯКОЮ БІЛЬШЕ НЕ ГРАЄШСЯ, І КУПУВАТИ НОВУ — ОБМІНЯЙСЯ ІГРАШКАМИ З ДРУГОМ ЧИ ПОДРУГОЮ</a:t>
            </a:r>
            <a:endParaRPr b="1" sz="2200">
              <a:solidFill>
                <a:schemeClr val="dk2"/>
              </a:solidFill>
            </a:endParaRPr>
          </a:p>
        </p:txBody>
      </p:sp>
      <p:pic>
        <p:nvPicPr>
          <p:cNvPr id="194" name="Google Shape;194;p30" title="Din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075" y="1628125"/>
            <a:ext cx="2961800" cy="271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700000">
            <a:off x="580651" y="2661654"/>
            <a:ext cx="872499" cy="883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09900" y="1971100"/>
            <a:ext cx="2762301" cy="18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/>
          <p:nvPr/>
        </p:nvSpPr>
        <p:spPr>
          <a:xfrm>
            <a:off x="204350" y="321850"/>
            <a:ext cx="86904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ЗАМІСТЬ КУПЛЕНИХ ЗА́КЛАДОК ДЛЯ ПІДРУЧНИКІВ — СПРОБУЙ СТВОРИТИ ВЛАСНІ З ТКАНИНИ ЧИ ПАПЕРУ</a:t>
            </a:r>
            <a:endParaRPr b="1" sz="2200">
              <a:solidFill>
                <a:schemeClr val="dk2"/>
              </a:solidFill>
            </a:endParaRPr>
          </a:p>
        </p:txBody>
      </p:sp>
      <p:pic>
        <p:nvPicPr>
          <p:cNvPr id="202" name="Google Shape;202;p31" title="yesn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675" y="694518"/>
            <a:ext cx="7234826" cy="464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101418">
            <a:off x="1223650" y="2845576"/>
            <a:ext cx="907800" cy="91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0912" y="-1258915"/>
            <a:ext cx="7234826" cy="586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98025" y="1532500"/>
            <a:ext cx="1620350" cy="264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 title="BubbleGame-yello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9750" y="1295438"/>
            <a:ext cx="4641512" cy="20054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2260650" y="1763125"/>
            <a:ext cx="45606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ГРА</a:t>
            </a:r>
            <a:endParaRPr b="1" sz="2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«ІДУ ПО СЛІДАХ»</a:t>
            </a:r>
            <a:endParaRPr i="1" sz="3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/>
          <p:nvPr/>
        </p:nvSpPr>
        <p:spPr>
          <a:xfrm>
            <a:off x="204350" y="321850"/>
            <a:ext cx="86904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ЩОБ ЗРОБИТИ ПОДАРУНКОВУ ОБГОРТКУ, СПРОБУЙ ПРОСТО РОЗФАРБУВАТИ </a:t>
            </a:r>
            <a:r>
              <a:rPr b="1"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СТАРИЙ ПАПІР АБО ГАЗЕТИ</a:t>
            </a:r>
            <a:endParaRPr b="1" sz="2200">
              <a:solidFill>
                <a:schemeClr val="dk2"/>
              </a:solidFill>
            </a:endParaRPr>
          </a:p>
        </p:txBody>
      </p:sp>
      <p:pic>
        <p:nvPicPr>
          <p:cNvPr id="211" name="Google Shape;211;p32" title="yesn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675" y="694518"/>
            <a:ext cx="7234826" cy="464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05571">
            <a:off x="1871300" y="2331200"/>
            <a:ext cx="1492098" cy="159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54851">
            <a:off x="6072151" y="2179838"/>
            <a:ext cx="1719403" cy="17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3" title="yesn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675" y="694518"/>
            <a:ext cx="7234826" cy="464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3"/>
          <p:cNvSpPr txBox="1"/>
          <p:nvPr/>
        </p:nvSpPr>
        <p:spPr>
          <a:xfrm>
            <a:off x="204350" y="321850"/>
            <a:ext cx="86904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ЗАМІСТЬ ПАПЕРОВИХ СЕРВЕТОК —</a:t>
            </a:r>
            <a:br>
              <a:rPr b="1"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НОСИ БАВОВНЯНУ ХУСТИНОЧКУ</a:t>
            </a:r>
            <a:endParaRPr b="1" sz="2200">
              <a:solidFill>
                <a:schemeClr val="dk2"/>
              </a:solidFill>
            </a:endParaRPr>
          </a:p>
        </p:txBody>
      </p:sp>
      <p:pic>
        <p:nvPicPr>
          <p:cNvPr id="220" name="Google Shape;220;p33" title="napki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3000" y="1810750"/>
            <a:ext cx="2651350" cy="176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3" title="textile-napkin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7600" y="1402050"/>
            <a:ext cx="2004500" cy="263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101418">
            <a:off x="1897900" y="3198751"/>
            <a:ext cx="907800" cy="91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/>
          <p:nvPr/>
        </p:nvSpPr>
        <p:spPr>
          <a:xfrm>
            <a:off x="3317938" y="1383075"/>
            <a:ext cx="2464200" cy="3443400"/>
          </a:xfrm>
          <a:prstGeom prst="roundRect">
            <a:avLst>
              <a:gd fmla="val 9254" name="adj"/>
            </a:avLst>
          </a:prstGeom>
          <a:solidFill>
            <a:srgbClr val="54D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4"/>
          <p:cNvSpPr txBox="1"/>
          <p:nvPr/>
        </p:nvSpPr>
        <p:spPr>
          <a:xfrm>
            <a:off x="1429800" y="295975"/>
            <a:ext cx="628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ТАКОЖ КРАЩЕ ВІДМОВИТИСЯ</a:t>
            </a:r>
            <a:endParaRPr b="1" sz="2700">
              <a:solidFill>
                <a:schemeClr val="dk2"/>
              </a:solidFill>
            </a:endParaRPr>
          </a:p>
        </p:txBody>
      </p:sp>
      <p:sp>
        <p:nvSpPr>
          <p:cNvPr id="229" name="Google Shape;229;p34"/>
          <p:cNvSpPr txBox="1"/>
          <p:nvPr/>
        </p:nvSpPr>
        <p:spPr>
          <a:xfrm>
            <a:off x="741875" y="2986625"/>
            <a:ext cx="20679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149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Від </a:t>
            </a:r>
            <a:r>
              <a:rPr b="1" lang="uk" sz="149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повітряних</a:t>
            </a:r>
            <a:r>
              <a:rPr b="1" lang="uk" sz="149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кульок, бо вони радують недовго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230" name="Google Shape;230;p34"/>
          <p:cNvSpPr txBox="1"/>
          <p:nvPr/>
        </p:nvSpPr>
        <p:spPr>
          <a:xfrm>
            <a:off x="3510584" y="2986625"/>
            <a:ext cx="21141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149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Від зайвого паковання </a:t>
            </a:r>
            <a:br>
              <a:rPr b="1" lang="uk" sz="149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uk" sz="149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для подарунків</a:t>
            </a:r>
            <a:endParaRPr b="1" sz="1800">
              <a:solidFill>
                <a:schemeClr val="dk2"/>
              </a:solidFill>
            </a:endParaRPr>
          </a:p>
        </p:txBody>
      </p:sp>
      <p:pic>
        <p:nvPicPr>
          <p:cNvPr id="231" name="Google Shape;23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0572" y="1094325"/>
            <a:ext cx="2910325" cy="189230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4"/>
          <p:cNvSpPr/>
          <p:nvPr/>
        </p:nvSpPr>
        <p:spPr>
          <a:xfrm>
            <a:off x="6146312" y="1383075"/>
            <a:ext cx="2464200" cy="3443400"/>
          </a:xfrm>
          <a:prstGeom prst="roundRect">
            <a:avLst>
              <a:gd fmla="val 9254" name="adj"/>
            </a:avLst>
          </a:prstGeom>
          <a:solidFill>
            <a:srgbClr val="FFA2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4"/>
          <p:cNvSpPr txBox="1"/>
          <p:nvPr/>
        </p:nvSpPr>
        <p:spPr>
          <a:xfrm>
            <a:off x="6314000" y="2986625"/>
            <a:ext cx="2220300" cy="13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149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Від нового пенала, ножиць, непроливайки, якщо старі ще </a:t>
            </a:r>
            <a:br>
              <a:rPr b="1" lang="uk" sz="149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uk" sz="149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доброму стані</a:t>
            </a:r>
            <a:endParaRPr b="1" sz="1800">
              <a:solidFill>
                <a:schemeClr val="dk2"/>
              </a:solidFill>
            </a:endParaRPr>
          </a:p>
        </p:txBody>
      </p:sp>
      <p:pic>
        <p:nvPicPr>
          <p:cNvPr id="234" name="Google Shape;23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7650" y="1287953"/>
            <a:ext cx="2461500" cy="1384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3625" y="2430850"/>
            <a:ext cx="495900" cy="6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53000" y="1064475"/>
            <a:ext cx="581300" cy="60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4"/>
          <p:cNvSpPr/>
          <p:nvPr/>
        </p:nvSpPr>
        <p:spPr>
          <a:xfrm>
            <a:off x="488235" y="1383075"/>
            <a:ext cx="2464200" cy="3443400"/>
          </a:xfrm>
          <a:prstGeom prst="roundRect">
            <a:avLst>
              <a:gd fmla="val 9254" name="adj"/>
            </a:avLst>
          </a:prstGeom>
          <a:solidFill>
            <a:srgbClr val="F8D4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8" name="Google Shape;238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426787">
            <a:off x="871668" y="1188070"/>
            <a:ext cx="796214" cy="108551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4"/>
          <p:cNvSpPr txBox="1"/>
          <p:nvPr/>
        </p:nvSpPr>
        <p:spPr>
          <a:xfrm>
            <a:off x="707159" y="3099550"/>
            <a:ext cx="2114100" cy="11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149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Від стаканчиків </a:t>
            </a:r>
            <a:br>
              <a:rPr b="1" lang="uk" sz="149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uk" sz="149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та іншого одноразового посуду</a:t>
            </a:r>
            <a:endParaRPr b="1" sz="1800">
              <a:solidFill>
                <a:schemeClr val="dk2"/>
              </a:solidFill>
            </a:endParaRPr>
          </a:p>
        </p:txBody>
      </p:sp>
      <p:pic>
        <p:nvPicPr>
          <p:cNvPr id="240" name="Google Shape;240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794661">
            <a:off x="1408694" y="1376934"/>
            <a:ext cx="1225433" cy="1397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08862" y="2129510"/>
            <a:ext cx="873225" cy="884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5" title="Bubble-r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4700" y="-114472"/>
            <a:ext cx="9368698" cy="526989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5"/>
          <p:cNvSpPr txBox="1"/>
          <p:nvPr/>
        </p:nvSpPr>
        <p:spPr>
          <a:xfrm>
            <a:off x="1645275" y="1243246"/>
            <a:ext cx="5948400" cy="24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ВИ ЗАХОТІЛИ З’ЇСТИ ЦУКЕРКУ. ЯК ШВИДКО </a:t>
            </a:r>
            <a:br>
              <a:rPr b="1" lang="uk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uk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ЇЇ ОБГОРТКА СТАНЕ СМІТТЯМ?</a:t>
            </a:r>
            <a:endParaRPr b="1" sz="3100">
              <a:solidFill>
                <a:srgbClr val="00AFE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/>
          <p:nvPr/>
        </p:nvSpPr>
        <p:spPr>
          <a:xfrm>
            <a:off x="311700" y="273575"/>
            <a:ext cx="8283600" cy="12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200">
                <a:latin typeface="Montserrat"/>
                <a:ea typeface="Montserrat"/>
                <a:cs typeface="Montserrat"/>
                <a:sym typeface="Montserrat"/>
              </a:rPr>
              <a:t>ОБГОРТКИ, ПЛІВКИ ТА ІНШЕ ПАКОВАННЯ, ЯКЕ ВИКОРИСТОВУЮТЬ ДЛЯ ПРОДУКТІВ, ОПИНЯЮТЬСЯ В СМІТНИКУ МИТТЄВО</a:t>
            </a:r>
            <a:endParaRPr b="1" sz="2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3" name="Google Shape;253;p36" title="Bubble-blue-smal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434">
            <a:off x="2890203" y="2461276"/>
            <a:ext cx="3686561" cy="164492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6"/>
          <p:cNvSpPr txBox="1"/>
          <p:nvPr/>
        </p:nvSpPr>
        <p:spPr>
          <a:xfrm rot="-18932">
            <a:off x="3219973" y="2755423"/>
            <a:ext cx="3105047" cy="855610"/>
          </a:xfrm>
          <a:prstGeom prst="rect">
            <a:avLst/>
          </a:prstGeom>
          <a:noFill/>
          <a:ln>
            <a:noFill/>
          </a:ln>
        </p:spPr>
        <p:txBody>
          <a:bodyPr anchorCtr="0" anchor="t" bIns="104700" lIns="104700" spcFirstLastPara="1" rIns="104700" wrap="square" tIns="1047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1946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Як гадаєш, де більше обгорткового сміття?</a:t>
            </a:r>
            <a:endParaRPr b="1" sz="2633">
              <a:solidFill>
                <a:schemeClr val="lt1"/>
              </a:solidFill>
            </a:endParaRPr>
          </a:p>
        </p:txBody>
      </p:sp>
      <p:pic>
        <p:nvPicPr>
          <p:cNvPr id="255" name="Google Shape;255;p36" title="candy-pack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701" y="1760500"/>
            <a:ext cx="2920874" cy="272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6" title="candy-ec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4030" y="2130688"/>
            <a:ext cx="2249646" cy="1919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8225" y="719825"/>
            <a:ext cx="7247549" cy="32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7"/>
          <p:cNvSpPr txBox="1"/>
          <p:nvPr/>
        </p:nvSpPr>
        <p:spPr>
          <a:xfrm>
            <a:off x="1538250" y="1221175"/>
            <a:ext cx="6067500" cy="24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ОСЬ ЯК МОЖНА ВИКИДАТИ МЕНШЕ ОБГОРТОК, ПАКЕТИКІВ</a:t>
            </a:r>
            <a:br>
              <a:rPr b="1" lang="uk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uk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ТА ІНШОГО СМІТТЯ</a:t>
            </a:r>
            <a:endParaRPr b="1" sz="3100">
              <a:solidFill>
                <a:srgbClr val="00AFE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8" title="rec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1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8"/>
          <p:cNvSpPr txBox="1"/>
          <p:nvPr/>
        </p:nvSpPr>
        <p:spPr>
          <a:xfrm>
            <a:off x="504825" y="291825"/>
            <a:ext cx="7157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Замість уже запакованих овочів чи фруктів — беремо на вагу у свою торбинку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9"/>
          <p:cNvSpPr txBox="1"/>
          <p:nvPr/>
        </p:nvSpPr>
        <p:spPr>
          <a:xfrm>
            <a:off x="504825" y="291825"/>
            <a:ext cx="80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Замість кількох маленьких пакетів соку — беремо один великий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39"/>
          <p:cNvSpPr txBox="1"/>
          <p:nvPr/>
        </p:nvSpPr>
        <p:spPr>
          <a:xfrm>
            <a:off x="504825" y="4214700"/>
            <a:ext cx="802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 ще краще — робити свіжовичавлений сік удома з яблук </a:t>
            </a:r>
            <a:br>
              <a:rPr lang="uk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uk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чи апельсинів, і тоді паковання взагалі не потрібне!</a:t>
            </a:r>
            <a:endParaRPr sz="22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40" title="caca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0"/>
          <p:cNvSpPr txBox="1"/>
          <p:nvPr/>
        </p:nvSpPr>
        <p:spPr>
          <a:xfrm>
            <a:off x="504825" y="291825"/>
            <a:ext cx="816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Замість порційного какао — краще купувати велику банку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4D794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41" title="Bag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1"/>
          <p:cNvSpPr txBox="1"/>
          <p:nvPr/>
        </p:nvSpPr>
        <p:spPr>
          <a:xfrm>
            <a:off x="1908300" y="1436850"/>
            <a:ext cx="53274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 ЩЕ — ЕКОВІДПОВІДАЛЬНО ХОДИТИ В МАГАЗИН</a:t>
            </a:r>
            <a:br>
              <a:rPr b="1" lang="uk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uk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ЗІ СВОЇМИ</a:t>
            </a:r>
            <a:br>
              <a:rPr b="1" lang="uk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uk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ТОРБИНКАМИ! </a:t>
            </a:r>
            <a:endParaRPr b="1" sz="397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 title="Element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23275" y="-476250"/>
            <a:ext cx="10134600" cy="57007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293350" y="336450"/>
            <a:ext cx="4347900" cy="13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b="1" lang="uk">
                <a:latin typeface="Montserrat"/>
                <a:ea typeface="Montserrat"/>
                <a:cs typeface="Montserrat"/>
                <a:sym typeface="Montserrat"/>
              </a:rPr>
              <a:t>Уявіть, що ви — детективи! Погляньте </a:t>
            </a:r>
            <a:br>
              <a:rPr b="1" lang="uk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uk">
                <a:latin typeface="Montserrat"/>
                <a:ea typeface="Montserrat"/>
                <a:cs typeface="Montserrat"/>
                <a:sym typeface="Montserrat"/>
              </a:rPr>
              <a:t>на підказки та спробуйте за ними здогадатися, що потрапило в смітник?  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42" title="BubbleGam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0200" y="1313638"/>
            <a:ext cx="4641512" cy="200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2"/>
          <p:cNvSpPr txBox="1"/>
          <p:nvPr/>
        </p:nvSpPr>
        <p:spPr>
          <a:xfrm>
            <a:off x="2260650" y="1763125"/>
            <a:ext cx="45606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ГРА</a:t>
            </a:r>
            <a:br>
              <a:rPr b="1" lang="uk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uk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«ЩО КРУТІШЕ?» </a:t>
            </a:r>
            <a:endParaRPr b="1"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3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3"/>
          <p:cNvSpPr txBox="1"/>
          <p:nvPr/>
        </p:nvSpPr>
        <p:spPr>
          <a:xfrm>
            <a:off x="2291700" y="331950"/>
            <a:ext cx="45606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ЩО КРУТІШЕ?</a:t>
            </a:r>
            <a:endParaRPr b="1" sz="2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3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1" name="Google Shape;301;p43"/>
          <p:cNvSpPr/>
          <p:nvPr/>
        </p:nvSpPr>
        <p:spPr>
          <a:xfrm>
            <a:off x="1831700" y="1646100"/>
            <a:ext cx="2212800" cy="2227500"/>
          </a:xfrm>
          <a:prstGeom prst="roundRect">
            <a:avLst>
              <a:gd fmla="val 13245" name="adj"/>
            </a:avLst>
          </a:prstGeom>
          <a:solidFill>
            <a:srgbClr val="FBBD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43"/>
          <p:cNvSpPr/>
          <p:nvPr/>
        </p:nvSpPr>
        <p:spPr>
          <a:xfrm>
            <a:off x="5099500" y="1646100"/>
            <a:ext cx="2212800" cy="2227500"/>
          </a:xfrm>
          <a:prstGeom prst="roundRect">
            <a:avLst>
              <a:gd fmla="val 13245" name="adj"/>
            </a:avLst>
          </a:prstGeom>
          <a:solidFill>
            <a:srgbClr val="E1F4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43"/>
          <p:cNvSpPr txBox="1"/>
          <p:nvPr/>
        </p:nvSpPr>
        <p:spPr>
          <a:xfrm>
            <a:off x="1862000" y="3985902"/>
            <a:ext cx="2148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вода в пластиковій пляшці</a:t>
            </a:r>
            <a:endParaRPr b="1"/>
          </a:p>
        </p:txBody>
      </p:sp>
      <p:sp>
        <p:nvSpPr>
          <p:cNvPr id="304" name="Google Shape;304;p43"/>
          <p:cNvSpPr txBox="1"/>
          <p:nvPr/>
        </p:nvSpPr>
        <p:spPr>
          <a:xfrm>
            <a:off x="5099500" y="3985902"/>
            <a:ext cx="21483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вода </a:t>
            </a:r>
            <a:br>
              <a:rPr b="1"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багаторазовій пляшці</a:t>
            </a:r>
            <a:endParaRPr b="1"/>
          </a:p>
        </p:txBody>
      </p:sp>
      <p:pic>
        <p:nvPicPr>
          <p:cNvPr id="305" name="Google Shape;30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7250" y="1402050"/>
            <a:ext cx="1387600" cy="259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6025" y="1322000"/>
            <a:ext cx="1667650" cy="275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4225" y="1505475"/>
            <a:ext cx="949700" cy="6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7125" y="2187975"/>
            <a:ext cx="584850" cy="86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4"/>
          <p:cNvSpPr txBox="1"/>
          <p:nvPr/>
        </p:nvSpPr>
        <p:spPr>
          <a:xfrm>
            <a:off x="2291700" y="331950"/>
            <a:ext cx="45606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ЩО КРУТІШЕ?</a:t>
            </a:r>
            <a:endParaRPr b="1" sz="2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3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4" name="Google Shape;314;p44"/>
          <p:cNvSpPr/>
          <p:nvPr/>
        </p:nvSpPr>
        <p:spPr>
          <a:xfrm>
            <a:off x="1831700" y="1646100"/>
            <a:ext cx="2212800" cy="2227500"/>
          </a:xfrm>
          <a:prstGeom prst="roundRect">
            <a:avLst>
              <a:gd fmla="val 13245" name="adj"/>
            </a:avLst>
          </a:prstGeom>
          <a:solidFill>
            <a:srgbClr val="E1F4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44"/>
          <p:cNvSpPr/>
          <p:nvPr/>
        </p:nvSpPr>
        <p:spPr>
          <a:xfrm>
            <a:off x="5099500" y="1646100"/>
            <a:ext cx="2212800" cy="2227500"/>
          </a:xfrm>
          <a:prstGeom prst="roundRect">
            <a:avLst>
              <a:gd fmla="val 13245" name="adj"/>
            </a:avLst>
          </a:prstGeom>
          <a:solidFill>
            <a:srgbClr val="FFA2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44"/>
          <p:cNvSpPr txBox="1"/>
          <p:nvPr/>
        </p:nvSpPr>
        <p:spPr>
          <a:xfrm>
            <a:off x="1862000" y="3985902"/>
            <a:ext cx="214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вазон</a:t>
            </a:r>
            <a:endParaRPr b="1"/>
          </a:p>
        </p:txBody>
      </p:sp>
      <p:sp>
        <p:nvSpPr>
          <p:cNvPr id="317" name="Google Shape;317;p44"/>
          <p:cNvSpPr txBox="1"/>
          <p:nvPr/>
        </p:nvSpPr>
        <p:spPr>
          <a:xfrm>
            <a:off x="5099500" y="3985902"/>
            <a:ext cx="214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квіти з обгорткою</a:t>
            </a:r>
            <a:endParaRPr b="1"/>
          </a:p>
        </p:txBody>
      </p:sp>
      <p:pic>
        <p:nvPicPr>
          <p:cNvPr id="318" name="Google Shape;318;p44" title="po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0025" y="953150"/>
            <a:ext cx="2549800" cy="283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4" title="flow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1110" y="1007525"/>
            <a:ext cx="1936680" cy="289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5"/>
          <p:cNvSpPr txBox="1"/>
          <p:nvPr/>
        </p:nvSpPr>
        <p:spPr>
          <a:xfrm>
            <a:off x="2291700" y="331950"/>
            <a:ext cx="45606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ЩО КРУТІШЕ?</a:t>
            </a:r>
            <a:endParaRPr b="1" sz="2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3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5" name="Google Shape;325;p45"/>
          <p:cNvSpPr/>
          <p:nvPr/>
        </p:nvSpPr>
        <p:spPr>
          <a:xfrm>
            <a:off x="1831700" y="1646100"/>
            <a:ext cx="2212800" cy="2227500"/>
          </a:xfrm>
          <a:prstGeom prst="roundRect">
            <a:avLst>
              <a:gd fmla="val 13245" name="adj"/>
            </a:avLst>
          </a:prstGeom>
          <a:solidFill>
            <a:srgbClr val="E1F4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5"/>
          <p:cNvSpPr/>
          <p:nvPr/>
        </p:nvSpPr>
        <p:spPr>
          <a:xfrm>
            <a:off x="5099500" y="1646100"/>
            <a:ext cx="2212800" cy="2227500"/>
          </a:xfrm>
          <a:prstGeom prst="roundRect">
            <a:avLst>
              <a:gd fmla="val 13245" name="adj"/>
            </a:avLst>
          </a:prstGeom>
          <a:solidFill>
            <a:srgbClr val="54D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45"/>
          <p:cNvSpPr txBox="1"/>
          <p:nvPr/>
        </p:nvSpPr>
        <p:spPr>
          <a:xfrm>
            <a:off x="1862000" y="3985902"/>
            <a:ext cx="214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паперові хустинки</a:t>
            </a:r>
            <a:endParaRPr b="1"/>
          </a:p>
        </p:txBody>
      </p:sp>
      <p:sp>
        <p:nvSpPr>
          <p:cNvPr id="328" name="Google Shape;328;p45"/>
          <p:cNvSpPr txBox="1"/>
          <p:nvPr/>
        </p:nvSpPr>
        <p:spPr>
          <a:xfrm>
            <a:off x="5099500" y="3985902"/>
            <a:ext cx="2148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бавовняна хустинка</a:t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9" name="Google Shape;329;p45" title="napki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9600" y="1656175"/>
            <a:ext cx="3115350" cy="207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5" title="textile-napki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1400" y="1402050"/>
            <a:ext cx="2004500" cy="263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2700" y="1499825"/>
            <a:ext cx="1130050" cy="8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6"/>
          <p:cNvSpPr txBox="1"/>
          <p:nvPr/>
        </p:nvSpPr>
        <p:spPr>
          <a:xfrm>
            <a:off x="2291700" y="331950"/>
            <a:ext cx="45606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ЩО КРУТІШЕ?</a:t>
            </a:r>
            <a:endParaRPr b="1" sz="2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3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" name="Google Shape;337;p46"/>
          <p:cNvSpPr/>
          <p:nvPr/>
        </p:nvSpPr>
        <p:spPr>
          <a:xfrm>
            <a:off x="1831700" y="1646100"/>
            <a:ext cx="2212800" cy="2227500"/>
          </a:xfrm>
          <a:prstGeom prst="roundRect">
            <a:avLst>
              <a:gd fmla="val 13245" name="adj"/>
            </a:avLst>
          </a:prstGeom>
          <a:solidFill>
            <a:srgbClr val="FFA2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6"/>
          <p:cNvSpPr/>
          <p:nvPr/>
        </p:nvSpPr>
        <p:spPr>
          <a:xfrm>
            <a:off x="5099500" y="1646100"/>
            <a:ext cx="2212800" cy="2227500"/>
          </a:xfrm>
          <a:prstGeom prst="roundRect">
            <a:avLst>
              <a:gd fmla="val 13245" name="adj"/>
            </a:avLst>
          </a:prstGeom>
          <a:solidFill>
            <a:srgbClr val="54D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46"/>
          <p:cNvSpPr txBox="1"/>
          <p:nvPr/>
        </p:nvSpPr>
        <p:spPr>
          <a:xfrm>
            <a:off x="1862000" y="3985902"/>
            <a:ext cx="2148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бутерброд</a:t>
            </a:r>
            <a:br>
              <a:rPr b="1"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 харчовій </a:t>
            </a:r>
            <a:r>
              <a:rPr b="1"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плівці</a:t>
            </a:r>
            <a:endParaRPr b="1"/>
          </a:p>
        </p:txBody>
      </p:sp>
      <p:sp>
        <p:nvSpPr>
          <p:cNvPr id="340" name="Google Shape;340;p46"/>
          <p:cNvSpPr txBox="1"/>
          <p:nvPr/>
        </p:nvSpPr>
        <p:spPr>
          <a:xfrm>
            <a:off x="5099500" y="3985902"/>
            <a:ext cx="2148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їжа в ланчбоксі</a:t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1" name="Google Shape;34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650" y="1797025"/>
            <a:ext cx="584850" cy="86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6" title="lunchbox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6418" y="1467525"/>
            <a:ext cx="2565700" cy="235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8475" y="1272350"/>
            <a:ext cx="907800" cy="9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24538" y="1870725"/>
            <a:ext cx="1827125" cy="17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7"/>
          <p:cNvSpPr/>
          <p:nvPr/>
        </p:nvSpPr>
        <p:spPr>
          <a:xfrm>
            <a:off x="1831700" y="1646100"/>
            <a:ext cx="2212800" cy="2227500"/>
          </a:xfrm>
          <a:prstGeom prst="roundRect">
            <a:avLst>
              <a:gd fmla="val 13245" name="adj"/>
            </a:avLst>
          </a:prstGeom>
          <a:solidFill>
            <a:srgbClr val="FBBD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0" name="Google Shape;350;p47" title="Din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2625" y="1355850"/>
            <a:ext cx="2961800" cy="2715351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7"/>
          <p:cNvSpPr txBox="1"/>
          <p:nvPr/>
        </p:nvSpPr>
        <p:spPr>
          <a:xfrm>
            <a:off x="2291700" y="331950"/>
            <a:ext cx="45606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ЩО КРУТІШЕ?</a:t>
            </a:r>
            <a:endParaRPr b="1" sz="2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3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2" name="Google Shape;352;p47"/>
          <p:cNvSpPr/>
          <p:nvPr/>
        </p:nvSpPr>
        <p:spPr>
          <a:xfrm>
            <a:off x="5099500" y="1646100"/>
            <a:ext cx="2212800" cy="2227500"/>
          </a:xfrm>
          <a:prstGeom prst="roundRect">
            <a:avLst>
              <a:gd fmla="val 13245" name="adj"/>
            </a:avLst>
          </a:prstGeom>
          <a:solidFill>
            <a:srgbClr val="54D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47"/>
          <p:cNvSpPr txBox="1"/>
          <p:nvPr/>
        </p:nvSpPr>
        <p:spPr>
          <a:xfrm>
            <a:off x="1862000" y="3985902"/>
            <a:ext cx="214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іграшка</a:t>
            </a:r>
            <a:endParaRPr b="1"/>
          </a:p>
        </p:txBody>
      </p:sp>
      <p:sp>
        <p:nvSpPr>
          <p:cNvPr id="354" name="Google Shape;354;p47"/>
          <p:cNvSpPr txBox="1"/>
          <p:nvPr/>
        </p:nvSpPr>
        <p:spPr>
          <a:xfrm>
            <a:off x="5099500" y="3985902"/>
            <a:ext cx="2148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квитки в кіно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5" name="Google Shape;35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1800" y="1355850"/>
            <a:ext cx="843900" cy="9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7" title="cinema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4825" y="1311750"/>
            <a:ext cx="2750350" cy="252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8"/>
          <p:cNvSpPr txBox="1"/>
          <p:nvPr/>
        </p:nvSpPr>
        <p:spPr>
          <a:xfrm>
            <a:off x="2291700" y="331950"/>
            <a:ext cx="45606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ЩО КРУТІШЕ?</a:t>
            </a:r>
            <a:endParaRPr b="1" sz="2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3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2" name="Google Shape;362;p48"/>
          <p:cNvSpPr/>
          <p:nvPr/>
        </p:nvSpPr>
        <p:spPr>
          <a:xfrm>
            <a:off x="1831700" y="1646100"/>
            <a:ext cx="2212800" cy="2227500"/>
          </a:xfrm>
          <a:prstGeom prst="roundRect">
            <a:avLst>
              <a:gd fmla="val 13245" name="adj"/>
            </a:avLst>
          </a:prstGeom>
          <a:solidFill>
            <a:srgbClr val="FFA2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48"/>
          <p:cNvSpPr/>
          <p:nvPr/>
        </p:nvSpPr>
        <p:spPr>
          <a:xfrm>
            <a:off x="5099500" y="1646100"/>
            <a:ext cx="2212800" cy="2227500"/>
          </a:xfrm>
          <a:prstGeom prst="roundRect">
            <a:avLst>
              <a:gd fmla="val 13245" name="adj"/>
            </a:avLst>
          </a:prstGeom>
          <a:solidFill>
            <a:srgbClr val="E1F4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48"/>
          <p:cNvSpPr txBox="1"/>
          <p:nvPr/>
        </p:nvSpPr>
        <p:spPr>
          <a:xfrm>
            <a:off x="1862000" y="3985902"/>
            <a:ext cx="214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мандарини в сітці</a:t>
            </a:r>
            <a:endParaRPr b="1"/>
          </a:p>
        </p:txBody>
      </p:sp>
      <p:sp>
        <p:nvSpPr>
          <p:cNvPr id="365" name="Google Shape;365;p48"/>
          <p:cNvSpPr txBox="1"/>
          <p:nvPr/>
        </p:nvSpPr>
        <p:spPr>
          <a:xfrm>
            <a:off x="5099500" y="3985902"/>
            <a:ext cx="2148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мандарини</a:t>
            </a:r>
            <a:br>
              <a:rPr b="1"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без сітки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6" name="Google Shape;36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1100" y="1549500"/>
            <a:ext cx="2015900" cy="20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7071" y="1580237"/>
            <a:ext cx="2728808" cy="222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9"/>
          <p:cNvSpPr/>
          <p:nvPr/>
        </p:nvSpPr>
        <p:spPr>
          <a:xfrm>
            <a:off x="1831700" y="1646100"/>
            <a:ext cx="2212800" cy="2227500"/>
          </a:xfrm>
          <a:prstGeom prst="roundRect">
            <a:avLst>
              <a:gd fmla="val 13245" name="adj"/>
            </a:avLst>
          </a:prstGeom>
          <a:solidFill>
            <a:srgbClr val="FFA2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49"/>
          <p:cNvSpPr txBox="1"/>
          <p:nvPr/>
        </p:nvSpPr>
        <p:spPr>
          <a:xfrm>
            <a:off x="2291700" y="331950"/>
            <a:ext cx="45606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ЩО КРУТІШЕ?</a:t>
            </a:r>
            <a:endParaRPr b="1" sz="2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3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4" name="Google Shape;374;p49"/>
          <p:cNvSpPr/>
          <p:nvPr/>
        </p:nvSpPr>
        <p:spPr>
          <a:xfrm>
            <a:off x="5099500" y="1646100"/>
            <a:ext cx="2212800" cy="2227500"/>
          </a:xfrm>
          <a:prstGeom prst="roundRect">
            <a:avLst>
              <a:gd fmla="val 13245" name="adj"/>
            </a:avLst>
          </a:prstGeom>
          <a:solidFill>
            <a:srgbClr val="E1F4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49"/>
          <p:cNvSpPr txBox="1"/>
          <p:nvPr/>
        </p:nvSpPr>
        <p:spPr>
          <a:xfrm>
            <a:off x="1862000" y="3985902"/>
            <a:ext cx="214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пакет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6" name="Google Shape;376;p49"/>
          <p:cNvSpPr txBox="1"/>
          <p:nvPr/>
        </p:nvSpPr>
        <p:spPr>
          <a:xfrm>
            <a:off x="5099500" y="3985902"/>
            <a:ext cx="2148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шопер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7" name="Google Shape;37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8125" y="1402050"/>
            <a:ext cx="1496051" cy="211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9" title="shopp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7400" y="1030675"/>
            <a:ext cx="2917000" cy="26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3900" y="3255550"/>
            <a:ext cx="907800" cy="9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0"/>
          <p:cNvSpPr txBox="1"/>
          <p:nvPr/>
        </p:nvSpPr>
        <p:spPr>
          <a:xfrm>
            <a:off x="2291700" y="331950"/>
            <a:ext cx="45606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ЩО КРУТІШЕ?</a:t>
            </a:r>
            <a:endParaRPr b="1" sz="2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3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5" name="Google Shape;385;p50" title="крекери.png"/>
          <p:cNvPicPr preferRelativeResize="0"/>
          <p:nvPr/>
        </p:nvPicPr>
        <p:blipFill rotWithShape="1">
          <a:blip r:embed="rId3">
            <a:alphaModFix/>
          </a:blip>
          <a:srcRect b="0" l="0" r="0" t="7055"/>
          <a:stretch/>
        </p:blipFill>
        <p:spPr>
          <a:xfrm>
            <a:off x="1595950" y="1025900"/>
            <a:ext cx="6208524" cy="38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0"/>
          <p:cNvSpPr txBox="1"/>
          <p:nvPr/>
        </p:nvSpPr>
        <p:spPr>
          <a:xfrm>
            <a:off x="1862000" y="3985902"/>
            <a:ext cx="2148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дві маленькі</a:t>
            </a:r>
            <a:br>
              <a:rPr b="1"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пачки печива</a:t>
            </a:r>
            <a:endParaRPr b="1"/>
          </a:p>
        </p:txBody>
      </p:sp>
      <p:sp>
        <p:nvSpPr>
          <p:cNvPr id="387" name="Google Shape;387;p50"/>
          <p:cNvSpPr txBox="1"/>
          <p:nvPr/>
        </p:nvSpPr>
        <p:spPr>
          <a:xfrm>
            <a:off x="5099500" y="3985902"/>
            <a:ext cx="21483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одна велика пачка печива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51" title="sock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95600" y="-265125"/>
            <a:ext cx="10086648" cy="567375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51"/>
          <p:cNvSpPr txBox="1"/>
          <p:nvPr/>
        </p:nvSpPr>
        <p:spPr>
          <a:xfrm>
            <a:off x="464100" y="461100"/>
            <a:ext cx="5241300" cy="20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СМІТТЯ БУДЕ МЕНШЕ, ЯКЩО НАВЧИТИСЯ ПЕРЕТВОРЮВАТИ ЙОГО НА ЩОСЬ КОРИСНЕ</a:t>
            </a:r>
            <a:br>
              <a:rPr b="1"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ТА КРАСИВЕ!</a:t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4" name="Google Shape;394;p51" title="Bubble-blue-smal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434">
            <a:off x="473513" y="2664131"/>
            <a:ext cx="3686575" cy="2070762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51"/>
          <p:cNvSpPr txBox="1"/>
          <p:nvPr/>
        </p:nvSpPr>
        <p:spPr>
          <a:xfrm rot="-18932">
            <a:off x="807573" y="2958296"/>
            <a:ext cx="3105047" cy="1200315"/>
          </a:xfrm>
          <a:prstGeom prst="rect">
            <a:avLst/>
          </a:prstGeom>
          <a:noFill/>
          <a:ln>
            <a:noFill/>
          </a:ln>
        </p:spPr>
        <p:txBody>
          <a:bodyPr anchorCtr="0" anchor="t" bIns="104700" lIns="104700" spcFirstLastPara="1" rIns="104700" wrap="square" tIns="104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946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Що б ви створили</a:t>
            </a:r>
            <a:br>
              <a:rPr b="1" lang="uk" sz="1946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uk" sz="1946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із цієї одинокої шкарпетки?</a:t>
            </a:r>
            <a:endParaRPr b="1" sz="2633">
              <a:solidFill>
                <a:schemeClr val="lt1"/>
              </a:solidFill>
            </a:endParaRPr>
          </a:p>
        </p:txBody>
      </p:sp>
      <p:pic>
        <p:nvPicPr>
          <p:cNvPr id="396" name="Google Shape;396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152527">
            <a:off x="7678165" y="1331134"/>
            <a:ext cx="691319" cy="1211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83228">
            <a:off x="4894067" y="2494906"/>
            <a:ext cx="412000" cy="721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195250" y="255700"/>
            <a:ext cx="8865000" cy="26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КОЖЕН УКРАЇНЕЦЬ ЩОРОКУ СТВОРЮЄ СТІЛЬКИ СМІТТЯ, ЩО НИМ МОЖНА ЗАПОВНИТИ </a:t>
            </a:r>
            <a:r>
              <a:rPr b="1"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ЛЕГКОВУ МАШИНУ,</a:t>
            </a:r>
            <a:r>
              <a:rPr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АБО </a:t>
            </a:r>
            <a:r>
              <a:rPr b="1"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ВЕЛИКУ ШАФУ, </a:t>
            </a:r>
            <a:r>
              <a:rPr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АБО НАВІТЬ</a:t>
            </a:r>
            <a:r>
              <a:rPr b="1"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ВАННУ КІМНАТУ</a:t>
            </a:r>
            <a:endParaRPr i="1"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7" name="Google Shape;77;p16" title="Ca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075" y="1434900"/>
            <a:ext cx="8370926" cy="36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6175" y="1954339"/>
            <a:ext cx="708601" cy="70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4075" y="1734412"/>
            <a:ext cx="1126300" cy="114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2"/>
          <p:cNvSpPr txBox="1"/>
          <p:nvPr/>
        </p:nvSpPr>
        <p:spPr>
          <a:xfrm>
            <a:off x="2113350" y="1932725"/>
            <a:ext cx="49173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ЩО ТУТ ЗРОБИЛИ ЗІ СТАРИМИ НЕПОТРІБНИМИ РЕЧАМИ? ОПИШІТЬ!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3" name="Google Shape;403;p52"/>
          <p:cNvPicPr preferRelativeResize="0"/>
          <p:nvPr/>
        </p:nvPicPr>
        <p:blipFill rotWithShape="1">
          <a:blip r:embed="rId3">
            <a:alphaModFix/>
          </a:blip>
          <a:srcRect b="0" l="-340" r="340" t="0"/>
          <a:stretch/>
        </p:blipFill>
        <p:spPr>
          <a:xfrm>
            <a:off x="0" y="-367500"/>
            <a:ext cx="9144001" cy="5736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3"/>
          <p:cNvSpPr txBox="1"/>
          <p:nvPr/>
        </p:nvSpPr>
        <p:spPr>
          <a:xfrm>
            <a:off x="301275" y="245075"/>
            <a:ext cx="8483700" cy="19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ПРОСТИЙ СПОСІБ </a:t>
            </a:r>
            <a:r>
              <a:rPr b="1"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НЕ ВИКИНУТИ </a:t>
            </a:r>
            <a:r>
              <a:rPr lang="uk" sz="2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ПАПІР У СМІТНИК — </a:t>
            </a:r>
            <a:r>
              <a:rPr b="1"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ЗРОБИТИ ОРИГАМІ, </a:t>
            </a:r>
            <a:r>
              <a:rPr lang="uk" sz="2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ЯКЕ ПРИКРАСИТЬ ТВОЮ КІМНАТУ, НАШ КЛАС ЧИ СТАНЕ </a:t>
            </a:r>
            <a:r>
              <a:rPr b="1"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</a:t>
            </a:r>
            <a:r>
              <a:rPr b="1"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А́</a:t>
            </a:r>
            <a:r>
              <a:rPr b="1"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КЛАДКОЮ ДЛЯ КНИГИ</a:t>
            </a:r>
            <a:endParaRPr b="1" sz="4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9" name="Google Shape;409;p53" title="origami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2075" y="1412250"/>
            <a:ext cx="5303850" cy="4274923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53"/>
          <p:cNvSpPr/>
          <p:nvPr/>
        </p:nvSpPr>
        <p:spPr>
          <a:xfrm>
            <a:off x="390950" y="1002250"/>
            <a:ext cx="2921475" cy="28450"/>
          </a:xfrm>
          <a:custGeom>
            <a:rect b="b" l="l" r="r" t="t"/>
            <a:pathLst>
              <a:path extrusionOk="0" h="1138" w="116859">
                <a:moveTo>
                  <a:pt x="0" y="0"/>
                </a:moveTo>
                <a:cubicBezTo>
                  <a:pt x="38955" y="0"/>
                  <a:pt x="77904" y="1138"/>
                  <a:pt x="116859" y="1138"/>
                </a:cubicBezTo>
              </a:path>
            </a:pathLst>
          </a:custGeom>
          <a:noFill/>
          <a:ln cap="flat" cmpd="sng" w="38100">
            <a:solidFill>
              <a:srgbClr val="00AFE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1" name="Google Shape;411;p53"/>
          <p:cNvSpPr/>
          <p:nvPr/>
        </p:nvSpPr>
        <p:spPr>
          <a:xfrm>
            <a:off x="3682050" y="1343450"/>
            <a:ext cx="3916625" cy="41475"/>
          </a:xfrm>
          <a:custGeom>
            <a:rect b="b" l="l" r="r" t="t"/>
            <a:pathLst>
              <a:path extrusionOk="0" h="1659" w="156665">
                <a:moveTo>
                  <a:pt x="0" y="0"/>
                </a:moveTo>
                <a:cubicBezTo>
                  <a:pt x="52133" y="3063"/>
                  <a:pt x="104443" y="853"/>
                  <a:pt x="156665" y="853"/>
                </a:cubicBezTo>
              </a:path>
            </a:pathLst>
          </a:custGeom>
          <a:noFill/>
          <a:ln cap="flat" cmpd="sng" w="38100">
            <a:solidFill>
              <a:srgbClr val="00AFEF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54" title="BubbleGame-yello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9750" y="1295438"/>
            <a:ext cx="4641512" cy="2005475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54"/>
          <p:cNvSpPr txBox="1"/>
          <p:nvPr/>
        </p:nvSpPr>
        <p:spPr>
          <a:xfrm>
            <a:off x="2260650" y="1763125"/>
            <a:ext cx="45606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ГРА</a:t>
            </a:r>
            <a:endParaRPr b="1" sz="2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2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«Є ІДЕЯ!»</a:t>
            </a:r>
            <a:endParaRPr i="1" sz="3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5"/>
          <p:cNvSpPr txBox="1"/>
          <p:nvPr/>
        </p:nvSpPr>
        <p:spPr>
          <a:xfrm>
            <a:off x="356224" y="318350"/>
            <a:ext cx="8537700" cy="17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ДОПОМОЖИ ЦИМ ПРЕДМЕТАМ НЕ ПОТРАПИТИ</a:t>
            </a:r>
            <a:br>
              <a:rPr lang="uk" sz="22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uk" sz="22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НА СМІТНИК І ПЕРЕТВОРИТИСЯ НА ЩОСЬ КОРИСНЕ ЧИ КРАСИВЕ</a:t>
            </a:r>
            <a:endParaRPr sz="220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23" name="Google Shape;423;p55" title="MatchBo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5863" y="1462450"/>
            <a:ext cx="2147450" cy="206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55" title="Box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4050" y="2730169"/>
            <a:ext cx="2311826" cy="2219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750" y="3075900"/>
            <a:ext cx="804800" cy="81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52775" y="3471150"/>
            <a:ext cx="595050" cy="6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24650" y="1430350"/>
            <a:ext cx="494700" cy="465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55"/>
          <p:cNvGrpSpPr/>
          <p:nvPr/>
        </p:nvGrpSpPr>
        <p:grpSpPr>
          <a:xfrm>
            <a:off x="1355825" y="1809654"/>
            <a:ext cx="2121938" cy="1199641"/>
            <a:chOff x="2015450" y="1694979"/>
            <a:chExt cx="2121938" cy="1199641"/>
          </a:xfrm>
        </p:grpSpPr>
        <p:pic>
          <p:nvPicPr>
            <p:cNvPr id="429" name="Google Shape;429;p5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015450" y="1694979"/>
              <a:ext cx="2032450" cy="11996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0" name="Google Shape;430;p55"/>
            <p:cNvSpPr/>
            <p:nvPr/>
          </p:nvSpPr>
          <p:spPr>
            <a:xfrm rot="322975">
              <a:off x="3643937" y="1864955"/>
              <a:ext cx="454103" cy="8596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DFC1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44825"/>
            <a:ext cx="8944801" cy="3433151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56"/>
          <p:cNvSpPr/>
          <p:nvPr/>
        </p:nvSpPr>
        <p:spPr>
          <a:xfrm>
            <a:off x="2930300" y="1376714"/>
            <a:ext cx="1527975" cy="51675"/>
          </a:xfrm>
          <a:custGeom>
            <a:rect b="b" l="l" r="r" t="t"/>
            <a:pathLst>
              <a:path extrusionOk="0" h="2067" w="61119">
                <a:moveTo>
                  <a:pt x="0" y="2068"/>
                </a:moveTo>
                <a:cubicBezTo>
                  <a:pt x="20373" y="2068"/>
                  <a:pt x="41140" y="-2184"/>
                  <a:pt x="61119" y="1803"/>
                </a:cubicBezTo>
              </a:path>
            </a:pathLst>
          </a:custGeom>
          <a:noFill/>
          <a:ln cap="flat" cmpd="sng" w="38100">
            <a:solidFill>
              <a:srgbClr val="FBBD0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7" name="Google Shape;437;p56"/>
          <p:cNvSpPr/>
          <p:nvPr/>
        </p:nvSpPr>
        <p:spPr>
          <a:xfrm>
            <a:off x="1453700" y="701657"/>
            <a:ext cx="6632550" cy="30225"/>
          </a:xfrm>
          <a:custGeom>
            <a:rect b="b" l="l" r="r" t="t"/>
            <a:pathLst>
              <a:path extrusionOk="0" h="1209" w="265302">
                <a:moveTo>
                  <a:pt x="0" y="1210"/>
                </a:moveTo>
                <a:cubicBezTo>
                  <a:pt x="60235" y="1210"/>
                  <a:pt x="120469" y="806"/>
                  <a:pt x="180704" y="806"/>
                </a:cubicBezTo>
                <a:cubicBezTo>
                  <a:pt x="200827" y="806"/>
                  <a:pt x="220975" y="-199"/>
                  <a:pt x="241073" y="806"/>
                </a:cubicBezTo>
                <a:cubicBezTo>
                  <a:pt x="249140" y="1210"/>
                  <a:pt x="257382" y="-980"/>
                  <a:pt x="265302" y="604"/>
                </a:cubicBezTo>
              </a:path>
            </a:pathLst>
          </a:custGeom>
          <a:noFill/>
          <a:ln cap="flat" cmpd="sng" w="38100">
            <a:solidFill>
              <a:srgbClr val="FBBD0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8" name="Google Shape;438;p56"/>
          <p:cNvSpPr/>
          <p:nvPr/>
        </p:nvSpPr>
        <p:spPr>
          <a:xfrm>
            <a:off x="474475" y="1054950"/>
            <a:ext cx="1216475" cy="10100"/>
          </a:xfrm>
          <a:custGeom>
            <a:rect b="b" l="l" r="r" t="t"/>
            <a:pathLst>
              <a:path extrusionOk="0" h="404" w="48659">
                <a:moveTo>
                  <a:pt x="0" y="404"/>
                </a:moveTo>
                <a:cubicBezTo>
                  <a:pt x="16220" y="404"/>
                  <a:pt x="32439" y="0"/>
                  <a:pt x="48659" y="0"/>
                </a:cubicBezTo>
              </a:path>
            </a:pathLst>
          </a:custGeom>
          <a:noFill/>
          <a:ln cap="flat" cmpd="sng" w="38100">
            <a:solidFill>
              <a:srgbClr val="FBBD0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9" name="Google Shape;439;p56"/>
          <p:cNvSpPr txBox="1"/>
          <p:nvPr/>
        </p:nvSpPr>
        <p:spPr>
          <a:xfrm>
            <a:off x="356224" y="318350"/>
            <a:ext cx="8537700" cy="17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</a:t>
            </a:r>
            <a:r>
              <a:rPr lang="uk" sz="2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ОСЬ </a:t>
            </a:r>
            <a:r>
              <a:rPr b="1"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ІЗ ЗАЛИШКІВ ЇЖІ, ОПАЛОГО ЛИСТЯ, ТРАВИ, ПАПЕРУ</a:t>
            </a:r>
            <a:r>
              <a:rPr lang="uk" sz="2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МОЖНА РОБИТИ ПРИРОДНЕ ДОБРИВО </a:t>
            </a:r>
            <a:br>
              <a:rPr lang="uk" sz="2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uk" sz="2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ДЛЯ РОСЛИН — </a:t>
            </a:r>
            <a:r>
              <a:rPr b="1"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КОМПОСТ</a:t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7"/>
          <p:cNvSpPr txBox="1"/>
          <p:nvPr/>
        </p:nvSpPr>
        <p:spPr>
          <a:xfrm>
            <a:off x="356225" y="318350"/>
            <a:ext cx="8537700" cy="15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КОМПОСТ СХОЖИЙ </a:t>
            </a:r>
            <a:r>
              <a:rPr b="1" lang="uk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ПУХКИЙ ҐРУНТ.</a:t>
            </a:r>
            <a:r>
              <a:rPr lang="uk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br>
              <a:rPr lang="uk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uk" sz="2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НИМ ПІДЖИВЛЮЮТЬ </a:t>
            </a:r>
            <a:r>
              <a:rPr b="1" lang="uk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КІМНАТНІ РОСЛИНИ, КВІТИ, </a:t>
            </a:r>
            <a:br>
              <a:rPr b="1" lang="uk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uk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ДЕРЕВА, КУЩІ, ГРЯДКИ.</a:t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45" name="Google Shape;44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675" y="1546350"/>
            <a:ext cx="6341319" cy="30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57"/>
          <p:cNvSpPr/>
          <p:nvPr/>
        </p:nvSpPr>
        <p:spPr>
          <a:xfrm>
            <a:off x="580475" y="3084075"/>
            <a:ext cx="15150" cy="25250"/>
          </a:xfrm>
          <a:custGeom>
            <a:rect b="b" l="l" r="r" t="t"/>
            <a:pathLst>
              <a:path extrusionOk="0" h="1010" w="606">
                <a:moveTo>
                  <a:pt x="0" y="1010"/>
                </a:moveTo>
                <a:cubicBezTo>
                  <a:pt x="303" y="505"/>
                  <a:pt x="303" y="505"/>
                  <a:pt x="606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7" name="Google Shape;447;p57"/>
          <p:cNvSpPr/>
          <p:nvPr/>
        </p:nvSpPr>
        <p:spPr>
          <a:xfrm>
            <a:off x="3371782" y="701607"/>
            <a:ext cx="2735800" cy="34300"/>
          </a:xfrm>
          <a:custGeom>
            <a:rect b="b" l="l" r="r" t="t"/>
            <a:pathLst>
              <a:path extrusionOk="0" h="1372" w="109432">
                <a:moveTo>
                  <a:pt x="0" y="0"/>
                </a:moveTo>
                <a:cubicBezTo>
                  <a:pt x="26115" y="0"/>
                  <a:pt x="52248" y="2145"/>
                  <a:pt x="78339" y="1010"/>
                </a:cubicBezTo>
                <a:cubicBezTo>
                  <a:pt x="88699" y="559"/>
                  <a:pt x="99373" y="2518"/>
                  <a:pt x="109432" y="0"/>
                </a:cubicBezTo>
              </a:path>
            </a:pathLst>
          </a:custGeom>
          <a:noFill/>
          <a:ln cap="flat" cmpd="sng" w="38100">
            <a:solidFill>
              <a:srgbClr val="54D79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8" name="Google Shape;448;p57"/>
          <p:cNvSpPr/>
          <p:nvPr/>
        </p:nvSpPr>
        <p:spPr>
          <a:xfrm>
            <a:off x="3648379" y="1016348"/>
            <a:ext cx="3987600" cy="79525"/>
          </a:xfrm>
          <a:custGeom>
            <a:rect b="b" l="l" r="r" t="t"/>
            <a:pathLst>
              <a:path extrusionOk="0" h="3181" w="159504">
                <a:moveTo>
                  <a:pt x="0" y="960"/>
                </a:moveTo>
                <a:cubicBezTo>
                  <a:pt x="10825" y="-1196"/>
                  <a:pt x="22074" y="1162"/>
                  <a:pt x="33112" y="1162"/>
                </a:cubicBezTo>
                <a:cubicBezTo>
                  <a:pt x="51082" y="1162"/>
                  <a:pt x="69085" y="444"/>
                  <a:pt x="87020" y="1566"/>
                </a:cubicBezTo>
                <a:cubicBezTo>
                  <a:pt x="111140" y="3074"/>
                  <a:pt x="136051" y="-2653"/>
                  <a:pt x="159504" y="3181"/>
                </a:cubicBezTo>
              </a:path>
            </a:pathLst>
          </a:custGeom>
          <a:noFill/>
          <a:ln cap="flat" cmpd="sng" w="38100">
            <a:solidFill>
              <a:srgbClr val="54D79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9" name="Google Shape;449;p57"/>
          <p:cNvSpPr/>
          <p:nvPr/>
        </p:nvSpPr>
        <p:spPr>
          <a:xfrm>
            <a:off x="459325" y="1362309"/>
            <a:ext cx="3467700" cy="40900"/>
          </a:xfrm>
          <a:custGeom>
            <a:rect b="b" l="l" r="r" t="t"/>
            <a:pathLst>
              <a:path extrusionOk="0" h="1636" w="138708">
                <a:moveTo>
                  <a:pt x="0" y="830"/>
                </a:moveTo>
                <a:cubicBezTo>
                  <a:pt x="46184" y="-1370"/>
                  <a:pt x="92471" y="1637"/>
                  <a:pt x="138708" y="1637"/>
                </a:cubicBezTo>
              </a:path>
            </a:pathLst>
          </a:custGeom>
          <a:noFill/>
          <a:ln cap="flat" cmpd="sng" w="38100">
            <a:solidFill>
              <a:srgbClr val="54D794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8"/>
          <p:cNvSpPr txBox="1"/>
          <p:nvPr/>
        </p:nvSpPr>
        <p:spPr>
          <a:xfrm>
            <a:off x="714750" y="221150"/>
            <a:ext cx="7714500" cy="5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200">
                <a:latin typeface="Montserrat"/>
                <a:ea typeface="Montserrat"/>
                <a:cs typeface="Montserrat"/>
                <a:sym typeface="Montserrat"/>
              </a:rPr>
              <a:t>ЯК ЗРОБИТИ КОМПОСТ У САДУ ЧИ НА ГОРОДІ</a:t>
            </a:r>
            <a:endParaRPr b="1" i="1"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5" name="Google Shape;455;p58"/>
          <p:cNvSpPr/>
          <p:nvPr/>
        </p:nvSpPr>
        <p:spPr>
          <a:xfrm>
            <a:off x="459350" y="1076425"/>
            <a:ext cx="2498400" cy="1496400"/>
          </a:xfrm>
          <a:prstGeom prst="roundRect">
            <a:avLst>
              <a:gd fmla="val 16667" name="adj"/>
            </a:avLst>
          </a:prstGeom>
          <a:solidFill>
            <a:srgbClr val="FBBD04"/>
          </a:solidFill>
          <a:ln>
            <a:noFill/>
          </a:ln>
        </p:spPr>
        <p:txBody>
          <a:bodyPr anchorCtr="0" anchor="ctr" bIns="103175" lIns="103175" spcFirstLastPara="1" rIns="103175" wrap="square" tIns="103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6" name="Google Shape;456;p58"/>
          <p:cNvSpPr txBox="1"/>
          <p:nvPr/>
        </p:nvSpPr>
        <p:spPr>
          <a:xfrm>
            <a:off x="674664" y="1635441"/>
            <a:ext cx="2301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 низ викладаємо гілки, картон</a:t>
            </a:r>
            <a:r>
              <a:rPr b="1" lang="uk" sz="1200">
                <a:latin typeface="Montserrat"/>
                <a:ea typeface="Montserrat"/>
                <a:cs typeface="Montserrat"/>
                <a:sym typeface="Montserrat"/>
              </a:rPr>
              <a:t>, щоб </a:t>
            </a:r>
            <a:br>
              <a:rPr b="1" lang="uk" sz="1200"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uk" sz="1200">
                <a:latin typeface="Montserrat"/>
                <a:ea typeface="Montserrat"/>
                <a:cs typeface="Montserrat"/>
                <a:sym typeface="Montserrat"/>
              </a:rPr>
              <a:t>сюди проникало повітря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7" name="Google Shape;457;p58"/>
          <p:cNvSpPr txBox="1"/>
          <p:nvPr/>
        </p:nvSpPr>
        <p:spPr>
          <a:xfrm>
            <a:off x="650089" y="1218734"/>
            <a:ext cx="84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58" name="Google Shape;458;p58"/>
          <p:cNvCxnSpPr/>
          <p:nvPr/>
        </p:nvCxnSpPr>
        <p:spPr>
          <a:xfrm>
            <a:off x="3058850" y="1858837"/>
            <a:ext cx="2322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9" name="Google Shape;459;p58"/>
          <p:cNvSpPr/>
          <p:nvPr/>
        </p:nvSpPr>
        <p:spPr>
          <a:xfrm>
            <a:off x="3381925" y="1076425"/>
            <a:ext cx="2498400" cy="1496400"/>
          </a:xfrm>
          <a:prstGeom prst="roundRect">
            <a:avLst>
              <a:gd fmla="val 16667" name="adj"/>
            </a:avLst>
          </a:prstGeom>
          <a:solidFill>
            <a:srgbClr val="FBBD04"/>
          </a:solidFill>
          <a:ln>
            <a:noFill/>
          </a:ln>
        </p:spPr>
        <p:txBody>
          <a:bodyPr anchorCtr="0" anchor="ctr" bIns="103175" lIns="103175" spcFirstLastPara="1" rIns="103175" wrap="square" tIns="103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0" name="Google Shape;460;p58"/>
          <p:cNvSpPr txBox="1"/>
          <p:nvPr/>
        </p:nvSpPr>
        <p:spPr>
          <a:xfrm>
            <a:off x="3597239" y="1635441"/>
            <a:ext cx="2301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Чергуємо вологі зелені (залишки їжі) й сухі коричневі відходи (опале листя, картон)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1" name="Google Shape;461;p58"/>
          <p:cNvSpPr txBox="1"/>
          <p:nvPr/>
        </p:nvSpPr>
        <p:spPr>
          <a:xfrm>
            <a:off x="3572664" y="1218734"/>
            <a:ext cx="84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62" name="Google Shape;462;p58"/>
          <p:cNvCxnSpPr/>
          <p:nvPr/>
        </p:nvCxnSpPr>
        <p:spPr>
          <a:xfrm>
            <a:off x="5981425" y="1858837"/>
            <a:ext cx="2322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3" name="Google Shape;463;p58"/>
          <p:cNvSpPr/>
          <p:nvPr/>
        </p:nvSpPr>
        <p:spPr>
          <a:xfrm>
            <a:off x="6296200" y="1076425"/>
            <a:ext cx="2498400" cy="1496400"/>
          </a:xfrm>
          <a:prstGeom prst="roundRect">
            <a:avLst>
              <a:gd fmla="val 16667" name="adj"/>
            </a:avLst>
          </a:prstGeom>
          <a:solidFill>
            <a:srgbClr val="FBBD04"/>
          </a:solidFill>
          <a:ln>
            <a:noFill/>
          </a:ln>
        </p:spPr>
        <p:txBody>
          <a:bodyPr anchorCtr="0" anchor="ctr" bIns="103175" lIns="103175" spcFirstLastPara="1" rIns="103175" wrap="square" tIns="103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4" name="Google Shape;464;p58"/>
          <p:cNvSpPr txBox="1"/>
          <p:nvPr/>
        </p:nvSpPr>
        <p:spPr>
          <a:xfrm>
            <a:off x="6511525" y="1635425"/>
            <a:ext cx="2209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Підтримуємо вологість, додаючи води або ще сухих відходів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5" name="Google Shape;465;p58"/>
          <p:cNvSpPr txBox="1"/>
          <p:nvPr/>
        </p:nvSpPr>
        <p:spPr>
          <a:xfrm>
            <a:off x="6486939" y="1218734"/>
            <a:ext cx="84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6" name="Google Shape;466;p58"/>
          <p:cNvSpPr/>
          <p:nvPr/>
        </p:nvSpPr>
        <p:spPr>
          <a:xfrm>
            <a:off x="459350" y="3109939"/>
            <a:ext cx="2498400" cy="1496400"/>
          </a:xfrm>
          <a:prstGeom prst="roundRect">
            <a:avLst>
              <a:gd fmla="val 16667" name="adj"/>
            </a:avLst>
          </a:prstGeom>
          <a:solidFill>
            <a:srgbClr val="FBBD04"/>
          </a:solidFill>
          <a:ln>
            <a:noFill/>
          </a:ln>
        </p:spPr>
        <p:txBody>
          <a:bodyPr anchorCtr="0" anchor="ctr" bIns="103175" lIns="103175" spcFirstLastPara="1" rIns="103175" wrap="square" tIns="103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7" name="Google Shape;467;p58"/>
          <p:cNvSpPr txBox="1"/>
          <p:nvPr/>
        </p:nvSpPr>
        <p:spPr>
          <a:xfrm>
            <a:off x="674675" y="3668950"/>
            <a:ext cx="2301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Раз на 1–2 тижні перемішуємо, </a:t>
            </a:r>
            <a:br>
              <a:rPr b="1" lang="uk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uk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не забуваючи </a:t>
            </a:r>
            <a:br>
              <a:rPr b="1" lang="uk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uk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 рукавички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8" name="Google Shape;468;p58"/>
          <p:cNvSpPr txBox="1"/>
          <p:nvPr/>
        </p:nvSpPr>
        <p:spPr>
          <a:xfrm>
            <a:off x="650089" y="3272109"/>
            <a:ext cx="84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69" name="Google Shape;469;p58"/>
          <p:cNvCxnSpPr/>
          <p:nvPr/>
        </p:nvCxnSpPr>
        <p:spPr>
          <a:xfrm>
            <a:off x="3048625" y="3903756"/>
            <a:ext cx="2322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0" name="Google Shape;470;p58"/>
          <p:cNvSpPr/>
          <p:nvPr/>
        </p:nvSpPr>
        <p:spPr>
          <a:xfrm>
            <a:off x="3371700" y="3109939"/>
            <a:ext cx="2498400" cy="1496400"/>
          </a:xfrm>
          <a:prstGeom prst="roundRect">
            <a:avLst>
              <a:gd fmla="val 16667" name="adj"/>
            </a:avLst>
          </a:prstGeom>
          <a:solidFill>
            <a:srgbClr val="FBBD04"/>
          </a:solidFill>
          <a:ln>
            <a:noFill/>
          </a:ln>
        </p:spPr>
        <p:txBody>
          <a:bodyPr anchorCtr="0" anchor="ctr" bIns="103175" lIns="103175" spcFirstLastPara="1" rIns="103175" wrap="square" tIns="103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1" name="Google Shape;471;p58"/>
          <p:cNvSpPr txBox="1"/>
          <p:nvPr/>
        </p:nvSpPr>
        <p:spPr>
          <a:xfrm>
            <a:off x="3587025" y="3668950"/>
            <a:ext cx="2209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Миємо руки щоразу після роботи </a:t>
            </a:r>
            <a:br>
              <a:rPr b="1" lang="uk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uk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 компостом!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2" name="Google Shape;472;p58"/>
          <p:cNvSpPr txBox="1"/>
          <p:nvPr/>
        </p:nvSpPr>
        <p:spPr>
          <a:xfrm>
            <a:off x="3562439" y="3272109"/>
            <a:ext cx="84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 b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73" name="Google Shape;47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2450" y="733150"/>
            <a:ext cx="923400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58"/>
          <p:cNvSpPr txBox="1"/>
          <p:nvPr/>
        </p:nvSpPr>
        <p:spPr>
          <a:xfrm>
            <a:off x="6474800" y="3643656"/>
            <a:ext cx="18624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075" lIns="101075" spcFirstLastPara="1" rIns="101075" wrap="square" tIns="1010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32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Компост дозріває за 2</a:t>
            </a:r>
            <a:r>
              <a:rPr b="1" lang="uk" sz="132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–6 місяців</a:t>
            </a:r>
            <a:endParaRPr b="1" sz="1326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75" name="Google Shape;475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2653" y="3272109"/>
            <a:ext cx="371546" cy="3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4075" y="2571746"/>
            <a:ext cx="1203600" cy="1205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58" title="Can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10575" y="624798"/>
            <a:ext cx="1352550" cy="1140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16013" y="2484210"/>
            <a:ext cx="849301" cy="124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85595" y="733150"/>
            <a:ext cx="950371" cy="923399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58"/>
          <p:cNvSpPr/>
          <p:nvPr/>
        </p:nvSpPr>
        <p:spPr>
          <a:xfrm>
            <a:off x="6588900" y="4178342"/>
            <a:ext cx="1317800" cy="26475"/>
          </a:xfrm>
          <a:custGeom>
            <a:rect b="b" l="l" r="r" t="t"/>
            <a:pathLst>
              <a:path extrusionOk="0" h="1059" w="52712">
                <a:moveTo>
                  <a:pt x="0" y="858"/>
                </a:moveTo>
                <a:cubicBezTo>
                  <a:pt x="17464" y="-1080"/>
                  <a:pt x="35141" y="1059"/>
                  <a:pt x="52712" y="1059"/>
                </a:cubicBezTo>
              </a:path>
            </a:pathLst>
          </a:custGeom>
          <a:noFill/>
          <a:ln cap="flat" cmpd="sng" w="28575">
            <a:solidFill>
              <a:srgbClr val="00AFEF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190" y="3668447"/>
            <a:ext cx="775224" cy="8017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6" name="Google Shape;486;p59"/>
          <p:cNvGrpSpPr/>
          <p:nvPr/>
        </p:nvGrpSpPr>
        <p:grpSpPr>
          <a:xfrm rot="-172998">
            <a:off x="2629100" y="415013"/>
            <a:ext cx="3885800" cy="1678943"/>
            <a:chOff x="2774633" y="318350"/>
            <a:chExt cx="3885932" cy="1679000"/>
          </a:xfrm>
        </p:grpSpPr>
        <p:pic>
          <p:nvPicPr>
            <p:cNvPr id="487" name="Google Shape;487;p59" title="reflekcia-yellow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774633" y="318350"/>
              <a:ext cx="3885932" cy="167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8" name="Google Shape;488;p59"/>
            <p:cNvSpPr txBox="1"/>
            <p:nvPr/>
          </p:nvSpPr>
          <p:spPr>
            <a:xfrm>
              <a:off x="3306425" y="903900"/>
              <a:ext cx="30000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1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Тепер я знаю, що…</a:t>
              </a:r>
              <a:endParaRPr b="1" sz="2100">
                <a:solidFill>
                  <a:schemeClr val="lt1"/>
                </a:solidFill>
              </a:endParaRPr>
            </a:p>
          </p:txBody>
        </p:sp>
      </p:grpSp>
      <p:grpSp>
        <p:nvGrpSpPr>
          <p:cNvPr id="489" name="Google Shape;489;p59"/>
          <p:cNvGrpSpPr/>
          <p:nvPr/>
        </p:nvGrpSpPr>
        <p:grpSpPr>
          <a:xfrm rot="-189512">
            <a:off x="310954" y="2393389"/>
            <a:ext cx="4054577" cy="1751876"/>
            <a:chOff x="356225" y="2714954"/>
            <a:chExt cx="4054499" cy="1751843"/>
          </a:xfrm>
        </p:grpSpPr>
        <p:pic>
          <p:nvPicPr>
            <p:cNvPr id="490" name="Google Shape;490;p59" title="reflekcia-red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56225" y="2714954"/>
              <a:ext cx="4054499" cy="17518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1" name="Google Shape;491;p59"/>
            <p:cNvSpPr txBox="1"/>
            <p:nvPr/>
          </p:nvSpPr>
          <p:spPr>
            <a:xfrm>
              <a:off x="1024675" y="3096300"/>
              <a:ext cx="3000000" cy="8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1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Мені було цікаво дізнатися…</a:t>
              </a:r>
              <a:endParaRPr b="1" sz="2100">
                <a:solidFill>
                  <a:schemeClr val="lt1"/>
                </a:solidFill>
              </a:endParaRPr>
            </a:p>
          </p:txBody>
        </p:sp>
      </p:grpSp>
      <p:grpSp>
        <p:nvGrpSpPr>
          <p:cNvPr id="492" name="Google Shape;492;p59"/>
          <p:cNvGrpSpPr/>
          <p:nvPr/>
        </p:nvGrpSpPr>
        <p:grpSpPr>
          <a:xfrm>
            <a:off x="4741719" y="2387193"/>
            <a:ext cx="4402912" cy="2407363"/>
            <a:chOff x="4741719" y="2387193"/>
            <a:chExt cx="4402912" cy="2407363"/>
          </a:xfrm>
        </p:grpSpPr>
        <p:pic>
          <p:nvPicPr>
            <p:cNvPr id="493" name="Google Shape;493;p59" title="reflekcia-blue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512414">
              <a:off x="4852675" y="2687625"/>
              <a:ext cx="4181000" cy="1806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4" name="Google Shape;494;p59"/>
            <p:cNvSpPr txBox="1"/>
            <p:nvPr/>
          </p:nvSpPr>
          <p:spPr>
            <a:xfrm rot="512407">
              <a:off x="5569572" y="3114662"/>
              <a:ext cx="2999963" cy="879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1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Після заняття</a:t>
              </a:r>
              <a:br>
                <a:rPr b="1" lang="uk" sz="21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b="1" lang="uk" sz="21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я буду…</a:t>
              </a:r>
              <a:endParaRPr b="1" sz="2100">
                <a:solidFill>
                  <a:schemeClr val="lt1"/>
                </a:solidFill>
              </a:endParaRPr>
            </a:p>
          </p:txBody>
        </p:sp>
      </p:grpSp>
      <p:pic>
        <p:nvPicPr>
          <p:cNvPr id="495" name="Google Shape;495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73697" y="479279"/>
            <a:ext cx="775225" cy="7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34100" y="3694725"/>
            <a:ext cx="837000" cy="11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98691" y="1300688"/>
            <a:ext cx="1348118" cy="85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899087">
            <a:off x="7147366" y="1464512"/>
            <a:ext cx="1348119" cy="85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899070">
            <a:off x="3712920" y="3900405"/>
            <a:ext cx="1203710" cy="766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0"/>
          <p:cNvSpPr/>
          <p:nvPr/>
        </p:nvSpPr>
        <p:spPr>
          <a:xfrm>
            <a:off x="488225" y="1383075"/>
            <a:ext cx="2464200" cy="3443400"/>
          </a:xfrm>
          <a:prstGeom prst="roundRect">
            <a:avLst>
              <a:gd fmla="val 9254" name="adj"/>
            </a:avLst>
          </a:prstGeom>
          <a:solidFill>
            <a:srgbClr val="54D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60"/>
          <p:cNvSpPr/>
          <p:nvPr/>
        </p:nvSpPr>
        <p:spPr>
          <a:xfrm>
            <a:off x="3281035" y="1383075"/>
            <a:ext cx="2464200" cy="3443400"/>
          </a:xfrm>
          <a:prstGeom prst="roundRect">
            <a:avLst>
              <a:gd fmla="val 9254" name="adj"/>
            </a:avLst>
          </a:prstGeom>
          <a:solidFill>
            <a:srgbClr val="FFA2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60"/>
          <p:cNvSpPr/>
          <p:nvPr/>
        </p:nvSpPr>
        <p:spPr>
          <a:xfrm>
            <a:off x="6146312" y="1383075"/>
            <a:ext cx="2464200" cy="3443400"/>
          </a:xfrm>
          <a:prstGeom prst="roundRect">
            <a:avLst>
              <a:gd fmla="val 9254" name="adj"/>
            </a:avLst>
          </a:prstGeom>
          <a:solidFill>
            <a:srgbClr val="F850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60"/>
          <p:cNvSpPr txBox="1"/>
          <p:nvPr/>
        </p:nvSpPr>
        <p:spPr>
          <a:xfrm>
            <a:off x="356225" y="318350"/>
            <a:ext cx="6600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ОБЕРИ СОБІ ОДНЕ ДОМАШНЄ ЗАВДАННЯ</a:t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8" name="Google Shape;508;p60"/>
          <p:cNvSpPr txBox="1"/>
          <p:nvPr/>
        </p:nvSpPr>
        <p:spPr>
          <a:xfrm>
            <a:off x="582190" y="2451308"/>
            <a:ext cx="23217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Створи список обіцянок для своєї родини,</a:t>
            </a:r>
            <a:r>
              <a:rPr lang="uk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який допоможе зменшити кількість сміття вдома, </a:t>
            </a:r>
            <a:br>
              <a:rPr lang="uk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і перевір, як ви всі їх дотримуєтеся.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9" name="Google Shape;509;p60"/>
          <p:cNvSpPr txBox="1"/>
          <p:nvPr/>
        </p:nvSpPr>
        <p:spPr>
          <a:xfrm>
            <a:off x="3382446" y="2412591"/>
            <a:ext cx="2321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«Врятуй» стару річ від смітника, </a:t>
            </a:r>
            <a:r>
              <a:rPr lang="uk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зробивши з неї щось цікаве </a:t>
            </a:r>
            <a:br>
              <a:rPr lang="uk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uk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та/або корисне.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0" name="Google Shape;510;p60"/>
          <p:cNvSpPr txBox="1"/>
          <p:nvPr/>
        </p:nvSpPr>
        <p:spPr>
          <a:xfrm>
            <a:off x="6182696" y="2412591"/>
            <a:ext cx="2321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Зроби й принеси </a:t>
            </a:r>
            <a:br>
              <a:rPr b="1" lang="uk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uk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клас оригамі.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1" name="Google Shape;511;p60"/>
          <p:cNvSpPr txBox="1"/>
          <p:nvPr/>
        </p:nvSpPr>
        <p:spPr>
          <a:xfrm>
            <a:off x="624875" y="1504575"/>
            <a:ext cx="849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01</a:t>
            </a:r>
            <a:endParaRPr sz="32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12" name="Google Shape;512;p60"/>
          <p:cNvSpPr txBox="1"/>
          <p:nvPr/>
        </p:nvSpPr>
        <p:spPr>
          <a:xfrm>
            <a:off x="3403498" y="1504575"/>
            <a:ext cx="849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02</a:t>
            </a:r>
            <a:endParaRPr sz="32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13" name="Google Shape;513;p60"/>
          <p:cNvSpPr txBox="1"/>
          <p:nvPr/>
        </p:nvSpPr>
        <p:spPr>
          <a:xfrm>
            <a:off x="6224605" y="1504575"/>
            <a:ext cx="849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3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03</a:t>
            </a:r>
            <a:endParaRPr sz="32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14" name="Google Shape;514;p60"/>
          <p:cNvSpPr/>
          <p:nvPr/>
        </p:nvSpPr>
        <p:spPr>
          <a:xfrm flipH="1" rot="10800000">
            <a:off x="2347401" y="764144"/>
            <a:ext cx="985687" cy="9749"/>
          </a:xfrm>
          <a:custGeom>
            <a:rect b="b" l="l" r="r" t="t"/>
            <a:pathLst>
              <a:path extrusionOk="0" h="529" w="142081">
                <a:moveTo>
                  <a:pt x="0" y="0"/>
                </a:moveTo>
                <a:cubicBezTo>
                  <a:pt x="47361" y="0"/>
                  <a:pt x="94720" y="529"/>
                  <a:pt x="142081" y="529"/>
                </a:cubicBezTo>
              </a:path>
            </a:pathLst>
          </a:custGeom>
          <a:noFill/>
          <a:ln cap="flat" cmpd="sng" w="38100">
            <a:solidFill>
              <a:srgbClr val="FBBD04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FEF"/>
        </a:solidFill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61" title="hands.png"/>
          <p:cNvPicPr preferRelativeResize="0"/>
          <p:nvPr/>
        </p:nvPicPr>
        <p:blipFill rotWithShape="1">
          <a:blip r:embed="rId3">
            <a:alphaModFix/>
          </a:blip>
          <a:srcRect b="-9490" l="-8050" r="8050" t="9490"/>
          <a:stretch/>
        </p:blipFill>
        <p:spPr>
          <a:xfrm>
            <a:off x="288338" y="536773"/>
            <a:ext cx="87633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61"/>
          <p:cNvSpPr txBox="1"/>
          <p:nvPr>
            <p:ph type="title"/>
          </p:nvPr>
        </p:nvSpPr>
        <p:spPr>
          <a:xfrm>
            <a:off x="459125" y="490275"/>
            <a:ext cx="8520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3120">
                <a:latin typeface="Montserrat"/>
                <a:ea typeface="Montserrat"/>
                <a:cs typeface="Montserrat"/>
                <a:sym typeface="Montserrat"/>
              </a:rPr>
              <a:t>ЛОВІТЬ ПОДЯКУ</a:t>
            </a:r>
            <a:endParaRPr b="1" sz="312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3120">
                <a:latin typeface="Montserrat"/>
                <a:ea typeface="Montserrat"/>
                <a:cs typeface="Montserrat"/>
                <a:sym typeface="Montserrat"/>
              </a:rPr>
              <a:t>ЗА УВАГУ! </a:t>
            </a:r>
            <a:endParaRPr b="1" sz="312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 title="ques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" y="9725"/>
            <a:ext cx="914396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1744325" y="1343765"/>
            <a:ext cx="5948400" cy="24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4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ЩО ТАКЕ СМІТТЯ?</a:t>
            </a:r>
            <a:endParaRPr b="1" sz="4100">
              <a:solidFill>
                <a:srgbClr val="00AFE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F4FF"/>
        </a:solidFill>
      </p:bgPr>
    </p:bg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8800" y="258121"/>
            <a:ext cx="5554800" cy="4627249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62"/>
          <p:cNvSpPr txBox="1"/>
          <p:nvPr>
            <p:ph idx="1" type="body"/>
          </p:nvPr>
        </p:nvSpPr>
        <p:spPr>
          <a:xfrm>
            <a:off x="369300" y="2532550"/>
            <a:ext cx="3709500" cy="7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Телефонуйте на безплатну гарячу лінію «Скажи, як є» </a:t>
            </a:r>
            <a:endParaRPr i="1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27" name="Google Shape;527;p62"/>
          <p:cNvSpPr txBox="1"/>
          <p:nvPr/>
        </p:nvSpPr>
        <p:spPr>
          <a:xfrm>
            <a:off x="305952" y="3354800"/>
            <a:ext cx="4493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0 800 600 017 </a:t>
            </a:r>
            <a:endParaRPr sz="3800"/>
          </a:p>
        </p:txBody>
      </p:sp>
      <p:sp>
        <p:nvSpPr>
          <p:cNvPr id="528" name="Google Shape;528;p62"/>
          <p:cNvSpPr txBox="1"/>
          <p:nvPr/>
        </p:nvSpPr>
        <p:spPr>
          <a:xfrm>
            <a:off x="382149" y="3978942"/>
            <a:ext cx="378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понеділок — неділя з 08:00 до 20:00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29" name="Google Shape;529;p62"/>
          <p:cNvSpPr txBox="1"/>
          <p:nvPr/>
        </p:nvSpPr>
        <p:spPr>
          <a:xfrm>
            <a:off x="356225" y="470750"/>
            <a:ext cx="5325300" cy="17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ХОЧЕТЕ ПОДІЛИТИСЯ ВРАЖЕННЯМИ </a:t>
            </a:r>
            <a:br>
              <a:rPr b="1" lang="uk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uk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ЧИ ЗАУВАЖЕННЯМИ </a:t>
            </a:r>
            <a:br>
              <a:rPr b="1" lang="uk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uk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 ЦЕЙ УРОК?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0" name="Google Shape;530;p62"/>
          <p:cNvSpPr/>
          <p:nvPr/>
        </p:nvSpPr>
        <p:spPr>
          <a:xfrm>
            <a:off x="463883" y="3953225"/>
            <a:ext cx="3368025" cy="39350"/>
          </a:xfrm>
          <a:custGeom>
            <a:rect b="b" l="l" r="r" t="t"/>
            <a:pathLst>
              <a:path extrusionOk="0" h="1574" w="134721">
                <a:moveTo>
                  <a:pt x="0" y="0"/>
                </a:moveTo>
                <a:cubicBezTo>
                  <a:pt x="44910" y="0"/>
                  <a:pt x="89811" y="1574"/>
                  <a:pt x="134721" y="1574"/>
                </a:cubicBezTo>
              </a:path>
            </a:pathLst>
          </a:custGeom>
          <a:noFill/>
          <a:ln cap="flat" cmpd="sng" w="28575">
            <a:solidFill>
              <a:srgbClr val="FBBD04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1F4FF"/>
        </a:solidFill>
      </p:bgPr>
    </p:bg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p6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9300" y="519375"/>
            <a:ext cx="5646049" cy="3495151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63"/>
          <p:cNvSpPr txBox="1"/>
          <p:nvPr/>
        </p:nvSpPr>
        <p:spPr>
          <a:xfrm>
            <a:off x="356225" y="470750"/>
            <a:ext cx="4373100" cy="25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Ще більше корисних </a:t>
            </a:r>
            <a:br>
              <a:rPr b="1" lang="uk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uk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та інтерактивних матеріалів для дітей знайдете в онлайн-базі знань «Спільнотека» </a:t>
            </a:r>
            <a:br>
              <a:rPr b="1" lang="uk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uk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від ЮНІСЕФ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7" name="Google Shape;537;p63"/>
          <p:cNvSpPr txBox="1"/>
          <p:nvPr/>
        </p:nvSpPr>
        <p:spPr>
          <a:xfrm>
            <a:off x="305952" y="3735800"/>
            <a:ext cx="4493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3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spilnoteka.org</a:t>
            </a:r>
            <a:endParaRPr sz="3800"/>
          </a:p>
        </p:txBody>
      </p:sp>
      <p:sp>
        <p:nvSpPr>
          <p:cNvPr id="538" name="Google Shape;538;p63"/>
          <p:cNvSpPr/>
          <p:nvPr/>
        </p:nvSpPr>
        <p:spPr>
          <a:xfrm>
            <a:off x="185900" y="3674900"/>
            <a:ext cx="4142253" cy="919660"/>
          </a:xfrm>
          <a:custGeom>
            <a:rect b="b" l="l" r="r" t="t"/>
            <a:pathLst>
              <a:path extrusionOk="0" h="31916" w="86867">
                <a:moveTo>
                  <a:pt x="17116" y="482"/>
                </a:moveTo>
                <a:cubicBezTo>
                  <a:pt x="9741" y="482"/>
                  <a:pt x="1162" y="7345"/>
                  <a:pt x="118" y="14646"/>
                </a:cubicBezTo>
                <a:cubicBezTo>
                  <a:pt x="-824" y="21232"/>
                  <a:pt x="6443" y="27410"/>
                  <a:pt x="12394" y="30384"/>
                </a:cubicBezTo>
                <a:cubicBezTo>
                  <a:pt x="17102" y="32737"/>
                  <a:pt x="22870" y="31644"/>
                  <a:pt x="28133" y="31644"/>
                </a:cubicBezTo>
                <a:cubicBezTo>
                  <a:pt x="38354" y="31644"/>
                  <a:pt x="48563" y="30364"/>
                  <a:pt x="58665" y="28811"/>
                </a:cubicBezTo>
                <a:cubicBezTo>
                  <a:pt x="68486" y="27301"/>
                  <a:pt x="83953" y="27434"/>
                  <a:pt x="86365" y="17794"/>
                </a:cubicBezTo>
                <a:cubicBezTo>
                  <a:pt x="92183" y="-5461"/>
                  <a:pt x="40458" y="796"/>
                  <a:pt x="16486" y="796"/>
                </a:cubicBezTo>
              </a:path>
            </a:pathLst>
          </a:custGeom>
          <a:noFill/>
          <a:ln cap="flat" cmpd="sng" w="28575">
            <a:solidFill>
              <a:srgbClr val="F8D468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250" y="517949"/>
            <a:ext cx="8031501" cy="42388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1645275" y="1265759"/>
            <a:ext cx="5948400" cy="25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ЧИ ЗНАЄТЕ ВИ, </a:t>
            </a:r>
            <a:br>
              <a:rPr b="1" lang="uk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uk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ЯК СМІТТЯ ШКОДИТЬ ДОВКІЛЛЮ?</a:t>
            </a:r>
            <a:endParaRPr b="1" sz="3600">
              <a:solidFill>
                <a:srgbClr val="00AFE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 title="Bubble-gree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8100" y="-128225"/>
            <a:ext cx="9404549" cy="529005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/>
        </p:nvSpPr>
        <p:spPr>
          <a:xfrm>
            <a:off x="1538250" y="1525975"/>
            <a:ext cx="6067500" cy="24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ЩО МИ МОЖЕМО ЗРОБИТИ, ЩОБ СМІТТЯ БУЛО МЕНШЕ?</a:t>
            </a:r>
            <a:endParaRPr b="1" sz="3600">
              <a:solidFill>
                <a:srgbClr val="00AFE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/>
        </p:nvSpPr>
        <p:spPr>
          <a:xfrm>
            <a:off x="195250" y="255700"/>
            <a:ext cx="89085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БІЛЬШІСТЬ СМІТТЯ ВЕЗУТЬ </a:t>
            </a:r>
            <a:r>
              <a:rPr b="1"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СПЕЦІАЛЬНІ СМІТТЄЗВАЛИЩА. </a:t>
            </a:r>
            <a:r>
              <a:rPr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 ЧАСОМ ЛЮДИ ВИКИДАЮТЬ ЙОГО ПРОСТО </a:t>
            </a:r>
            <a:r>
              <a:rPr b="1"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ЛІСІ</a:t>
            </a:r>
            <a:r>
              <a:rPr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АБО </a:t>
            </a:r>
            <a:r>
              <a:rPr b="1" lang="uk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УЗБІЧЧЯХ.</a:t>
            </a:r>
            <a:endParaRPr b="1" i="1"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20"/>
          <p:cNvSpPr/>
          <p:nvPr/>
        </p:nvSpPr>
        <p:spPr>
          <a:xfrm>
            <a:off x="4297800" y="625604"/>
            <a:ext cx="2453196" cy="52575"/>
          </a:xfrm>
          <a:custGeom>
            <a:rect b="b" l="l" r="r" t="t"/>
            <a:pathLst>
              <a:path extrusionOk="0" h="1465" w="113811">
                <a:moveTo>
                  <a:pt x="0" y="0"/>
                </a:moveTo>
                <a:cubicBezTo>
                  <a:pt x="37940" y="0"/>
                  <a:pt x="75871" y="1465"/>
                  <a:pt x="113811" y="1465"/>
                </a:cubicBezTo>
              </a:path>
            </a:pathLst>
          </a:custGeom>
          <a:noFill/>
          <a:ln cap="flat" cmpd="sng" w="38100">
            <a:solidFill>
              <a:srgbClr val="54D794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Google Shape;104;p20"/>
          <p:cNvSpPr/>
          <p:nvPr/>
        </p:nvSpPr>
        <p:spPr>
          <a:xfrm>
            <a:off x="281025" y="935250"/>
            <a:ext cx="2752493" cy="52575"/>
          </a:xfrm>
          <a:custGeom>
            <a:rect b="b" l="l" r="r" t="t"/>
            <a:pathLst>
              <a:path extrusionOk="0" h="2103" w="130419">
                <a:moveTo>
                  <a:pt x="0" y="0"/>
                </a:moveTo>
                <a:cubicBezTo>
                  <a:pt x="14055" y="2341"/>
                  <a:pt x="28519" y="-156"/>
                  <a:pt x="42740" y="732"/>
                </a:cubicBezTo>
                <a:cubicBezTo>
                  <a:pt x="71912" y="2553"/>
                  <a:pt x="101190" y="1953"/>
                  <a:pt x="130419" y="1953"/>
                </a:cubicBezTo>
              </a:path>
            </a:pathLst>
          </a:custGeom>
          <a:noFill/>
          <a:ln cap="flat" cmpd="sng" w="38100">
            <a:solidFill>
              <a:srgbClr val="54D794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399" y="1572675"/>
            <a:ext cx="8331873" cy="305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475" y="4044145"/>
            <a:ext cx="1669050" cy="684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6325" y="2511850"/>
            <a:ext cx="795075" cy="75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63195" y="3974662"/>
            <a:ext cx="572509" cy="5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08850" y="2821963"/>
            <a:ext cx="369750" cy="5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BD04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/>
        </p:nvSpPr>
        <p:spPr>
          <a:xfrm>
            <a:off x="354425" y="347325"/>
            <a:ext cx="4518900" cy="13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870">
                <a:latin typeface="Montserrat"/>
                <a:ea typeface="Montserrat"/>
                <a:cs typeface="Montserrat"/>
                <a:sym typeface="Montserrat"/>
              </a:rPr>
              <a:t>РОЗГЛЯНЬТЕ МАЛЮНОК </a:t>
            </a:r>
            <a:endParaRPr b="1" sz="287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638512">
            <a:off x="3614900" y="455795"/>
            <a:ext cx="2433526" cy="111707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/>
          <p:nvPr/>
        </p:nvSpPr>
        <p:spPr>
          <a:xfrm rot="-161480">
            <a:off x="4038428" y="437231"/>
            <a:ext cx="1776159" cy="9757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57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Що тут не так?</a:t>
            </a:r>
            <a:endParaRPr sz="1100"/>
          </a:p>
        </p:txBody>
      </p:sp>
      <p:pic>
        <p:nvPicPr>
          <p:cNvPr id="117" name="Google Shape;117;p21" title="fores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79250"/>
            <a:ext cx="9144003" cy="533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6200" y="2285800"/>
            <a:ext cx="684400" cy="69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8625" y="1678125"/>
            <a:ext cx="585801" cy="49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