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</p:sldIdLst>
  <p:sldSz cy="5143500" cx="9144000"/>
  <p:notesSz cx="6858000" cy="9144000"/>
  <p:embeddedFontLst>
    <p:embeddedFont>
      <p:font typeface="Montserrat SemiBold"/>
      <p:regular r:id="rId79"/>
      <p:bold r:id="rId80"/>
      <p:italic r:id="rId81"/>
      <p:boldItalic r:id="rId82"/>
    </p:embeddedFont>
    <p:embeddedFont>
      <p:font typeface="Montserrat"/>
      <p:regular r:id="rId83"/>
      <p:bold r:id="rId84"/>
      <p:italic r:id="rId85"/>
      <p:boldItalic r:id="rId86"/>
    </p:embeddedFont>
    <p:embeddedFont>
      <p:font typeface="Montserrat Black"/>
      <p:bold r:id="rId87"/>
      <p:boldItalic r:id="rId88"/>
    </p:embeddedFont>
    <p:embeddedFont>
      <p:font typeface="Montserrat Medium"/>
      <p:regular r:id="rId89"/>
      <p:bold r:id="rId90"/>
      <p:italic r:id="rId91"/>
      <p:boldItalic r:id="rId92"/>
    </p:embeddedFont>
    <p:embeddedFont>
      <p:font typeface="Manrope ExtraBold"/>
      <p:bold r:id="rId93"/>
    </p:embeddedFont>
    <p:embeddedFont>
      <p:font typeface="Montserrat ExtraBold"/>
      <p:bold r:id="rId94"/>
      <p:boldItalic r:id="rId95"/>
    </p:embeddedFont>
    <p:embeddedFont>
      <p:font typeface="Open Sans"/>
      <p:regular r:id="rId96"/>
      <p:bold r:id="rId97"/>
      <p:italic r:id="rId98"/>
      <p:boldItalic r:id="rId9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font" Target="fonts/MontserratExtraBold-boldItalic.fntdata"/><Relationship Id="rId94" Type="http://schemas.openxmlformats.org/officeDocument/2006/relationships/font" Target="fonts/MontserratExtraBold-bold.fntdata"/><Relationship Id="rId97" Type="http://schemas.openxmlformats.org/officeDocument/2006/relationships/font" Target="fonts/OpenSans-bold.fntdata"/><Relationship Id="rId96" Type="http://schemas.openxmlformats.org/officeDocument/2006/relationships/font" Target="fonts/OpenSans-regular.fntdata"/><Relationship Id="rId11" Type="http://schemas.openxmlformats.org/officeDocument/2006/relationships/slide" Target="slides/slide6.xml"/><Relationship Id="rId99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98" Type="http://schemas.openxmlformats.org/officeDocument/2006/relationships/font" Target="fonts/Open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font" Target="fonts/MontserratMedium-italic.fntdata"/><Relationship Id="rId90" Type="http://schemas.openxmlformats.org/officeDocument/2006/relationships/font" Target="fonts/MontserratMedium-bold.fntdata"/><Relationship Id="rId93" Type="http://schemas.openxmlformats.org/officeDocument/2006/relationships/font" Target="fonts/ManropeExtraBold-bold.fntdata"/><Relationship Id="rId92" Type="http://schemas.openxmlformats.org/officeDocument/2006/relationships/font" Target="fonts/MontserratMedium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font" Target="fonts/Montserrat-bold.fntdata"/><Relationship Id="rId83" Type="http://schemas.openxmlformats.org/officeDocument/2006/relationships/font" Target="fonts/Montserrat-regular.fntdata"/><Relationship Id="rId86" Type="http://schemas.openxmlformats.org/officeDocument/2006/relationships/font" Target="fonts/Montserrat-boldItalic.fntdata"/><Relationship Id="rId85" Type="http://schemas.openxmlformats.org/officeDocument/2006/relationships/font" Target="fonts/Montserrat-italic.fntdata"/><Relationship Id="rId88" Type="http://schemas.openxmlformats.org/officeDocument/2006/relationships/font" Target="fonts/MontserratBlack-boldItalic.fntdata"/><Relationship Id="rId87" Type="http://schemas.openxmlformats.org/officeDocument/2006/relationships/font" Target="fonts/MontserratBlack-bold.fntdata"/><Relationship Id="rId89" Type="http://schemas.openxmlformats.org/officeDocument/2006/relationships/font" Target="fonts/MontserratMedium-regular.fntdata"/><Relationship Id="rId80" Type="http://schemas.openxmlformats.org/officeDocument/2006/relationships/font" Target="fonts/MontserratSemiBold-bold.fntdata"/><Relationship Id="rId82" Type="http://schemas.openxmlformats.org/officeDocument/2006/relationships/font" Target="fonts/MontserratSemiBold-boldItalic.fntdata"/><Relationship Id="rId81" Type="http://schemas.openxmlformats.org/officeDocument/2006/relationships/font" Target="fonts/MontserratSemiBold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font" Target="fonts/MontserratSemiBold-regular.fntdata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c912fcd0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c912fcd0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c912fcd02e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c912fcd02e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c912fcd02e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c912fcd02e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c912fcd02e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c912fcd02e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c912fcd02e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c912fcd02e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c912fcd02e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c912fcd02e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c912fcd02e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c912fcd02e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c912fcd02e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c912fcd02e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c912fcd02e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c912fcd02e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c912fcd02e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c912fcd02e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c912fcd02e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c912fcd02e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c912fcd02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c912fcd02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c912fcd02e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c912fcd02e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c912fcd02e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c912fcd02e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c912fcd02e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c912fcd02e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c912fcd02e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c912fcd02e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c912fcd02e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c912fcd02e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c912fcd02e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c912fcd02e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c912fcd02e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c912fcd02e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c912fcd02e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c912fcd02e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c912fcd02e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c912fcd02e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c912fcd02e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c912fcd02e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c912fcd02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c912fcd02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c912fcd02e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c912fcd02e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c912fcd02e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c912fcd02e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c912fcd02e_0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c912fcd02e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c912fcd02e_0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c912fcd02e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c912fcd02e_0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c912fcd02e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c912fcd02e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c912fcd02e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c912fcd02e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c912fcd02e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c912fcd02e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c912fcd02e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c912fcd02e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c912fcd02e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c912fcd02e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c912fcd02e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c912fcd02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c912fcd02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c912fcd02e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c912fcd02e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c912fcd02e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3c912fcd02e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c912fcd02e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c912fcd02e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c912fcd02e_0_5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c912fcd02e_0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c912fcd02e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3c912fcd02e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c912fcd02e_0_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c912fcd02e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c912fcd02e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c912fcd02e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c912fcd02e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c912fcd02e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c912fcd02e_0_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3c912fcd02e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c912fcd02e_0_5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c912fcd02e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c912fcd02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c912fcd02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c912fcd02e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c912fcd02e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c912fcd02e_0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c912fcd02e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c912fcd02e_0_5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c912fcd02e_0_5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c912fcd02e_0_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3c912fcd02e_0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c912fcd02e_0_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3c912fcd02e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c912fcd02e_0_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c912fcd02e_0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c912fcd02e_0_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3c912fcd02e_0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c912fcd02e_0_6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c912fcd02e_0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c912fcd02e_0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3c912fcd02e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c912fcd02e_0_6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c912fcd02e_0_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c912fcd02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c912fcd02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c912fcd02e_0_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3c912fcd02e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c912fcd02e_0_7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c912fcd02e_0_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c912fcd02e_0_7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c912fcd02e_0_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3c912fcd02e_0_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3c912fcd02e_0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3c912fcd02e_0_8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3c912fcd02e_0_8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3c912fcd02e_0_8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3c912fcd02e_0_8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3c912fcd02e_0_8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3c912fcd02e_0_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3c912fcd02e_0_8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3c912fcd02e_0_8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3c912fcd02e_0_8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3c912fcd02e_0_8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c912fcd02e_0_8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3c912fcd02e_0_8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c912fcd02e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c912fcd02e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3c912fcd02e_0_8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3c912fcd02e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3c912fcd02e_0_8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3c912fcd02e_0_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c912fcd02e_0_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c912fcd02e_0_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3c912fcd02e_0_8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3c912fcd02e_0_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c912fcd02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c912fcd02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c912fcd02e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c912fcd02e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9" Type="http://schemas.openxmlformats.org/officeDocument/2006/relationships/image" Target="../media/image47.png"/><Relationship Id="rId5" Type="http://schemas.openxmlformats.org/officeDocument/2006/relationships/image" Target="../media/image51.png"/><Relationship Id="rId6" Type="http://schemas.openxmlformats.org/officeDocument/2006/relationships/image" Target="../media/image39.png"/><Relationship Id="rId7" Type="http://schemas.openxmlformats.org/officeDocument/2006/relationships/image" Target="../media/image42.png"/><Relationship Id="rId8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Relationship Id="rId4" Type="http://schemas.openxmlformats.org/officeDocument/2006/relationships/image" Target="../media/image42.png"/><Relationship Id="rId5" Type="http://schemas.openxmlformats.org/officeDocument/2006/relationships/image" Target="../media/image45.png"/><Relationship Id="rId6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Relationship Id="rId4" Type="http://schemas.openxmlformats.org/officeDocument/2006/relationships/image" Target="../media/image56.png"/><Relationship Id="rId5" Type="http://schemas.openxmlformats.org/officeDocument/2006/relationships/image" Target="../media/image37.png"/><Relationship Id="rId6" Type="http://schemas.openxmlformats.org/officeDocument/2006/relationships/image" Target="../media/image42.png"/><Relationship Id="rId7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4.png"/><Relationship Id="rId10" Type="http://schemas.openxmlformats.org/officeDocument/2006/relationships/image" Target="../media/image50.png"/><Relationship Id="rId13" Type="http://schemas.openxmlformats.org/officeDocument/2006/relationships/image" Target="../media/image65.png"/><Relationship Id="rId1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5" Type="http://schemas.openxmlformats.org/officeDocument/2006/relationships/image" Target="../media/image63.png"/><Relationship Id="rId6" Type="http://schemas.openxmlformats.org/officeDocument/2006/relationships/image" Target="../media/image95.png"/><Relationship Id="rId7" Type="http://schemas.openxmlformats.org/officeDocument/2006/relationships/image" Target="../media/image97.png"/><Relationship Id="rId8" Type="http://schemas.openxmlformats.org/officeDocument/2006/relationships/image" Target="../media/image69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72.png"/><Relationship Id="rId5" Type="http://schemas.openxmlformats.org/officeDocument/2006/relationships/image" Target="../media/image55.png"/><Relationship Id="rId6" Type="http://schemas.openxmlformats.org/officeDocument/2006/relationships/image" Target="../media/image68.png"/><Relationship Id="rId7" Type="http://schemas.openxmlformats.org/officeDocument/2006/relationships/image" Target="../media/image62.png"/><Relationship Id="rId8" Type="http://schemas.openxmlformats.org/officeDocument/2006/relationships/image" Target="../media/image6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0.png"/><Relationship Id="rId4" Type="http://schemas.openxmlformats.org/officeDocument/2006/relationships/image" Target="../media/image74.png"/><Relationship Id="rId5" Type="http://schemas.openxmlformats.org/officeDocument/2006/relationships/image" Target="../media/image7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6.png"/><Relationship Id="rId4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2.png"/><Relationship Id="rId4" Type="http://schemas.openxmlformats.org/officeDocument/2006/relationships/image" Target="../media/image47.png"/><Relationship Id="rId5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5.png"/><Relationship Id="rId4" Type="http://schemas.openxmlformats.org/officeDocument/2006/relationships/image" Target="../media/image81.png"/><Relationship Id="rId5" Type="http://schemas.openxmlformats.org/officeDocument/2006/relationships/image" Target="../media/image70.png"/><Relationship Id="rId6" Type="http://schemas.openxmlformats.org/officeDocument/2006/relationships/image" Target="../media/image42.png"/><Relationship Id="rId7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3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4.png"/><Relationship Id="rId4" Type="http://schemas.openxmlformats.org/officeDocument/2006/relationships/image" Target="../media/image8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9.png"/><Relationship Id="rId6" Type="http://schemas.openxmlformats.org/officeDocument/2006/relationships/image" Target="../media/image9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0.png"/><Relationship Id="rId4" Type="http://schemas.openxmlformats.org/officeDocument/2006/relationships/image" Target="../media/image79.png"/><Relationship Id="rId5" Type="http://schemas.openxmlformats.org/officeDocument/2006/relationships/image" Target="../media/image7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1.png"/><Relationship Id="rId4" Type="http://schemas.openxmlformats.org/officeDocument/2006/relationships/image" Target="../media/image79.png"/><Relationship Id="rId5" Type="http://schemas.openxmlformats.org/officeDocument/2006/relationships/image" Target="../media/image7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6.png"/><Relationship Id="rId4" Type="http://schemas.openxmlformats.org/officeDocument/2006/relationships/image" Target="../media/image8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8.png"/><Relationship Id="rId4" Type="http://schemas.openxmlformats.org/officeDocument/2006/relationships/image" Target="../media/image86.png"/><Relationship Id="rId5" Type="http://schemas.openxmlformats.org/officeDocument/2006/relationships/image" Target="../media/image94.png"/><Relationship Id="rId6" Type="http://schemas.openxmlformats.org/officeDocument/2006/relationships/image" Target="../media/image9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8.png"/><Relationship Id="rId4" Type="http://schemas.openxmlformats.org/officeDocument/2006/relationships/image" Target="../media/image10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8.png"/><Relationship Id="rId4" Type="http://schemas.openxmlformats.org/officeDocument/2006/relationships/image" Target="../media/image101.png"/><Relationship Id="rId5" Type="http://schemas.openxmlformats.org/officeDocument/2006/relationships/image" Target="../media/image5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8.png"/><Relationship Id="rId4" Type="http://schemas.openxmlformats.org/officeDocument/2006/relationships/image" Target="../media/image9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8.png"/><Relationship Id="rId4" Type="http://schemas.openxmlformats.org/officeDocument/2006/relationships/image" Target="../media/image98.png"/><Relationship Id="rId5" Type="http://schemas.openxmlformats.org/officeDocument/2006/relationships/image" Target="../media/image7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8.png"/><Relationship Id="rId4" Type="http://schemas.openxmlformats.org/officeDocument/2006/relationships/image" Target="../media/image84.png"/><Relationship Id="rId5" Type="http://schemas.openxmlformats.org/officeDocument/2006/relationships/image" Target="../media/image8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8.png"/><Relationship Id="rId4" Type="http://schemas.openxmlformats.org/officeDocument/2006/relationships/image" Target="../media/image1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8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8.png"/><Relationship Id="rId4" Type="http://schemas.openxmlformats.org/officeDocument/2006/relationships/image" Target="../media/image9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8.png"/><Relationship Id="rId4" Type="http://schemas.openxmlformats.org/officeDocument/2006/relationships/image" Target="../media/image59.png"/><Relationship Id="rId5" Type="http://schemas.openxmlformats.org/officeDocument/2006/relationships/image" Target="../media/image9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6.png"/><Relationship Id="rId4" Type="http://schemas.openxmlformats.org/officeDocument/2006/relationships/image" Target="../media/image8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6.png"/><Relationship Id="rId4" Type="http://schemas.openxmlformats.org/officeDocument/2006/relationships/image" Target="../media/image8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2.png"/><Relationship Id="rId4" Type="http://schemas.openxmlformats.org/officeDocument/2006/relationships/image" Target="../media/image8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2.png"/><Relationship Id="rId4" Type="http://schemas.openxmlformats.org/officeDocument/2006/relationships/image" Target="../media/image88.png"/><Relationship Id="rId5" Type="http://schemas.openxmlformats.org/officeDocument/2006/relationships/image" Target="../media/image10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9.png"/><Relationship Id="rId4" Type="http://schemas.openxmlformats.org/officeDocument/2006/relationships/image" Target="../media/image99.png"/><Relationship Id="rId5" Type="http://schemas.openxmlformats.org/officeDocument/2006/relationships/image" Target="../media/image104.png"/><Relationship Id="rId6" Type="http://schemas.openxmlformats.org/officeDocument/2006/relationships/image" Target="../media/image10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5.png"/><Relationship Id="rId4" Type="http://schemas.openxmlformats.org/officeDocument/2006/relationships/image" Target="../media/image152.png"/><Relationship Id="rId5" Type="http://schemas.openxmlformats.org/officeDocument/2006/relationships/image" Target="../media/image11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8.png"/><Relationship Id="rId4" Type="http://schemas.openxmlformats.org/officeDocument/2006/relationships/image" Target="../media/image11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11.png"/><Relationship Id="rId4" Type="http://schemas.openxmlformats.org/officeDocument/2006/relationships/image" Target="../media/image42.png"/><Relationship Id="rId5" Type="http://schemas.openxmlformats.org/officeDocument/2006/relationships/image" Target="../media/image45.png"/><Relationship Id="rId6" Type="http://schemas.openxmlformats.org/officeDocument/2006/relationships/image" Target="../media/image4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5.png"/><Relationship Id="rId4" Type="http://schemas.openxmlformats.org/officeDocument/2006/relationships/image" Target="../media/image153.png"/><Relationship Id="rId5" Type="http://schemas.openxmlformats.org/officeDocument/2006/relationships/image" Target="../media/image11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1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29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5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2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32.png"/><Relationship Id="rId4" Type="http://schemas.openxmlformats.org/officeDocument/2006/relationships/image" Target="../media/image137.png"/><Relationship Id="rId5" Type="http://schemas.openxmlformats.org/officeDocument/2006/relationships/image" Target="../media/image128.png"/><Relationship Id="rId6" Type="http://schemas.openxmlformats.org/officeDocument/2006/relationships/image" Target="../media/image147.png"/><Relationship Id="rId7" Type="http://schemas.openxmlformats.org/officeDocument/2006/relationships/image" Target="../media/image151.png"/><Relationship Id="rId8" Type="http://schemas.openxmlformats.org/officeDocument/2006/relationships/image" Target="../media/image13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34.png"/><Relationship Id="rId4" Type="http://schemas.openxmlformats.org/officeDocument/2006/relationships/image" Target="../media/image133.png"/><Relationship Id="rId5" Type="http://schemas.openxmlformats.org/officeDocument/2006/relationships/image" Target="../media/image13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4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7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35.png"/><Relationship Id="rId4" Type="http://schemas.openxmlformats.org/officeDocument/2006/relationships/image" Target="../media/image70.png"/><Relationship Id="rId9" Type="http://schemas.openxmlformats.org/officeDocument/2006/relationships/image" Target="../media/image145.png"/><Relationship Id="rId5" Type="http://schemas.openxmlformats.org/officeDocument/2006/relationships/image" Target="../media/image143.png"/><Relationship Id="rId6" Type="http://schemas.openxmlformats.org/officeDocument/2006/relationships/image" Target="../media/image47.png"/><Relationship Id="rId7" Type="http://schemas.openxmlformats.org/officeDocument/2006/relationships/image" Target="../media/image142.png"/><Relationship Id="rId8" Type="http://schemas.openxmlformats.org/officeDocument/2006/relationships/image" Target="../media/image13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6.png"/><Relationship Id="rId8" Type="http://schemas.openxmlformats.org/officeDocument/2006/relationships/image" Target="../media/image2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4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4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hyperlink" Target="http://spilnoteka.org" TargetMode="External"/><Relationship Id="rId4" Type="http://schemas.openxmlformats.org/officeDocument/2006/relationships/image" Target="../media/image14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30.png"/><Relationship Id="rId10" Type="http://schemas.openxmlformats.org/officeDocument/2006/relationships/image" Target="../media/image25.png"/><Relationship Id="rId9" Type="http://schemas.openxmlformats.org/officeDocument/2006/relationships/image" Target="../media/image18.png"/><Relationship Id="rId5" Type="http://schemas.openxmlformats.org/officeDocument/2006/relationships/image" Target="../media/image22.png"/><Relationship Id="rId6" Type="http://schemas.openxmlformats.org/officeDocument/2006/relationships/image" Target="../media/image12.png"/><Relationship Id="rId7" Type="http://schemas.openxmlformats.org/officeDocument/2006/relationships/image" Target="../media/image21.png"/><Relationship Id="rId8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Relationship Id="rId6" Type="http://schemas.openxmlformats.org/officeDocument/2006/relationships/image" Target="../media/image29.png"/><Relationship Id="rId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FE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975" y="2372023"/>
            <a:ext cx="2092121" cy="5893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53513" y="2389698"/>
            <a:ext cx="1964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78375" lIns="78375" spcFirstLastPara="1" rIns="78375" wrap="square" tIns="78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86">
                <a:solidFill>
                  <a:srgbClr val="0B264A"/>
                </a:solidFill>
                <a:latin typeface="Montserrat"/>
                <a:ea typeface="Montserrat"/>
                <a:cs typeface="Montserrat"/>
                <a:sym typeface="Montserrat"/>
              </a:rPr>
              <a:t>Екологічний урок для 5–8 класів</a:t>
            </a:r>
            <a:endParaRPr b="1" sz="1286">
              <a:solidFill>
                <a:srgbClr val="0B26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97825" y="71950"/>
            <a:ext cx="63714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СМІТТЯ </a:t>
            </a:r>
            <a:r>
              <a:rPr b="1" lang="uk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ПІД </a:t>
            </a:r>
            <a:r>
              <a:rPr b="1" lang="uk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КОНТРОЛЕМ</a:t>
            </a:r>
            <a:endParaRPr b="1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25975" y="4648800"/>
            <a:ext cx="4702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 цій презентації </a:t>
            </a:r>
            <a:r>
              <a:rPr lang="uk" sz="9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деякі</a:t>
            </a:r>
            <a:r>
              <a:rPr lang="uk" sz="9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зображення створені за допомогою ШІ.</a:t>
            </a:r>
            <a:endParaRPr sz="9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9351" y="1317100"/>
            <a:ext cx="6307827" cy="33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4355" y="400763"/>
            <a:ext cx="1206291" cy="5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/>
          <p:nvPr/>
        </p:nvSpPr>
        <p:spPr>
          <a:xfrm>
            <a:off x="0" y="0"/>
            <a:ext cx="9144000" cy="5207100"/>
          </a:xfrm>
          <a:prstGeom prst="rect">
            <a:avLst/>
          </a:prstGeom>
          <a:solidFill>
            <a:srgbClr val="ECD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2"/>
          <p:cNvSpPr/>
          <p:nvPr/>
        </p:nvSpPr>
        <p:spPr>
          <a:xfrm>
            <a:off x="322649" y="621418"/>
            <a:ext cx="1934200" cy="395225"/>
          </a:xfrm>
          <a:custGeom>
            <a:rect b="b" l="l" r="r" t="t"/>
            <a:pathLst>
              <a:path extrusionOk="0" h="15809" w="77368">
                <a:moveTo>
                  <a:pt x="4977" y="14020"/>
                </a:moveTo>
                <a:cubicBezTo>
                  <a:pt x="20617" y="14020"/>
                  <a:pt x="36250" y="14797"/>
                  <a:pt x="51890" y="14797"/>
                </a:cubicBezTo>
                <a:cubicBezTo>
                  <a:pt x="60483" y="14797"/>
                  <a:pt x="76225" y="18918"/>
                  <a:pt x="77290" y="10391"/>
                </a:cubicBezTo>
                <a:cubicBezTo>
                  <a:pt x="78546" y="333"/>
                  <a:pt x="58639" y="1137"/>
                  <a:pt x="48520" y="542"/>
                </a:cubicBezTo>
                <a:cubicBezTo>
                  <a:pt x="38169" y="-66"/>
                  <a:pt x="27682" y="-410"/>
                  <a:pt x="17418" y="1061"/>
                </a:cubicBezTo>
                <a:cubicBezTo>
                  <a:pt x="11684" y="1883"/>
                  <a:pt x="4307" y="1610"/>
                  <a:pt x="831" y="6244"/>
                </a:cubicBezTo>
                <a:cubicBezTo>
                  <a:pt x="-4366" y="13172"/>
                  <a:pt x="17051" y="16637"/>
                  <a:pt x="25453" y="14538"/>
                </a:cubicBezTo>
              </a:path>
            </a:pathLst>
          </a:custGeom>
          <a:noFill/>
          <a:ln cap="flat" cmpd="sng" w="38100">
            <a:solidFill>
              <a:srgbClr val="F1546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7" name="Google Shape;197;p22"/>
          <p:cNvSpPr txBox="1"/>
          <p:nvPr/>
        </p:nvSpPr>
        <p:spPr>
          <a:xfrm>
            <a:off x="293050" y="255025"/>
            <a:ext cx="8505000" cy="12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100">
                <a:latin typeface="Montserrat SemiBold"/>
                <a:ea typeface="Montserrat SemiBold"/>
                <a:cs typeface="Montserrat SemiBold"/>
                <a:sym typeface="Montserrat SemiBold"/>
              </a:rPr>
              <a:t>ЩЕ ОДНА ЗНАЧНА ПРОБЛЕМА ДЛЯ ПРИРОДИ — </a:t>
            </a:r>
            <a:r>
              <a:rPr lang="uk" sz="2100">
                <a:latin typeface="Montserrat Black"/>
                <a:ea typeface="Montserrat Black"/>
                <a:cs typeface="Montserrat Black"/>
                <a:sym typeface="Montserrat Black"/>
              </a:rPr>
              <a:t>БАТАРЕЙКИ</a:t>
            </a:r>
            <a:r>
              <a:rPr lang="uk" sz="2100">
                <a:latin typeface="Montserrat SemiBold"/>
                <a:ea typeface="Montserrat SemiBold"/>
                <a:cs typeface="Montserrat SemiBold"/>
                <a:sym typeface="Montserrat SemiBold"/>
              </a:rPr>
              <a:t>. РУЙНУЮЧИСЬ ПІД ВПЛИВОМ ВОЛОГИ, ВОНИ ВИДІЛЯЮТЬ </a:t>
            </a:r>
            <a:r>
              <a:rPr lang="uk" sz="2100">
                <a:latin typeface="Montserrat Black"/>
                <a:ea typeface="Montserrat Black"/>
                <a:cs typeface="Montserrat Black"/>
                <a:sym typeface="Montserrat Black"/>
              </a:rPr>
              <a:t>ТОКСИЧНІ РЕЧОВИНИ,</a:t>
            </a:r>
            <a:r>
              <a:rPr lang="uk" sz="210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br>
              <a:rPr lang="uk" sz="21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uk" sz="2100">
                <a:latin typeface="Montserrat SemiBold"/>
                <a:ea typeface="Montserrat SemiBold"/>
                <a:cs typeface="Montserrat SemiBold"/>
                <a:sym typeface="Montserrat SemiBold"/>
              </a:rPr>
              <a:t>ЯКІ ОТРУЮЮТЬ ҐРУНТОВІ ВОДИ. </a:t>
            </a:r>
            <a:endParaRPr i="1" sz="2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98" name="Google Shape;19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800" y="2827849"/>
            <a:ext cx="1331150" cy="133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 txBox="1"/>
          <p:nvPr/>
        </p:nvSpPr>
        <p:spPr>
          <a:xfrm>
            <a:off x="575425" y="2024450"/>
            <a:ext cx="1764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батарейка</a:t>
            </a:r>
            <a:r>
              <a:rPr lang="uk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може забруднити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3407775" y="1941825"/>
            <a:ext cx="392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400 л води </a:t>
            </a:r>
            <a:r>
              <a:rPr lang="uk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— це дві великі бочки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1" name="Google Shape;20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5852" y="2378413"/>
            <a:ext cx="544561" cy="92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0862" y="2378413"/>
            <a:ext cx="544561" cy="92829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2"/>
          <p:cNvSpPr txBox="1"/>
          <p:nvPr/>
        </p:nvSpPr>
        <p:spPr>
          <a:xfrm>
            <a:off x="3407775" y="3430825"/>
            <a:ext cx="453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або 20 м² землі</a:t>
            </a:r>
            <a:r>
              <a:rPr lang="uk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— це ділянка, </a:t>
            </a:r>
            <a:br>
              <a:rPr lang="uk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uk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 якій поміститься 50 кущів помідорів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4" name="Google Shape;20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5850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2787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2932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9789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6727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6871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3729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0666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0811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5850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2787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2932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9789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6727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6871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3729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0666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0811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6082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3019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6082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3019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0400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7337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0400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7337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2"/>
          <p:cNvSpPr/>
          <p:nvPr/>
        </p:nvSpPr>
        <p:spPr>
          <a:xfrm>
            <a:off x="3181825" y="1280250"/>
            <a:ext cx="3289143" cy="55550"/>
          </a:xfrm>
          <a:custGeom>
            <a:rect b="b" l="l" r="r" t="t"/>
            <a:pathLst>
              <a:path extrusionOk="0" h="2222" w="117669">
                <a:moveTo>
                  <a:pt x="0" y="1405"/>
                </a:moveTo>
                <a:cubicBezTo>
                  <a:pt x="4647" y="-918"/>
                  <a:pt x="10356" y="368"/>
                  <a:pt x="15551" y="368"/>
                </a:cubicBezTo>
                <a:cubicBezTo>
                  <a:pt x="25751" y="368"/>
                  <a:pt x="35976" y="482"/>
                  <a:pt x="46134" y="1405"/>
                </a:cubicBezTo>
                <a:cubicBezTo>
                  <a:pt x="69883" y="3562"/>
                  <a:pt x="93823" y="627"/>
                  <a:pt x="117669" y="627"/>
                </a:cubicBezTo>
              </a:path>
            </a:pathLst>
          </a:custGeom>
          <a:noFill/>
          <a:ln cap="flat" cmpd="sng" w="38100">
            <a:solidFill>
              <a:srgbClr val="F85069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231" name="Google Shape;23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7383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7383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2655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9592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2655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9592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36972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3909" y="4046425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36972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3909" y="4433578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5850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2787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2932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9789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6727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6871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3729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0666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0811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6082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3019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0400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7337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7383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2655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9592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36972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3909" y="4848803"/>
            <a:ext cx="235941" cy="358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3"/>
          <p:cNvSpPr txBox="1"/>
          <p:nvPr/>
        </p:nvSpPr>
        <p:spPr>
          <a:xfrm>
            <a:off x="1129575" y="1193525"/>
            <a:ext cx="7293600" cy="24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ЩОБ </a:t>
            </a:r>
            <a:r>
              <a:rPr lang="uk" sz="2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ЗМЕНШИТИ</a:t>
            </a:r>
            <a:r>
              <a:rPr lang="uk" sz="2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НЕГАТИВНИЙ ВПЛИВ ВІДХОДІВ НА ДОВКІЛЛЯ 🌍 </a:t>
            </a:r>
            <a:br>
              <a:rPr lang="uk" sz="2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uk" sz="2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І ЗДОРОВ’Я ЛЮДЕЙ ❤️‍🩹, КОЖЕН МАЄ ПОЧАТИ ІЗ СЕБЕ — І ЗМІНИТИ </a:t>
            </a:r>
            <a:r>
              <a:rPr lang="uk" sz="29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ПІДХІД ДО СПОЖИВАННЯ</a:t>
            </a:r>
            <a:r>
              <a:rPr lang="uk" sz="2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♻️🛍️</a:t>
            </a:r>
            <a:endParaRPr sz="2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"/>
          <p:cNvSpPr txBox="1"/>
          <p:nvPr/>
        </p:nvSpPr>
        <p:spPr>
          <a:xfrm>
            <a:off x="1129575" y="1777675"/>
            <a:ext cx="7293600" cy="24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ЯК МИ МОЖЕМО СКОРОТИТИ КІЛЬКІСТЬ СМІТТЯ, ЯКЕ ВИКИДАЄМО?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9" name="Google Shape;2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4925" y="1121175"/>
            <a:ext cx="511500" cy="5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5"/>
          <p:cNvSpPr txBox="1"/>
          <p:nvPr/>
        </p:nvSpPr>
        <p:spPr>
          <a:xfrm>
            <a:off x="1129575" y="1777675"/>
            <a:ext cx="7293600" cy="24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ЧИ ЗНАЄТЕ ВИ, НАВІЩО СОРТУВАТИ СМІТТЯ</a:t>
            </a:r>
            <a:br>
              <a:rPr b="1" lang="uk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ТА ЯК ЦЕ РОБИТИ?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5" name="Google Shape;2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4925" y="1121175"/>
            <a:ext cx="511500" cy="5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6"/>
          <p:cNvSpPr txBox="1"/>
          <p:nvPr/>
        </p:nvSpPr>
        <p:spPr>
          <a:xfrm>
            <a:off x="1129575" y="1777675"/>
            <a:ext cx="7293600" cy="24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ЧИ ВІДОМО ВАМ,</a:t>
            </a:r>
            <a:br>
              <a:rPr b="1" lang="uk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ЩО ТАКЕ КОМПОСТУВАННЯ</a:t>
            </a:r>
            <a:br>
              <a:rPr b="1" lang="uk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ТА АПСАЙКЛІНГ?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4925" y="1121175"/>
            <a:ext cx="511500" cy="5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5508">
            <a:off x="8179450" y="548464"/>
            <a:ext cx="374574" cy="90619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7"/>
          <p:cNvSpPr txBox="1"/>
          <p:nvPr/>
        </p:nvSpPr>
        <p:spPr>
          <a:xfrm>
            <a:off x="293050" y="255025"/>
            <a:ext cx="31758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100">
                <a:latin typeface="Montserrat"/>
                <a:ea typeface="Montserrat"/>
                <a:cs typeface="Montserrat"/>
                <a:sym typeface="Montserrat"/>
              </a:rPr>
              <a:t>ТРИ ПРАВИЛА </a:t>
            </a:r>
            <a:br>
              <a:rPr b="1" lang="uk" sz="21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100">
                <a:latin typeface="Montserrat"/>
                <a:ea typeface="Montserrat"/>
                <a:cs typeface="Montserrat"/>
                <a:sym typeface="Montserrat"/>
              </a:rPr>
              <a:t>КОНТРОЛЮ</a:t>
            </a:r>
            <a:br>
              <a:rPr b="1" lang="uk" sz="21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100">
                <a:latin typeface="Montserrat"/>
                <a:ea typeface="Montserrat"/>
                <a:cs typeface="Montserrat"/>
                <a:sym typeface="Montserrat"/>
              </a:rPr>
              <a:t>НАД СМІТТЯМ</a:t>
            </a:r>
            <a:endParaRPr b="1" i="1"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27"/>
          <p:cNvSpPr/>
          <p:nvPr/>
        </p:nvSpPr>
        <p:spPr>
          <a:xfrm>
            <a:off x="3226850" y="349900"/>
            <a:ext cx="4872600" cy="1211700"/>
          </a:xfrm>
          <a:prstGeom prst="roundRect">
            <a:avLst>
              <a:gd fmla="val 16667" name="adj"/>
            </a:avLst>
          </a:prstGeom>
          <a:solidFill>
            <a:srgbClr val="54D7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7"/>
          <p:cNvSpPr txBox="1"/>
          <p:nvPr/>
        </p:nvSpPr>
        <p:spPr>
          <a:xfrm>
            <a:off x="4002900" y="632500"/>
            <a:ext cx="463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AutoNum type="arabicPeriod"/>
            </a:pPr>
            <a:r>
              <a:rPr b="1" lang="uk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Відмовляйся</a:t>
            </a:r>
            <a:endParaRPr b="1"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27"/>
          <p:cNvSpPr/>
          <p:nvPr/>
        </p:nvSpPr>
        <p:spPr>
          <a:xfrm>
            <a:off x="3226850" y="1801350"/>
            <a:ext cx="4872600" cy="1211700"/>
          </a:xfrm>
          <a:prstGeom prst="roundRect">
            <a:avLst>
              <a:gd fmla="val 16667" name="adj"/>
            </a:avLst>
          </a:prstGeom>
          <a:solidFill>
            <a:srgbClr val="54D7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7"/>
          <p:cNvSpPr txBox="1"/>
          <p:nvPr/>
        </p:nvSpPr>
        <p:spPr>
          <a:xfrm>
            <a:off x="3750200" y="2083950"/>
            <a:ext cx="463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02. Зменшуй</a:t>
            </a:r>
            <a:endParaRPr b="1"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27"/>
          <p:cNvSpPr/>
          <p:nvPr/>
        </p:nvSpPr>
        <p:spPr>
          <a:xfrm>
            <a:off x="3226850" y="3252800"/>
            <a:ext cx="4872600" cy="1211700"/>
          </a:xfrm>
          <a:prstGeom prst="roundRect">
            <a:avLst>
              <a:gd fmla="val 16667" name="adj"/>
            </a:avLst>
          </a:prstGeom>
          <a:solidFill>
            <a:srgbClr val="54D7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7"/>
          <p:cNvSpPr txBox="1"/>
          <p:nvPr/>
        </p:nvSpPr>
        <p:spPr>
          <a:xfrm>
            <a:off x="3750200" y="3535400"/>
            <a:ext cx="463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03. Переробляй</a:t>
            </a:r>
            <a:endParaRPr b="1"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4" name="Google Shape;2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02671">
            <a:off x="7972186" y="3892111"/>
            <a:ext cx="538778" cy="86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0500" y="3376558"/>
            <a:ext cx="1500050" cy="1339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245862">
            <a:off x="455045" y="1618703"/>
            <a:ext cx="1079959" cy="1270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27275" y="2826263"/>
            <a:ext cx="804800" cy="81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3050" y="3663575"/>
            <a:ext cx="595050" cy="6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45650" y="1801350"/>
            <a:ext cx="494700" cy="4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2D893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8"/>
          <p:cNvSpPr txBox="1"/>
          <p:nvPr/>
        </p:nvSpPr>
        <p:spPr>
          <a:xfrm>
            <a:off x="293050" y="255025"/>
            <a:ext cx="3961200" cy="12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100">
                <a:latin typeface="Montserrat"/>
                <a:ea typeface="Montserrat"/>
                <a:cs typeface="Montserrat"/>
                <a:sym typeface="Montserrat"/>
              </a:rPr>
              <a:t>ПЕРШЕ ПРАВИЛО</a:t>
            </a:r>
            <a:endParaRPr b="1" i="1"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28"/>
          <p:cNvSpPr txBox="1"/>
          <p:nvPr/>
        </p:nvSpPr>
        <p:spPr>
          <a:xfrm>
            <a:off x="4458950" y="3759275"/>
            <a:ext cx="4272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latin typeface="Montserrat"/>
                <a:ea typeface="Montserrat"/>
                <a:cs typeface="Montserrat"/>
                <a:sym typeface="Montserrat"/>
              </a:rPr>
              <a:t>Це перший і найважливіший крок: не створюй сміття там, </a:t>
            </a:r>
            <a:br>
              <a:rPr b="1" lang="uk" sz="18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800">
                <a:latin typeface="Montserrat"/>
                <a:ea typeface="Montserrat"/>
                <a:cs typeface="Montserrat"/>
                <a:sym typeface="Montserrat"/>
              </a:rPr>
              <a:t>де його можна уникнути</a:t>
            </a:r>
            <a:endParaRPr b="1" sz="18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28"/>
          <p:cNvSpPr txBox="1"/>
          <p:nvPr/>
        </p:nvSpPr>
        <p:spPr>
          <a:xfrm>
            <a:off x="7341350" y="191050"/>
            <a:ext cx="1389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4300">
                <a:latin typeface="Montserrat SemiBold"/>
                <a:ea typeface="Montserrat SemiBold"/>
                <a:cs typeface="Montserrat SemiBold"/>
                <a:sym typeface="Montserrat SemiBold"/>
              </a:rPr>
              <a:t>01</a:t>
            </a:r>
            <a:endParaRPr i="1" sz="43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8" name="Google Shape;308;p28"/>
          <p:cNvSpPr txBox="1"/>
          <p:nvPr/>
        </p:nvSpPr>
        <p:spPr>
          <a:xfrm>
            <a:off x="293050" y="1299775"/>
            <a:ext cx="84930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ВІДМОВЛЯЙСЯ</a:t>
            </a:r>
            <a:endParaRPr b="1" sz="7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9" name="Google Shape;30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6075" y="3283938"/>
            <a:ext cx="804800" cy="81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4475" y="2689250"/>
            <a:ext cx="595050" cy="6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1525" y="296550"/>
            <a:ext cx="494700" cy="4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3827" y="742800"/>
            <a:ext cx="1570696" cy="309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8863" y="1512994"/>
            <a:ext cx="1296278" cy="232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9" title="Bubble-blue-sma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2961">
            <a:off x="5789578" y="3012816"/>
            <a:ext cx="2867594" cy="127951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9"/>
          <p:cNvSpPr txBox="1"/>
          <p:nvPr/>
        </p:nvSpPr>
        <p:spPr>
          <a:xfrm rot="-183283">
            <a:off x="6098671" y="3139088"/>
            <a:ext cx="2240584" cy="861324"/>
          </a:xfrm>
          <a:prstGeom prst="rect">
            <a:avLst/>
          </a:prstGeom>
          <a:noFill/>
          <a:ln>
            <a:noFill/>
          </a:ln>
        </p:spPr>
        <p:txBody>
          <a:bodyPr anchorCtr="0" anchor="t" bIns="105375" lIns="105375" spcFirstLastPara="1" rIns="105375" wrap="square" tIns="1053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95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Яку склянку обереш?</a:t>
            </a:r>
            <a:endParaRPr b="1" sz="219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0" name="Google Shape;32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5600" y="2030388"/>
            <a:ext cx="804800" cy="81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45650" y="1801350"/>
            <a:ext cx="494700" cy="4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1D3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82794">
            <a:off x="3753750" y="2982100"/>
            <a:ext cx="1407975" cy="14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0"/>
          <p:cNvSpPr txBox="1"/>
          <p:nvPr/>
        </p:nvSpPr>
        <p:spPr>
          <a:xfrm>
            <a:off x="1413175" y="4117309"/>
            <a:ext cx="1805400" cy="1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75650" lIns="75650" spcFirstLastPara="1" rIns="75650" wrap="square" tIns="756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Паперові чи вологі серветки</a:t>
            </a:r>
            <a:endParaRPr b="1" sz="993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8" name="Google Shape;328;p30"/>
          <p:cNvPicPr preferRelativeResize="0"/>
          <p:nvPr/>
        </p:nvPicPr>
        <p:blipFill rotWithShape="1">
          <a:blip r:embed="rId4">
            <a:alphaModFix/>
          </a:blip>
          <a:srcRect b="56257" l="0" r="47218" t="0"/>
          <a:stretch/>
        </p:blipFill>
        <p:spPr>
          <a:xfrm>
            <a:off x="1658812" y="3054214"/>
            <a:ext cx="1314276" cy="108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0"/>
          <p:cNvPicPr preferRelativeResize="0"/>
          <p:nvPr/>
        </p:nvPicPr>
        <p:blipFill rotWithShape="1">
          <a:blip r:embed="rId5">
            <a:alphaModFix/>
          </a:blip>
          <a:srcRect b="41538" l="0" r="46074" t="0"/>
          <a:stretch/>
        </p:blipFill>
        <p:spPr>
          <a:xfrm>
            <a:off x="785209" y="1406425"/>
            <a:ext cx="1067387" cy="115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0"/>
          <p:cNvPicPr preferRelativeResize="0"/>
          <p:nvPr/>
        </p:nvPicPr>
        <p:blipFill rotWithShape="1">
          <a:blip r:embed="rId6">
            <a:alphaModFix/>
          </a:blip>
          <a:srcRect b="40590" l="51992" r="0" t="947"/>
          <a:stretch/>
        </p:blipFill>
        <p:spPr>
          <a:xfrm>
            <a:off x="2998501" y="1427725"/>
            <a:ext cx="915251" cy="11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0"/>
          <p:cNvPicPr preferRelativeResize="0"/>
          <p:nvPr/>
        </p:nvPicPr>
        <p:blipFill rotWithShape="1">
          <a:blip r:embed="rId5">
            <a:alphaModFix/>
          </a:blip>
          <a:srcRect b="-294" l="-5371" r="51445" t="58309"/>
          <a:stretch/>
        </p:blipFill>
        <p:spPr>
          <a:xfrm>
            <a:off x="5053972" y="1596050"/>
            <a:ext cx="1314276" cy="102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0"/>
          <p:cNvPicPr preferRelativeResize="0"/>
          <p:nvPr/>
        </p:nvPicPr>
        <p:blipFill rotWithShape="1">
          <a:blip r:embed="rId7">
            <a:alphaModFix/>
          </a:blip>
          <a:srcRect b="-294" l="48251" r="0" t="58309"/>
          <a:stretch/>
        </p:blipFill>
        <p:spPr>
          <a:xfrm>
            <a:off x="7250650" y="1469925"/>
            <a:ext cx="1261251" cy="102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78516" y="1931255"/>
            <a:ext cx="282067" cy="28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89206" y="3886053"/>
            <a:ext cx="271602" cy="27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24277" y="1936496"/>
            <a:ext cx="271602" cy="27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31465" y="1936488"/>
            <a:ext cx="271602" cy="27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85172" y="3845706"/>
            <a:ext cx="271602" cy="27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95719" y="1936492"/>
            <a:ext cx="271602" cy="27160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0"/>
          <p:cNvSpPr txBox="1"/>
          <p:nvPr/>
        </p:nvSpPr>
        <p:spPr>
          <a:xfrm>
            <a:off x="431075" y="2495577"/>
            <a:ext cx="18054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5650" lIns="75650" spcFirstLastPara="1" rIns="75650" wrap="square" tIns="756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993"/>
              </a:spcBef>
              <a:spcAft>
                <a:spcPts val="993"/>
              </a:spcAft>
              <a:buNone/>
            </a:pPr>
            <a: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Пакети</a:t>
            </a:r>
            <a:endParaRPr b="1" sz="993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30"/>
          <p:cNvSpPr txBox="1"/>
          <p:nvPr/>
        </p:nvSpPr>
        <p:spPr>
          <a:xfrm>
            <a:off x="2510140" y="2495577"/>
            <a:ext cx="18054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5650" lIns="75650" spcFirstLastPara="1" rIns="75650" wrap="square" tIns="756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993"/>
              </a:spcBef>
              <a:spcAft>
                <a:spcPts val="993"/>
              </a:spcAft>
              <a:buNone/>
            </a:pPr>
            <a: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Пластикові</a:t>
            </a:r>
            <a:b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пляшки</a:t>
            </a:r>
            <a:endParaRPr b="1" sz="993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Google Shape;341;p30"/>
          <p:cNvSpPr txBox="1"/>
          <p:nvPr/>
        </p:nvSpPr>
        <p:spPr>
          <a:xfrm>
            <a:off x="4846995" y="2495577"/>
            <a:ext cx="18054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5650" lIns="75650" spcFirstLastPara="1" rIns="75650" wrap="square" tIns="7565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993"/>
              </a:spcBef>
              <a:spcAft>
                <a:spcPts val="993"/>
              </a:spcAft>
              <a:buNone/>
            </a:pPr>
            <a: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Пластиковий</a:t>
            </a:r>
            <a:b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посуд</a:t>
            </a:r>
            <a:endParaRPr b="1" sz="993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30"/>
          <p:cNvSpPr txBox="1"/>
          <p:nvPr/>
        </p:nvSpPr>
        <p:spPr>
          <a:xfrm>
            <a:off x="6881550" y="2495577"/>
            <a:ext cx="18054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5650" lIns="75650" spcFirstLastPara="1" rIns="75650" wrap="square" tIns="756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993"/>
              </a:spcBef>
              <a:spcAft>
                <a:spcPts val="993"/>
              </a:spcAft>
              <a:buNone/>
            </a:pPr>
            <a: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Харчова</a:t>
            </a:r>
            <a:b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плівка</a:t>
            </a:r>
            <a:endParaRPr b="1" sz="993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30"/>
          <p:cNvSpPr txBox="1"/>
          <p:nvPr/>
        </p:nvSpPr>
        <p:spPr>
          <a:xfrm>
            <a:off x="3492240" y="4117309"/>
            <a:ext cx="18054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5650" lIns="75650" spcFirstLastPara="1" rIns="75650" wrap="square" tIns="756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Квіти</a:t>
            </a:r>
            <a:b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обгортці</a:t>
            </a:r>
            <a:endParaRPr b="1" sz="993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993"/>
              </a:spcBef>
              <a:spcAft>
                <a:spcPts val="993"/>
              </a:spcAft>
              <a:buNone/>
            </a:pPr>
            <a:r>
              <a:t/>
            </a:r>
            <a:endParaRPr b="1" sz="993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30"/>
          <p:cNvSpPr txBox="1"/>
          <p:nvPr/>
        </p:nvSpPr>
        <p:spPr>
          <a:xfrm>
            <a:off x="5751650" y="4117309"/>
            <a:ext cx="18054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5650" lIns="75650" spcFirstLastPara="1" rIns="75650" wrap="square" tIns="756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99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Подарункове паковання</a:t>
            </a:r>
            <a:endParaRPr b="1" sz="993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993"/>
              </a:spcBef>
              <a:spcAft>
                <a:spcPts val="0"/>
              </a:spcAft>
              <a:buNone/>
            </a:pPr>
            <a:r>
              <a:t/>
            </a:r>
            <a:endParaRPr b="1" sz="993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993"/>
              </a:spcBef>
              <a:spcAft>
                <a:spcPts val="993"/>
              </a:spcAft>
              <a:buNone/>
            </a:pPr>
            <a:r>
              <a:t/>
            </a:r>
            <a:endParaRPr b="1" sz="993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5" name="Google Shape;345;p30"/>
          <p:cNvPicPr preferRelativeResize="0"/>
          <p:nvPr/>
        </p:nvPicPr>
        <p:blipFill rotWithShape="1">
          <a:blip r:embed="rId4">
            <a:alphaModFix/>
          </a:blip>
          <a:srcRect b="-3049" l="47379" r="4212" t="56643"/>
          <a:stretch/>
        </p:blipFill>
        <p:spPr>
          <a:xfrm>
            <a:off x="6120751" y="3194178"/>
            <a:ext cx="1067369" cy="102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67744" y="3715992"/>
            <a:ext cx="271602" cy="27160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0"/>
          <p:cNvSpPr/>
          <p:nvPr/>
        </p:nvSpPr>
        <p:spPr>
          <a:xfrm>
            <a:off x="336950" y="654436"/>
            <a:ext cx="2378000" cy="32400"/>
          </a:xfrm>
          <a:custGeom>
            <a:rect b="b" l="l" r="r" t="t"/>
            <a:pathLst>
              <a:path extrusionOk="0" h="1296" w="95120">
                <a:moveTo>
                  <a:pt x="0" y="0"/>
                </a:moveTo>
                <a:cubicBezTo>
                  <a:pt x="31710" y="0"/>
                  <a:pt x="63410" y="1296"/>
                  <a:pt x="95120" y="1296"/>
                </a:cubicBezTo>
              </a:path>
            </a:pathLst>
          </a:custGeom>
          <a:noFill/>
          <a:ln cap="flat" cmpd="sng" w="38100">
            <a:solidFill>
              <a:srgbClr val="F1546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8" name="Google Shape;348;p30"/>
          <p:cNvSpPr txBox="1"/>
          <p:nvPr/>
        </p:nvSpPr>
        <p:spPr>
          <a:xfrm>
            <a:off x="293050" y="255025"/>
            <a:ext cx="63390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ExtraBold"/>
                <a:ea typeface="Montserrat ExtraBold"/>
                <a:cs typeface="Montserrat ExtraBold"/>
                <a:sym typeface="Montserrat ExtraBold"/>
              </a:rPr>
              <a:t>ВІДМОВЛЯЙСЯ</a:t>
            </a: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 ВІД ОДНОРАЗОВОГО, ЗАЙВОГО І НЕПОТРІБНОГО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1ECC8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1"/>
          <p:cNvPicPr preferRelativeResize="0"/>
          <p:nvPr/>
        </p:nvPicPr>
        <p:blipFill rotWithShape="1">
          <a:blip r:embed="rId3">
            <a:alphaModFix/>
          </a:blip>
          <a:srcRect b="47263" l="0" r="52119" t="0"/>
          <a:stretch/>
        </p:blipFill>
        <p:spPr>
          <a:xfrm>
            <a:off x="792044" y="1257239"/>
            <a:ext cx="1221048" cy="134487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1"/>
          <p:cNvSpPr txBox="1"/>
          <p:nvPr/>
        </p:nvSpPr>
        <p:spPr>
          <a:xfrm>
            <a:off x="1584423" y="4209317"/>
            <a:ext cx="1748400" cy="10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73250" lIns="73250" spcFirstLastPara="1" rIns="73250" wrap="square" tIns="732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962"/>
              </a:spcBef>
              <a:spcAft>
                <a:spcPts val="962"/>
              </a:spcAft>
              <a:buNone/>
            </a:pPr>
            <a: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Бавовняна</a:t>
            </a:r>
            <a:b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хустинка</a:t>
            </a:r>
            <a:endParaRPr b="1" sz="96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5" name="Google Shape;355;p31"/>
          <p:cNvSpPr txBox="1"/>
          <p:nvPr/>
        </p:nvSpPr>
        <p:spPr>
          <a:xfrm>
            <a:off x="293050" y="255025"/>
            <a:ext cx="63390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ExtraBold"/>
                <a:ea typeface="Montserrat ExtraBold"/>
                <a:cs typeface="Montserrat ExtraBold"/>
                <a:sym typeface="Montserrat ExtraBold"/>
              </a:rPr>
              <a:t>ОБИРАЙ</a:t>
            </a: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 БАГАТОРАЗОВУ АЛЬТЕРНАТИВУ ОДНОРАЗОВИМ РЕЧАМ</a:t>
            </a:r>
            <a:endParaRPr i="1"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6" name="Google Shape;356;p31"/>
          <p:cNvSpPr txBox="1"/>
          <p:nvPr/>
        </p:nvSpPr>
        <p:spPr>
          <a:xfrm>
            <a:off x="589484" y="2509423"/>
            <a:ext cx="17484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73250" lIns="73250" spcFirstLastPara="1" rIns="73250" wrap="square" tIns="732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962"/>
              </a:spcBef>
              <a:spcAft>
                <a:spcPts val="962"/>
              </a:spcAft>
              <a:buNone/>
            </a:pPr>
            <a: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Екоторбинка</a:t>
            </a:r>
            <a:endParaRPr b="1" sz="96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p31"/>
          <p:cNvSpPr txBox="1"/>
          <p:nvPr/>
        </p:nvSpPr>
        <p:spPr>
          <a:xfrm>
            <a:off x="2629907" y="2509423"/>
            <a:ext cx="17484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73250" lIns="73250" spcFirstLastPara="1" rIns="73250" wrap="square" tIns="732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962"/>
              </a:spcBef>
              <a:spcAft>
                <a:spcPts val="962"/>
              </a:spcAft>
              <a:buNone/>
            </a:pPr>
            <a: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Багаторазова</a:t>
            </a:r>
            <a:b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пляшка</a:t>
            </a:r>
            <a:endParaRPr b="1" sz="96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8" name="Google Shape;358;p31"/>
          <p:cNvSpPr txBox="1"/>
          <p:nvPr/>
        </p:nvSpPr>
        <p:spPr>
          <a:xfrm>
            <a:off x="4670355" y="2509423"/>
            <a:ext cx="17484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73250" lIns="73250" spcFirstLastPara="1" rIns="73250" wrap="square" tIns="732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962"/>
              </a:spcBef>
              <a:spcAft>
                <a:spcPts val="962"/>
              </a:spcAft>
              <a:buNone/>
            </a:pPr>
            <a: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Ланчбокс</a:t>
            </a:r>
            <a:endParaRPr b="1" sz="96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31"/>
          <p:cNvSpPr txBox="1"/>
          <p:nvPr/>
        </p:nvSpPr>
        <p:spPr>
          <a:xfrm>
            <a:off x="6777690" y="2509423"/>
            <a:ext cx="17484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73250" lIns="73250" spcFirstLastPara="1" rIns="73250" wrap="square" tIns="732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962"/>
              </a:spcBef>
              <a:spcAft>
                <a:spcPts val="962"/>
              </a:spcAft>
              <a:buNone/>
            </a:pPr>
            <a: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Вощена</a:t>
            </a:r>
            <a:b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серветка</a:t>
            </a:r>
            <a:endParaRPr b="1" sz="96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31"/>
          <p:cNvSpPr txBox="1"/>
          <p:nvPr/>
        </p:nvSpPr>
        <p:spPr>
          <a:xfrm>
            <a:off x="3684333" y="4209317"/>
            <a:ext cx="17484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73250" lIns="73250" spcFirstLastPara="1" rIns="73250" wrap="square" tIns="732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962"/>
              </a:spcBef>
              <a:spcAft>
                <a:spcPts val="0"/>
              </a:spcAft>
              <a:buNone/>
            </a:pPr>
            <a: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Вазон</a:t>
            </a:r>
            <a:endParaRPr b="1" sz="96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962"/>
              </a:spcBef>
              <a:spcAft>
                <a:spcPts val="962"/>
              </a:spcAft>
              <a:buNone/>
            </a:pPr>
            <a:r>
              <a:t/>
            </a:r>
            <a:endParaRPr b="1" sz="96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31"/>
          <p:cNvSpPr txBox="1"/>
          <p:nvPr/>
        </p:nvSpPr>
        <p:spPr>
          <a:xfrm>
            <a:off x="5679525" y="4269044"/>
            <a:ext cx="17484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73250" lIns="73250" spcFirstLastPara="1" rIns="73250" wrap="square" tIns="732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962"/>
              </a:spcBef>
              <a:spcAft>
                <a:spcPts val="0"/>
              </a:spcAft>
              <a:buNone/>
            </a:pPr>
            <a: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Квитки в кіно </a:t>
            </a:r>
            <a:b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96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чи квест-кімнату замість матеріальних подарунків</a:t>
            </a:r>
            <a:endParaRPr b="1" sz="96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962"/>
              </a:spcBef>
              <a:spcAft>
                <a:spcPts val="0"/>
              </a:spcAft>
              <a:buNone/>
            </a:pPr>
            <a:r>
              <a:t/>
            </a:r>
            <a:endParaRPr b="1" sz="96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2" name="Google Shape;362;p31" title="star-stru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443" y="2023834"/>
            <a:ext cx="288575" cy="2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1"/>
          <p:cNvPicPr preferRelativeResize="0"/>
          <p:nvPr/>
        </p:nvPicPr>
        <p:blipFill rotWithShape="1">
          <a:blip r:embed="rId3">
            <a:alphaModFix/>
          </a:blip>
          <a:srcRect b="48867" l="61581" r="12162" t="0"/>
          <a:stretch/>
        </p:blipFill>
        <p:spPr>
          <a:xfrm>
            <a:off x="3176980" y="1196002"/>
            <a:ext cx="715809" cy="139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1" title="smile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0811" y="2023834"/>
            <a:ext cx="288575" cy="2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1"/>
          <p:cNvPicPr preferRelativeResize="0"/>
          <p:nvPr/>
        </p:nvPicPr>
        <p:blipFill rotWithShape="1">
          <a:blip r:embed="rId3">
            <a:alphaModFix/>
          </a:blip>
          <a:srcRect b="3640" l="1559" r="48300" t="55690"/>
          <a:stretch/>
        </p:blipFill>
        <p:spPr>
          <a:xfrm>
            <a:off x="4906458" y="1400696"/>
            <a:ext cx="1366938" cy="110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1" title="upside_down_fac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1330" y="2023834"/>
            <a:ext cx="288575" cy="2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1" title="hugging_fac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2050" y="-824550"/>
            <a:ext cx="426500" cy="4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1"/>
          <p:cNvPicPr preferRelativeResize="0"/>
          <p:nvPr/>
        </p:nvPicPr>
        <p:blipFill rotWithShape="1">
          <a:blip r:embed="rId8">
            <a:alphaModFix/>
          </a:blip>
          <a:srcRect b="0" l="51847" r="0" t="57015"/>
          <a:stretch/>
        </p:blipFill>
        <p:spPr>
          <a:xfrm>
            <a:off x="7073407" y="1438707"/>
            <a:ext cx="1156867" cy="103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1" title="relaxed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52557" y="1997252"/>
            <a:ext cx="288575" cy="2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1"/>
          <p:cNvPicPr preferRelativeResize="0"/>
          <p:nvPr/>
        </p:nvPicPr>
        <p:blipFill rotWithShape="1">
          <a:blip r:embed="rId10">
            <a:alphaModFix/>
          </a:blip>
          <a:srcRect b="7369" l="65574" r="0" t="5424"/>
          <a:stretch/>
        </p:blipFill>
        <p:spPr>
          <a:xfrm>
            <a:off x="4135255" y="2858695"/>
            <a:ext cx="873377" cy="147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1"/>
          <p:cNvPicPr preferRelativeResize="0"/>
          <p:nvPr/>
        </p:nvPicPr>
        <p:blipFill rotWithShape="1">
          <a:blip r:embed="rId10">
            <a:alphaModFix/>
          </a:blip>
          <a:srcRect b="7369" l="32415" r="35929" t="5424"/>
          <a:stretch/>
        </p:blipFill>
        <p:spPr>
          <a:xfrm>
            <a:off x="6128547" y="2794174"/>
            <a:ext cx="803113" cy="147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1"/>
          <p:cNvPicPr preferRelativeResize="0"/>
          <p:nvPr/>
        </p:nvPicPr>
        <p:blipFill rotWithShape="1">
          <a:blip r:embed="rId10">
            <a:alphaModFix/>
          </a:blip>
          <a:srcRect b="7369" l="-4900" r="66286" t="5424"/>
          <a:stretch/>
        </p:blipFill>
        <p:spPr>
          <a:xfrm>
            <a:off x="2054637" y="3026202"/>
            <a:ext cx="757110" cy="1139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1" title="smile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0048" y="3692259"/>
            <a:ext cx="288575" cy="2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1" title="relaxed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49332" y="3594602"/>
            <a:ext cx="288575" cy="2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1" title="star-stru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7693" y="3692259"/>
            <a:ext cx="288575" cy="28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1"/>
          <p:cNvSpPr/>
          <p:nvPr/>
        </p:nvSpPr>
        <p:spPr>
          <a:xfrm>
            <a:off x="414700" y="647347"/>
            <a:ext cx="1321825" cy="45975"/>
          </a:xfrm>
          <a:custGeom>
            <a:rect b="b" l="l" r="r" t="t"/>
            <a:pathLst>
              <a:path extrusionOk="0" h="1839" w="52873">
                <a:moveTo>
                  <a:pt x="0" y="1061"/>
                </a:moveTo>
                <a:cubicBezTo>
                  <a:pt x="17422" y="-1618"/>
                  <a:pt x="35247" y="1839"/>
                  <a:pt x="52873" y="1839"/>
                </a:cubicBezTo>
              </a:path>
            </a:pathLst>
          </a:custGeom>
          <a:noFill/>
          <a:ln cap="flat" cmpd="sng" w="38100">
            <a:solidFill>
              <a:srgbClr val="52D893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BD04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 title="Elepha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553" y="-77555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464775" y="632800"/>
            <a:ext cx="3682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Уявіть, що кожен </a:t>
            </a:r>
            <a:br>
              <a:rPr b="1" lang="uk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нас щороку викидає</a:t>
            </a:r>
            <a:endParaRPr b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335016" y="1544574"/>
            <a:ext cx="4106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9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300 кг</a:t>
            </a:r>
            <a:endParaRPr b="1" sz="9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9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сміття</a:t>
            </a:r>
            <a:endParaRPr b="1" sz="9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64775" y="3622812"/>
            <a:ext cx="3980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17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Приблизно стільки важить молодий слон</a:t>
            </a:r>
            <a:endParaRPr b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1687975" y="4250079"/>
            <a:ext cx="2079825" cy="30150"/>
          </a:xfrm>
          <a:custGeom>
            <a:rect b="b" l="l" r="r" t="t"/>
            <a:pathLst>
              <a:path extrusionOk="0" h="1206" w="83193">
                <a:moveTo>
                  <a:pt x="0" y="0"/>
                </a:moveTo>
                <a:cubicBezTo>
                  <a:pt x="27734" y="0"/>
                  <a:pt x="55459" y="1206"/>
                  <a:pt x="83193" y="1206"/>
                </a:cubicBezTo>
              </a:path>
            </a:pathLst>
          </a:cu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2"/>
          <p:cNvSpPr/>
          <p:nvPr/>
        </p:nvSpPr>
        <p:spPr>
          <a:xfrm rot="5400000">
            <a:off x="5812575" y="1931475"/>
            <a:ext cx="3283500" cy="2590800"/>
          </a:xfrm>
          <a:prstGeom prst="roundRect">
            <a:avLst>
              <a:gd fmla="val 13170" name="adj"/>
            </a:avLst>
          </a:prstGeom>
          <a:solidFill>
            <a:srgbClr val="ADE9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2"/>
          <p:cNvSpPr/>
          <p:nvPr/>
        </p:nvSpPr>
        <p:spPr>
          <a:xfrm rot="5400000">
            <a:off x="2930250" y="1931475"/>
            <a:ext cx="3283500" cy="2590800"/>
          </a:xfrm>
          <a:prstGeom prst="roundRect">
            <a:avLst>
              <a:gd fmla="val 11523" name="adj"/>
            </a:avLst>
          </a:prstGeom>
          <a:solidFill>
            <a:srgbClr val="ADE9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2"/>
          <p:cNvSpPr/>
          <p:nvPr/>
        </p:nvSpPr>
        <p:spPr>
          <a:xfrm rot="5400000">
            <a:off x="47925" y="1931475"/>
            <a:ext cx="3283500" cy="2590800"/>
          </a:xfrm>
          <a:prstGeom prst="roundRect">
            <a:avLst>
              <a:gd fmla="val 10426" name="adj"/>
            </a:avLst>
          </a:prstGeom>
          <a:solidFill>
            <a:srgbClr val="ADE9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2"/>
          <p:cNvSpPr txBox="1"/>
          <p:nvPr/>
        </p:nvSpPr>
        <p:spPr>
          <a:xfrm>
            <a:off x="293050" y="255025"/>
            <a:ext cx="71349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ОСЬ ІЩЕ </a:t>
            </a:r>
            <a:r>
              <a:rPr lang="uk" sz="2200">
                <a:latin typeface="Montserrat ExtraBold"/>
                <a:ea typeface="Montserrat ExtraBold"/>
                <a:cs typeface="Montserrat ExtraBold"/>
                <a:sym typeface="Montserrat ExtraBold"/>
              </a:rPr>
              <a:t>КІЛЬКА ПРАВИЛ,</a:t>
            </a: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 ЯКІ ДОПОМОЖУТЬ СТВОРЮВАТИ МЕНШЕ ВІДХОДІВ</a:t>
            </a:r>
            <a:endParaRPr i="1"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5" name="Google Shape;385;p32"/>
          <p:cNvSpPr txBox="1"/>
          <p:nvPr/>
        </p:nvSpPr>
        <p:spPr>
          <a:xfrm>
            <a:off x="462025" y="3276900"/>
            <a:ext cx="24381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Використовуй речі довше: не поспішай купувати новий рюкзак, смартфон, одяг, якщо твої ще в доброму стані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386" name="Google Shape;386;p32"/>
          <p:cNvSpPr txBox="1"/>
          <p:nvPr/>
        </p:nvSpPr>
        <p:spPr>
          <a:xfrm>
            <a:off x="3390625" y="3276900"/>
            <a:ext cx="24381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 купуй забагато — </a:t>
            </a:r>
            <a:br>
              <a:rPr b="1"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те, що </a:t>
            </a:r>
            <a:r>
              <a:rPr b="1"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можеш</a:t>
            </a:r>
            <a:r>
              <a:rPr b="1"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так і не використати: наліпки, брелоки, блокноти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7" name="Google Shape;387;p32"/>
          <p:cNvSpPr txBox="1"/>
          <p:nvPr/>
        </p:nvSpPr>
        <p:spPr>
          <a:xfrm>
            <a:off x="6184150" y="3276900"/>
            <a:ext cx="24381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Списуй зошити </a:t>
            </a:r>
            <a:br>
              <a:rPr b="1"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блокноти до кінця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8" name="Google Shape;388;p32"/>
          <p:cNvPicPr preferRelativeResize="0"/>
          <p:nvPr/>
        </p:nvPicPr>
        <p:blipFill rotWithShape="1">
          <a:blip r:embed="rId3">
            <a:alphaModFix/>
          </a:blip>
          <a:srcRect b="46854" l="0" r="51609" t="0"/>
          <a:stretch/>
        </p:blipFill>
        <p:spPr>
          <a:xfrm>
            <a:off x="1233413" y="1295979"/>
            <a:ext cx="1628925" cy="178899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2"/>
          <p:cNvSpPr txBox="1"/>
          <p:nvPr/>
        </p:nvSpPr>
        <p:spPr>
          <a:xfrm>
            <a:off x="540226" y="1720780"/>
            <a:ext cx="732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b="1" sz="3000">
              <a:solidFill>
                <a:schemeClr val="lt1"/>
              </a:solidFill>
            </a:endParaRPr>
          </a:p>
        </p:txBody>
      </p:sp>
      <p:pic>
        <p:nvPicPr>
          <p:cNvPr id="390" name="Google Shape;39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7100" y="1489125"/>
            <a:ext cx="1792499" cy="15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2"/>
          <p:cNvSpPr txBox="1"/>
          <p:nvPr/>
        </p:nvSpPr>
        <p:spPr>
          <a:xfrm>
            <a:off x="3390626" y="1720780"/>
            <a:ext cx="732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392" name="Google Shape;392;p32"/>
          <p:cNvSpPr txBox="1"/>
          <p:nvPr/>
        </p:nvSpPr>
        <p:spPr>
          <a:xfrm>
            <a:off x="6281651" y="1720780"/>
            <a:ext cx="732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393" name="Google Shape;393;p32"/>
          <p:cNvSpPr/>
          <p:nvPr/>
        </p:nvSpPr>
        <p:spPr>
          <a:xfrm>
            <a:off x="1787775" y="662200"/>
            <a:ext cx="2583000" cy="7525"/>
          </a:xfrm>
          <a:custGeom>
            <a:rect b="b" l="l" r="r" t="t"/>
            <a:pathLst>
              <a:path extrusionOk="0" h="301" w="103320">
                <a:moveTo>
                  <a:pt x="0" y="0"/>
                </a:moveTo>
                <a:cubicBezTo>
                  <a:pt x="34440" y="0"/>
                  <a:pt x="68880" y="301"/>
                  <a:pt x="103320" y="301"/>
                </a:cubicBezTo>
              </a:path>
            </a:pathLst>
          </a:custGeom>
          <a:noFill/>
          <a:ln cap="flat" cmpd="sng" w="38100">
            <a:solidFill>
              <a:srgbClr val="FBBD04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394" name="Google Shape;39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8740" y="1110329"/>
            <a:ext cx="1330068" cy="199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3"/>
          <p:cNvSpPr txBox="1"/>
          <p:nvPr/>
        </p:nvSpPr>
        <p:spPr>
          <a:xfrm>
            <a:off x="1247646" y="1686600"/>
            <a:ext cx="6546300" cy="24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ЯКИХ ЕКОЗВИЧОК ВИ ВЖЕ ДОТРИМУЄТЕСЯ, ЩОБ</a:t>
            </a:r>
            <a:br>
              <a:rPr lang="uk" sz="3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uk" sz="3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НЕ СТВОРЮВАТИ ЗАЙВОГО СМІТТЯ?</a:t>
            </a:r>
            <a:endParaRPr sz="33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00" name="Google Shape;40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4925" y="1121175"/>
            <a:ext cx="511500" cy="5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2D893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4"/>
          <p:cNvSpPr txBox="1"/>
          <p:nvPr/>
        </p:nvSpPr>
        <p:spPr>
          <a:xfrm>
            <a:off x="293050" y="255025"/>
            <a:ext cx="3961200" cy="12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100">
                <a:latin typeface="Montserrat"/>
                <a:ea typeface="Montserrat"/>
                <a:cs typeface="Montserrat"/>
                <a:sym typeface="Montserrat"/>
              </a:rPr>
              <a:t>ДРУГЕ ПРАВИЛО</a:t>
            </a:r>
            <a:endParaRPr b="1" i="1"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7" name="Google Shape;407;p34"/>
          <p:cNvSpPr txBox="1"/>
          <p:nvPr/>
        </p:nvSpPr>
        <p:spPr>
          <a:xfrm>
            <a:off x="4458950" y="3570811"/>
            <a:ext cx="46422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latin typeface="Montserrat"/>
                <a:ea typeface="Montserrat"/>
                <a:cs typeface="Montserrat"/>
                <a:sym typeface="Montserrat"/>
              </a:rPr>
              <a:t>Споживай менше і купуй тільки</a:t>
            </a:r>
            <a:br>
              <a:rPr b="1" lang="uk" sz="18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800">
                <a:latin typeface="Montserrat"/>
                <a:ea typeface="Montserrat"/>
                <a:cs typeface="Montserrat"/>
                <a:sym typeface="Montserrat"/>
              </a:rPr>
              <a:t>справді потрібне, а також використовуй менше продуктових паковань</a:t>
            </a:r>
            <a:endParaRPr b="1" sz="18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8" name="Google Shape;408;p34"/>
          <p:cNvSpPr txBox="1"/>
          <p:nvPr/>
        </p:nvSpPr>
        <p:spPr>
          <a:xfrm>
            <a:off x="7341350" y="191050"/>
            <a:ext cx="1389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4300">
                <a:latin typeface="Montserrat SemiBold"/>
                <a:ea typeface="Montserrat SemiBold"/>
                <a:cs typeface="Montserrat SemiBold"/>
                <a:sym typeface="Montserrat SemiBold"/>
              </a:rPr>
              <a:t>02</a:t>
            </a:r>
            <a:endParaRPr i="1" sz="43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9" name="Google Shape;409;p34"/>
          <p:cNvSpPr txBox="1"/>
          <p:nvPr/>
        </p:nvSpPr>
        <p:spPr>
          <a:xfrm>
            <a:off x="293050" y="1299775"/>
            <a:ext cx="84930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ЗМЕНШУЙ</a:t>
            </a:r>
            <a:endParaRPr b="1" sz="7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0" name="Google Shape;41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2746" y="2668553"/>
            <a:ext cx="394631" cy="37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718166">
            <a:off x="1311351" y="3187946"/>
            <a:ext cx="734974" cy="74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664311">
            <a:off x="6724576" y="792546"/>
            <a:ext cx="734973" cy="743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0525" y="400325"/>
            <a:ext cx="3169977" cy="36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025" y="528825"/>
            <a:ext cx="2924338" cy="35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5" title="reflekcia-re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99166">
            <a:off x="4880510" y="3227716"/>
            <a:ext cx="3656382" cy="140319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5"/>
          <p:cNvSpPr txBox="1"/>
          <p:nvPr/>
        </p:nvSpPr>
        <p:spPr>
          <a:xfrm rot="-214777">
            <a:off x="5274731" y="3400799"/>
            <a:ext cx="2940637" cy="976320"/>
          </a:xfrm>
          <a:prstGeom prst="rect">
            <a:avLst/>
          </a:prstGeom>
          <a:noFill/>
          <a:ln>
            <a:noFill/>
          </a:ln>
        </p:spPr>
        <p:txBody>
          <a:bodyPr anchorCtr="0" anchor="t" bIns="92050" lIns="92050" spcFirstLastPara="1" rIns="92050" wrap="square" tIns="920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71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 гадаєш, у якому </a:t>
            </a:r>
            <a:r>
              <a:rPr b="1" lang="uk" sz="171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випадку</a:t>
            </a:r>
            <a:r>
              <a:rPr b="1" lang="uk" sz="171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утворюється більше сміття?</a:t>
            </a:r>
            <a:endParaRPr b="1" sz="1913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1" name="Google Shape;42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1250" y="1260688"/>
            <a:ext cx="804800" cy="81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550" y="825325"/>
            <a:ext cx="494700" cy="4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2C3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7925" y="-285100"/>
            <a:ext cx="11156702" cy="640054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6"/>
          <p:cNvSpPr txBox="1"/>
          <p:nvPr/>
        </p:nvSpPr>
        <p:spPr>
          <a:xfrm>
            <a:off x="1758000" y="1848825"/>
            <a:ext cx="5628000" cy="16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227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ЩОБ </a:t>
            </a:r>
            <a:r>
              <a:rPr lang="uk" sz="227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ЗМЕНШИТИ</a:t>
            </a:r>
            <a:r>
              <a:rPr b="1" lang="uk" sz="227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КІЛЬКІСТЬ ВИКИНУТИХ ОБГОРТОК</a:t>
            </a:r>
            <a:br>
              <a:rPr b="1" lang="uk" sz="227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27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ПАКЕТИКІВ, КРАЩЕ… </a:t>
            </a:r>
            <a:endParaRPr b="1" sz="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7"/>
          <p:cNvSpPr/>
          <p:nvPr/>
        </p:nvSpPr>
        <p:spPr>
          <a:xfrm>
            <a:off x="362475" y="166634"/>
            <a:ext cx="8451600" cy="945300"/>
          </a:xfrm>
          <a:prstGeom prst="roundRect">
            <a:avLst>
              <a:gd fmla="val 16667" name="adj"/>
            </a:avLst>
          </a:prstGeom>
          <a:solidFill>
            <a:srgbClr val="C4F2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p37"/>
          <p:cNvPicPr preferRelativeResize="0"/>
          <p:nvPr/>
        </p:nvPicPr>
        <p:blipFill rotWithShape="1">
          <a:blip r:embed="rId3">
            <a:alphaModFix/>
          </a:blip>
          <a:srcRect b="0" l="0" r="49078" t="0"/>
          <a:stretch/>
        </p:blipFill>
        <p:spPr>
          <a:xfrm>
            <a:off x="1829275" y="1592475"/>
            <a:ext cx="2129349" cy="278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7"/>
          <p:cNvPicPr preferRelativeResize="0"/>
          <p:nvPr/>
        </p:nvPicPr>
        <p:blipFill rotWithShape="1">
          <a:blip r:embed="rId3">
            <a:alphaModFix/>
          </a:blip>
          <a:srcRect b="0" l="46914" r="2164" t="0"/>
          <a:stretch/>
        </p:blipFill>
        <p:spPr>
          <a:xfrm>
            <a:off x="4800500" y="1592475"/>
            <a:ext cx="2129349" cy="2787676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7"/>
          <p:cNvSpPr txBox="1"/>
          <p:nvPr/>
        </p:nvSpPr>
        <p:spPr>
          <a:xfrm>
            <a:off x="728175" y="202175"/>
            <a:ext cx="6969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КУПУВАТИ ЗАМІСТЬ ФАСОВАНИХ ОВОЧІВ </a:t>
            </a:r>
            <a:b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ФРУКТІВ — НА ВАГУ, У СВОЮ ТОРБИНКУ </a:t>
            </a:r>
            <a:endParaRPr sz="2200"/>
          </a:p>
        </p:txBody>
      </p:sp>
      <p:cxnSp>
        <p:nvCxnSpPr>
          <p:cNvPr id="437" name="Google Shape;437;p37"/>
          <p:cNvCxnSpPr>
            <a:stCxn id="434" idx="3"/>
          </p:cNvCxnSpPr>
          <p:nvPr/>
        </p:nvCxnSpPr>
        <p:spPr>
          <a:xfrm>
            <a:off x="3958624" y="2986313"/>
            <a:ext cx="1160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38" name="Google Shape;43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9850" y="2898080"/>
            <a:ext cx="715950" cy="7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1525" y="3152852"/>
            <a:ext cx="715950" cy="721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8"/>
          <p:cNvSpPr/>
          <p:nvPr/>
        </p:nvSpPr>
        <p:spPr>
          <a:xfrm>
            <a:off x="362475" y="166634"/>
            <a:ext cx="8451600" cy="945300"/>
          </a:xfrm>
          <a:prstGeom prst="roundRect">
            <a:avLst>
              <a:gd fmla="val 16667" name="adj"/>
            </a:avLst>
          </a:prstGeom>
          <a:solidFill>
            <a:srgbClr val="C4F2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8"/>
          <p:cNvSpPr txBox="1"/>
          <p:nvPr/>
        </p:nvSpPr>
        <p:spPr>
          <a:xfrm>
            <a:off x="728175" y="202175"/>
            <a:ext cx="7830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КУПУВАТИ ЗАМІСТЬ ПОРЦІЙНОГО ПЕЧИВА — </a:t>
            </a:r>
            <a:b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СІМЕЙНИЙ ФОРМАТ</a:t>
            </a:r>
            <a:endParaRPr sz="2200"/>
          </a:p>
        </p:txBody>
      </p:sp>
      <p:cxnSp>
        <p:nvCxnSpPr>
          <p:cNvPr id="446" name="Google Shape;446;p38"/>
          <p:cNvCxnSpPr/>
          <p:nvPr/>
        </p:nvCxnSpPr>
        <p:spPr>
          <a:xfrm>
            <a:off x="3958624" y="2986313"/>
            <a:ext cx="1160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47" name="Google Shape;447;p38"/>
          <p:cNvPicPr preferRelativeResize="0"/>
          <p:nvPr/>
        </p:nvPicPr>
        <p:blipFill rotWithShape="1">
          <a:blip r:embed="rId3">
            <a:alphaModFix/>
          </a:blip>
          <a:srcRect b="0" l="0" r="51569" t="0"/>
          <a:stretch/>
        </p:blipFill>
        <p:spPr>
          <a:xfrm>
            <a:off x="4814725" y="1237225"/>
            <a:ext cx="2216125" cy="305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129758">
            <a:off x="2328395" y="2201795"/>
            <a:ext cx="1857500" cy="112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52832">
            <a:off x="1312445" y="2201796"/>
            <a:ext cx="1857499" cy="112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9850" y="2898080"/>
            <a:ext cx="715950" cy="7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0400" y="1610702"/>
            <a:ext cx="715950" cy="721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9"/>
          <p:cNvSpPr/>
          <p:nvPr/>
        </p:nvSpPr>
        <p:spPr>
          <a:xfrm>
            <a:off x="362475" y="166634"/>
            <a:ext cx="8451600" cy="945300"/>
          </a:xfrm>
          <a:prstGeom prst="roundRect">
            <a:avLst>
              <a:gd fmla="val 16667" name="adj"/>
            </a:avLst>
          </a:prstGeom>
          <a:solidFill>
            <a:srgbClr val="C4F2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9"/>
          <p:cNvSpPr txBox="1"/>
          <p:nvPr/>
        </p:nvSpPr>
        <p:spPr>
          <a:xfrm>
            <a:off x="728175" y="202175"/>
            <a:ext cx="7830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КУПУВАТИ ЗАМІСТЬ РІДКОГО МИЛА </a:t>
            </a:r>
            <a:b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ПЛАСТИКОВИХ ПЛЯШКАХ — ТВЕРДЕ</a:t>
            </a:r>
            <a:endParaRPr sz="2200"/>
          </a:p>
        </p:txBody>
      </p:sp>
      <p:cxnSp>
        <p:nvCxnSpPr>
          <p:cNvPr id="458" name="Google Shape;458;p39"/>
          <p:cNvCxnSpPr/>
          <p:nvPr/>
        </p:nvCxnSpPr>
        <p:spPr>
          <a:xfrm>
            <a:off x="3958624" y="2986313"/>
            <a:ext cx="1160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59" name="Google Shape;45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9850" y="2898080"/>
            <a:ext cx="715950" cy="7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8975" y="1915252"/>
            <a:ext cx="715950" cy="721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3299" y="1491926"/>
            <a:ext cx="2723950" cy="27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1325" y="2414562"/>
            <a:ext cx="1522125" cy="114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40"/>
          <p:cNvPicPr preferRelativeResize="0"/>
          <p:nvPr/>
        </p:nvPicPr>
        <p:blipFill rotWithShape="1">
          <a:blip r:embed="rId3">
            <a:alphaModFix/>
          </a:blip>
          <a:srcRect b="0" l="51170" r="8118" t="0"/>
          <a:stretch/>
        </p:blipFill>
        <p:spPr>
          <a:xfrm>
            <a:off x="5271125" y="1335950"/>
            <a:ext cx="1960151" cy="32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0"/>
          <p:cNvSpPr/>
          <p:nvPr/>
        </p:nvSpPr>
        <p:spPr>
          <a:xfrm>
            <a:off x="362475" y="166634"/>
            <a:ext cx="8451600" cy="945300"/>
          </a:xfrm>
          <a:prstGeom prst="roundRect">
            <a:avLst>
              <a:gd fmla="val 16667" name="adj"/>
            </a:avLst>
          </a:prstGeom>
          <a:solidFill>
            <a:srgbClr val="C4F2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0"/>
          <p:cNvSpPr txBox="1"/>
          <p:nvPr/>
        </p:nvSpPr>
        <p:spPr>
          <a:xfrm>
            <a:off x="728175" y="202175"/>
            <a:ext cx="7830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КУПУВАТИ ЗАМІСТЬ ЗВИЧАЙНИХ БАТАРЕЙОК — АКУМУЛЯТОРНІ, ЯКІ СЛУЖАТЬ ДОВГО</a:t>
            </a:r>
            <a:endParaRPr sz="2200"/>
          </a:p>
        </p:txBody>
      </p:sp>
      <p:pic>
        <p:nvPicPr>
          <p:cNvPr id="470" name="Google Shape;470;p40"/>
          <p:cNvPicPr preferRelativeResize="0"/>
          <p:nvPr/>
        </p:nvPicPr>
        <p:blipFill rotWithShape="1">
          <a:blip r:embed="rId3">
            <a:alphaModFix/>
          </a:blip>
          <a:srcRect b="0" l="0" r="49021" t="0"/>
          <a:stretch/>
        </p:blipFill>
        <p:spPr>
          <a:xfrm>
            <a:off x="1561250" y="1335950"/>
            <a:ext cx="2454451" cy="32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5900" y="3614015"/>
            <a:ext cx="715950" cy="7212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40"/>
          <p:cNvCxnSpPr/>
          <p:nvPr/>
        </p:nvCxnSpPr>
        <p:spPr>
          <a:xfrm>
            <a:off x="3958624" y="2986313"/>
            <a:ext cx="1160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73" name="Google Shape;47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9850" y="2898080"/>
            <a:ext cx="715950" cy="7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41"/>
          <p:cNvPicPr preferRelativeResize="0"/>
          <p:nvPr/>
        </p:nvPicPr>
        <p:blipFill rotWithShape="1">
          <a:blip r:embed="rId3">
            <a:alphaModFix/>
          </a:blip>
          <a:srcRect b="0" l="47829" r="3721" t="0"/>
          <a:stretch/>
        </p:blipFill>
        <p:spPr>
          <a:xfrm>
            <a:off x="5206500" y="1325100"/>
            <a:ext cx="2089202" cy="28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1"/>
          <p:cNvSpPr/>
          <p:nvPr/>
        </p:nvSpPr>
        <p:spPr>
          <a:xfrm>
            <a:off x="362475" y="166634"/>
            <a:ext cx="8451600" cy="945300"/>
          </a:xfrm>
          <a:prstGeom prst="roundRect">
            <a:avLst>
              <a:gd fmla="val 16667" name="adj"/>
            </a:avLst>
          </a:prstGeom>
          <a:solidFill>
            <a:srgbClr val="C4F2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41"/>
          <p:cNvSpPr txBox="1"/>
          <p:nvPr/>
        </p:nvSpPr>
        <p:spPr>
          <a:xfrm>
            <a:off x="728175" y="202175"/>
            <a:ext cx="7830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КУПУВАТИ ЗАМІСТЬ ЗАПАКОВАНОГО ХЛІБА — СВІЖОСПЕЧЕНИЙ У КРАФТОВОМУ ПАКЕТІ</a:t>
            </a:r>
            <a:endParaRPr sz="2200"/>
          </a:p>
        </p:txBody>
      </p:sp>
      <p:pic>
        <p:nvPicPr>
          <p:cNvPr id="481" name="Google Shape;481;p41"/>
          <p:cNvPicPr preferRelativeResize="0"/>
          <p:nvPr/>
        </p:nvPicPr>
        <p:blipFill rotWithShape="1">
          <a:blip r:embed="rId3">
            <a:alphaModFix/>
          </a:blip>
          <a:srcRect b="0" l="0" r="51550" t="0"/>
          <a:stretch/>
        </p:blipFill>
        <p:spPr>
          <a:xfrm>
            <a:off x="1776075" y="1325100"/>
            <a:ext cx="2089202" cy="287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3525" y="3425002"/>
            <a:ext cx="715950" cy="7212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3" name="Google Shape;483;p41"/>
          <p:cNvCxnSpPr/>
          <p:nvPr/>
        </p:nvCxnSpPr>
        <p:spPr>
          <a:xfrm>
            <a:off x="3958624" y="2986313"/>
            <a:ext cx="1160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84" name="Google Shape;48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9850" y="2898080"/>
            <a:ext cx="715950" cy="7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/>
          <p:nvPr/>
        </p:nvSpPr>
        <p:spPr>
          <a:xfrm>
            <a:off x="273850" y="2027625"/>
            <a:ext cx="8518800" cy="2685000"/>
          </a:xfrm>
          <a:prstGeom prst="roundRect">
            <a:avLst>
              <a:gd fmla="val 8737" name="adj"/>
            </a:avLst>
          </a:prstGeom>
          <a:solidFill>
            <a:srgbClr val="D7AD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464775" y="429725"/>
            <a:ext cx="73644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300">
                <a:solidFill>
                  <a:srgbClr val="0B264A"/>
                </a:solidFill>
                <a:latin typeface="Montserrat"/>
                <a:ea typeface="Montserrat"/>
                <a:cs typeface="Montserrat"/>
                <a:sym typeface="Montserrat"/>
              </a:rPr>
              <a:t>Тобто за рік українці викидають сміття понад </a:t>
            </a:r>
            <a:endParaRPr b="1" sz="2500">
              <a:solidFill>
                <a:srgbClr val="0B264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421200" y="639284"/>
            <a:ext cx="6712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6000">
                <a:solidFill>
                  <a:srgbClr val="00AFEF"/>
                </a:solidFill>
                <a:latin typeface="Montserrat"/>
                <a:ea typeface="Montserrat"/>
                <a:cs typeface="Montserrat"/>
                <a:sym typeface="Montserrat"/>
              </a:rPr>
              <a:t>10 000 000 тонн</a:t>
            </a:r>
            <a:endParaRPr sz="6000">
              <a:solidFill>
                <a:srgbClr val="00AFEF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238000" y="3647703"/>
            <a:ext cx="27168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600">
                <a:solidFill>
                  <a:srgbClr val="0B264A"/>
                </a:solidFill>
                <a:latin typeface="Montserrat"/>
                <a:ea typeface="Montserrat"/>
                <a:cs typeface="Montserrat"/>
                <a:sym typeface="Montserrat"/>
              </a:rPr>
              <a:t>2 500 000</a:t>
            </a:r>
            <a:endParaRPr b="1" sz="2600">
              <a:solidFill>
                <a:srgbClr val="0B26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231520" y="4004082"/>
            <a:ext cx="27168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B264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індійських слонів</a:t>
            </a:r>
            <a:endParaRPr>
              <a:solidFill>
                <a:srgbClr val="0B264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28914" y="2162712"/>
            <a:ext cx="27168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B264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 як</a:t>
            </a:r>
            <a:endParaRPr>
              <a:solidFill>
                <a:srgbClr val="0B264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3093700" y="3647703"/>
            <a:ext cx="27168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600">
                <a:solidFill>
                  <a:srgbClr val="0B264A"/>
                </a:solidFill>
                <a:latin typeface="Montserrat"/>
                <a:ea typeface="Montserrat"/>
                <a:cs typeface="Montserrat"/>
                <a:sym typeface="Montserrat"/>
              </a:rPr>
              <a:t>80 000</a:t>
            </a:r>
            <a:endParaRPr b="1" sz="2600">
              <a:solidFill>
                <a:srgbClr val="0B26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3087220" y="4004082"/>
            <a:ext cx="27168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B264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завантажених</a:t>
            </a:r>
            <a:br>
              <a:rPr lang="uk">
                <a:solidFill>
                  <a:srgbClr val="0B264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uk">
                <a:solidFill>
                  <a:srgbClr val="0B264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літаків Boeing 747</a:t>
            </a:r>
            <a:endParaRPr>
              <a:solidFill>
                <a:srgbClr val="0B264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2996520" y="2150806"/>
            <a:ext cx="27168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B264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або</a:t>
            </a:r>
            <a:endParaRPr>
              <a:solidFill>
                <a:srgbClr val="0B264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6013125" y="3647703"/>
            <a:ext cx="27168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600">
                <a:solidFill>
                  <a:srgbClr val="0B264A"/>
                </a:solidFill>
                <a:latin typeface="Montserrat"/>
                <a:ea typeface="Montserrat"/>
                <a:cs typeface="Montserrat"/>
                <a:sym typeface="Montserrat"/>
              </a:rPr>
              <a:t>10 м,</a:t>
            </a:r>
            <a:endParaRPr b="1" sz="2600">
              <a:solidFill>
                <a:srgbClr val="0B26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6006645" y="4004082"/>
            <a:ext cx="27168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B264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що покриває</a:t>
            </a:r>
            <a:br>
              <a:rPr lang="uk">
                <a:solidFill>
                  <a:srgbClr val="0B264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uk">
                <a:solidFill>
                  <a:srgbClr val="0B264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площу Києва</a:t>
            </a:r>
            <a:endParaRPr>
              <a:solidFill>
                <a:srgbClr val="0B264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5969524" y="2150806"/>
            <a:ext cx="27168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B264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або гора</a:t>
            </a:r>
            <a:br>
              <a:rPr lang="uk">
                <a:solidFill>
                  <a:srgbClr val="0B264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uk">
                <a:solidFill>
                  <a:srgbClr val="0B264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заввишки</a:t>
            </a:r>
            <a:endParaRPr>
              <a:solidFill>
                <a:srgbClr val="0B264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023" y="2442000"/>
            <a:ext cx="1519057" cy="11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6529" y="2478950"/>
            <a:ext cx="1242793" cy="11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8325" y="2388050"/>
            <a:ext cx="2378600" cy="9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42" title="BubbleGame-yell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9750" y="1347274"/>
            <a:ext cx="4641512" cy="20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2"/>
          <p:cNvSpPr txBox="1"/>
          <p:nvPr/>
        </p:nvSpPr>
        <p:spPr>
          <a:xfrm>
            <a:off x="2260650" y="1763125"/>
            <a:ext cx="4560600" cy="10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uk" sz="2700">
                <a:latin typeface="Montserrat"/>
                <a:ea typeface="Montserrat"/>
                <a:cs typeface="Montserrat"/>
                <a:sym typeface="Montserrat"/>
              </a:rPr>
              <a:t>ГРА</a:t>
            </a:r>
            <a:br>
              <a:rPr b="1" lang="uk" sz="27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700">
                <a:latin typeface="Montserrat"/>
                <a:ea typeface="Montserrat"/>
                <a:cs typeface="Montserrat"/>
                <a:sym typeface="Montserrat"/>
              </a:rPr>
              <a:t>«ЧИМ ЗАМІНИМО?»</a:t>
            </a:r>
            <a:endParaRPr i="1" sz="3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3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ECD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43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Пластикова соломинка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7" name="Google Shape;497;p43"/>
          <p:cNvPicPr preferRelativeResize="0"/>
          <p:nvPr/>
        </p:nvPicPr>
        <p:blipFill rotWithShape="1">
          <a:blip r:embed="rId3">
            <a:alphaModFix/>
          </a:blip>
          <a:srcRect b="0" l="0" r="51898" t="0"/>
          <a:stretch/>
        </p:blipFill>
        <p:spPr>
          <a:xfrm>
            <a:off x="1391526" y="572863"/>
            <a:ext cx="2243823" cy="310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3" title="zamina.png"/>
          <p:cNvPicPr preferRelativeResize="0"/>
          <p:nvPr/>
        </p:nvPicPr>
        <p:blipFill rotWithShape="1">
          <a:blip r:embed="rId4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4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ECD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4" name="Google Shape;504;p44" title="zamina.png"/>
          <p:cNvPicPr preferRelativeResize="0"/>
          <p:nvPr/>
        </p:nvPicPr>
        <p:blipFill rotWithShape="1">
          <a:blip r:embed="rId3">
            <a:alphaModFix/>
          </a:blip>
          <a:srcRect b="0" l="34768" r="0" t="0"/>
          <a:stretch/>
        </p:blipFill>
        <p:spPr>
          <a:xfrm>
            <a:off x="3709428" y="1036725"/>
            <a:ext cx="3041375" cy="3109826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4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Пластикова соломинка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6" name="Google Shape;506;p44"/>
          <p:cNvSpPr txBox="1"/>
          <p:nvPr/>
        </p:nvSpPr>
        <p:spPr>
          <a:xfrm>
            <a:off x="4797700" y="3602925"/>
            <a:ext cx="2707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Паперова </a:t>
            </a:r>
            <a:b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або багаторазова металева чи бамбукова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7" name="Google Shape;507;p44"/>
          <p:cNvPicPr preferRelativeResize="0"/>
          <p:nvPr/>
        </p:nvPicPr>
        <p:blipFill rotWithShape="1">
          <a:blip r:embed="rId4">
            <a:alphaModFix/>
          </a:blip>
          <a:srcRect b="0" l="0" r="51898" t="0"/>
          <a:stretch/>
        </p:blipFill>
        <p:spPr>
          <a:xfrm>
            <a:off x="1391526" y="572863"/>
            <a:ext cx="2243823" cy="310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4"/>
          <p:cNvPicPr preferRelativeResize="0"/>
          <p:nvPr/>
        </p:nvPicPr>
        <p:blipFill rotWithShape="1">
          <a:blip r:embed="rId4">
            <a:alphaModFix/>
          </a:blip>
          <a:srcRect b="0" l="46472" r="10499" t="0"/>
          <a:stretch/>
        </p:blipFill>
        <p:spPr>
          <a:xfrm flipH="1">
            <a:off x="5072125" y="572875"/>
            <a:ext cx="2007176" cy="310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4" title="zamina.png"/>
          <p:cNvPicPr preferRelativeResize="0"/>
          <p:nvPr/>
        </p:nvPicPr>
        <p:blipFill rotWithShape="1">
          <a:blip r:embed="rId3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390651">
            <a:off x="5217923" y="315569"/>
            <a:ext cx="2493203" cy="373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736011">
            <a:off x="5541704" y="331426"/>
            <a:ext cx="2309800" cy="346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5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FFE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45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Харчова плівка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8" name="Google Shape;518;p45" title="zamina.png"/>
          <p:cNvPicPr preferRelativeResize="0"/>
          <p:nvPr/>
        </p:nvPicPr>
        <p:blipFill rotWithShape="1">
          <a:blip r:embed="rId3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9500" y="967200"/>
            <a:ext cx="2402649" cy="278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6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FFE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5" name="Google Shape;525;p46" title="zamina.png"/>
          <p:cNvPicPr preferRelativeResize="0"/>
          <p:nvPr/>
        </p:nvPicPr>
        <p:blipFill rotWithShape="1">
          <a:blip r:embed="rId3">
            <a:alphaModFix/>
          </a:blip>
          <a:srcRect b="0" l="34768" r="0" t="0"/>
          <a:stretch/>
        </p:blipFill>
        <p:spPr>
          <a:xfrm>
            <a:off x="3709428" y="1036725"/>
            <a:ext cx="3041375" cy="310982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6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Харчова плівка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7" name="Google Shape;527;p46"/>
          <p:cNvSpPr txBox="1"/>
          <p:nvPr/>
        </p:nvSpPr>
        <p:spPr>
          <a:xfrm>
            <a:off x="5068937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Вощена серветка, ланчбокс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8" name="Google Shape;528;p46" title="zamina.png"/>
          <p:cNvPicPr preferRelativeResize="0"/>
          <p:nvPr/>
        </p:nvPicPr>
        <p:blipFill rotWithShape="1">
          <a:blip r:embed="rId3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9500" y="967200"/>
            <a:ext cx="2402649" cy="278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6"/>
          <p:cNvPicPr preferRelativeResize="0"/>
          <p:nvPr/>
        </p:nvPicPr>
        <p:blipFill rotWithShape="1">
          <a:blip r:embed="rId5">
            <a:alphaModFix/>
          </a:blip>
          <a:srcRect b="3640" l="1559" r="48300" t="55690"/>
          <a:stretch/>
        </p:blipFill>
        <p:spPr>
          <a:xfrm>
            <a:off x="5129275" y="1747295"/>
            <a:ext cx="1971000" cy="1598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7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B1ECC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47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Паперові серветки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7" name="Google Shape;537;p47" title="zamina.png"/>
          <p:cNvPicPr preferRelativeResize="0"/>
          <p:nvPr/>
        </p:nvPicPr>
        <p:blipFill rotWithShape="1">
          <a:blip r:embed="rId3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7"/>
          <p:cNvPicPr preferRelativeResize="0"/>
          <p:nvPr/>
        </p:nvPicPr>
        <p:blipFill rotWithShape="1">
          <a:blip r:embed="rId4">
            <a:alphaModFix/>
          </a:blip>
          <a:srcRect b="0" l="0" r="41820" t="0"/>
          <a:stretch/>
        </p:blipFill>
        <p:spPr>
          <a:xfrm>
            <a:off x="1655750" y="1156475"/>
            <a:ext cx="2136376" cy="24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8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B1ECC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4" name="Google Shape;544;p48" title="zamina.png"/>
          <p:cNvPicPr preferRelativeResize="0"/>
          <p:nvPr/>
        </p:nvPicPr>
        <p:blipFill rotWithShape="1">
          <a:blip r:embed="rId3">
            <a:alphaModFix/>
          </a:blip>
          <a:srcRect b="0" l="34768" r="0" t="0"/>
          <a:stretch/>
        </p:blipFill>
        <p:spPr>
          <a:xfrm>
            <a:off x="3709428" y="1036725"/>
            <a:ext cx="3041375" cy="3109826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8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Паперові серветки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6" name="Google Shape;546;p48"/>
          <p:cNvSpPr txBox="1"/>
          <p:nvPr/>
        </p:nvSpPr>
        <p:spPr>
          <a:xfrm>
            <a:off x="5068937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Бавовняна хустинка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7" name="Google Shape;547;p48" title="zamina.png"/>
          <p:cNvPicPr preferRelativeResize="0"/>
          <p:nvPr/>
        </p:nvPicPr>
        <p:blipFill rotWithShape="1">
          <a:blip r:embed="rId3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8"/>
          <p:cNvPicPr preferRelativeResize="0"/>
          <p:nvPr/>
        </p:nvPicPr>
        <p:blipFill rotWithShape="1">
          <a:blip r:embed="rId4">
            <a:alphaModFix/>
          </a:blip>
          <a:srcRect b="0" l="0" r="41820" t="0"/>
          <a:stretch/>
        </p:blipFill>
        <p:spPr>
          <a:xfrm>
            <a:off x="1655750" y="1156475"/>
            <a:ext cx="2136376" cy="24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8"/>
          <p:cNvPicPr preferRelativeResize="0"/>
          <p:nvPr/>
        </p:nvPicPr>
        <p:blipFill rotWithShape="1">
          <a:blip r:embed="rId5">
            <a:alphaModFix/>
          </a:blip>
          <a:srcRect b="7369" l="-4900" r="66286" t="5424"/>
          <a:stretch/>
        </p:blipFill>
        <p:spPr>
          <a:xfrm>
            <a:off x="5430075" y="1331788"/>
            <a:ext cx="1444773" cy="217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9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49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Печиво </a:t>
            </a:r>
            <a:br>
              <a:rPr b="1" lang="uk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в порційному пакованні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6" name="Google Shape;556;p49" title="zamina.png"/>
          <p:cNvPicPr preferRelativeResize="0"/>
          <p:nvPr/>
        </p:nvPicPr>
        <p:blipFill rotWithShape="1">
          <a:blip r:embed="rId3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52832">
            <a:off x="1839220" y="1845421"/>
            <a:ext cx="1857499" cy="1121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0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3" name="Google Shape;563;p50" title="zamina.png"/>
          <p:cNvPicPr preferRelativeResize="0"/>
          <p:nvPr/>
        </p:nvPicPr>
        <p:blipFill rotWithShape="1">
          <a:blip r:embed="rId3">
            <a:alphaModFix/>
          </a:blip>
          <a:srcRect b="0" l="34768" r="0" t="0"/>
          <a:stretch/>
        </p:blipFill>
        <p:spPr>
          <a:xfrm>
            <a:off x="3709428" y="1036725"/>
            <a:ext cx="3041375" cy="3109826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50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Печиво </a:t>
            </a:r>
            <a:br>
              <a:rPr b="1" lang="uk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в порційному пакованні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5" name="Google Shape;565;p50"/>
          <p:cNvSpPr txBox="1"/>
          <p:nvPr/>
        </p:nvSpPr>
        <p:spPr>
          <a:xfrm>
            <a:off x="5068937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Велика пачка печива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6" name="Google Shape;566;p50" title="zamina.png"/>
          <p:cNvPicPr preferRelativeResize="0"/>
          <p:nvPr/>
        </p:nvPicPr>
        <p:blipFill rotWithShape="1">
          <a:blip r:embed="rId3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0"/>
          <p:cNvPicPr preferRelativeResize="0"/>
          <p:nvPr/>
        </p:nvPicPr>
        <p:blipFill rotWithShape="1">
          <a:blip r:embed="rId4">
            <a:alphaModFix/>
          </a:blip>
          <a:srcRect b="0" l="0" r="51569" t="0"/>
          <a:stretch/>
        </p:blipFill>
        <p:spPr>
          <a:xfrm>
            <a:off x="5004101" y="1063268"/>
            <a:ext cx="2035826" cy="280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252832">
            <a:off x="1839220" y="1845421"/>
            <a:ext cx="1857499" cy="1121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1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ECD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51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Пакет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5" name="Google Shape;575;p51" title="zamina.png"/>
          <p:cNvPicPr preferRelativeResize="0"/>
          <p:nvPr/>
        </p:nvPicPr>
        <p:blipFill rotWithShape="1">
          <a:blip r:embed="rId3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1"/>
          <p:cNvPicPr preferRelativeResize="0"/>
          <p:nvPr/>
        </p:nvPicPr>
        <p:blipFill rotWithShape="1">
          <a:blip r:embed="rId4">
            <a:alphaModFix/>
          </a:blip>
          <a:srcRect b="41538" l="0" r="46074" t="0"/>
          <a:stretch/>
        </p:blipFill>
        <p:spPr>
          <a:xfrm>
            <a:off x="2078199" y="1660625"/>
            <a:ext cx="1522099" cy="165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1202650" y="1585750"/>
            <a:ext cx="6546300" cy="24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ТАК БАГАТО СМІТТЯ МИ ВИКИДАЛИ НЕ ЗАВЖДИ. </a:t>
            </a:r>
            <a:br>
              <a:rPr lang="uk" sz="3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uk" sz="33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ЯК ГАДАЄТЕ, ЧОМУ ЙОГО СТАЄ ВСЕ БІЛЬШЕ?</a:t>
            </a:r>
            <a:endParaRPr sz="33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4925" y="1121175"/>
            <a:ext cx="511500" cy="5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2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ECD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2" name="Google Shape;582;p52" title="zamina.png"/>
          <p:cNvPicPr preferRelativeResize="0"/>
          <p:nvPr/>
        </p:nvPicPr>
        <p:blipFill rotWithShape="1">
          <a:blip r:embed="rId3">
            <a:alphaModFix/>
          </a:blip>
          <a:srcRect b="0" l="34768" r="0" t="0"/>
          <a:stretch/>
        </p:blipFill>
        <p:spPr>
          <a:xfrm>
            <a:off x="3709428" y="1036725"/>
            <a:ext cx="3041375" cy="3109826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2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Пакет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4" name="Google Shape;584;p52"/>
          <p:cNvSpPr txBox="1"/>
          <p:nvPr/>
        </p:nvSpPr>
        <p:spPr>
          <a:xfrm>
            <a:off x="5068937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Шопер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5" name="Google Shape;585;p52" title="zamina.png"/>
          <p:cNvPicPr preferRelativeResize="0"/>
          <p:nvPr/>
        </p:nvPicPr>
        <p:blipFill rotWithShape="1">
          <a:blip r:embed="rId3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2"/>
          <p:cNvPicPr preferRelativeResize="0"/>
          <p:nvPr/>
        </p:nvPicPr>
        <p:blipFill rotWithShape="1">
          <a:blip r:embed="rId4">
            <a:alphaModFix/>
          </a:blip>
          <a:srcRect b="47263" l="0" r="52119" t="0"/>
          <a:stretch/>
        </p:blipFill>
        <p:spPr>
          <a:xfrm>
            <a:off x="5129423" y="1535651"/>
            <a:ext cx="1772224" cy="19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2"/>
          <p:cNvPicPr preferRelativeResize="0"/>
          <p:nvPr/>
        </p:nvPicPr>
        <p:blipFill rotWithShape="1">
          <a:blip r:embed="rId5">
            <a:alphaModFix/>
          </a:blip>
          <a:srcRect b="41538" l="0" r="46074" t="0"/>
          <a:stretch/>
        </p:blipFill>
        <p:spPr>
          <a:xfrm>
            <a:off x="2078199" y="1660625"/>
            <a:ext cx="1522099" cy="165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3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FFE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53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Пластикова пляшка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4" name="Google Shape;594;p53" title="zamina.png"/>
          <p:cNvPicPr preferRelativeResize="0"/>
          <p:nvPr/>
        </p:nvPicPr>
        <p:blipFill rotWithShape="1">
          <a:blip r:embed="rId3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3"/>
          <p:cNvPicPr preferRelativeResize="0"/>
          <p:nvPr/>
        </p:nvPicPr>
        <p:blipFill rotWithShape="1">
          <a:blip r:embed="rId4">
            <a:alphaModFix/>
          </a:blip>
          <a:srcRect b="40590" l="53170" r="0" t="947"/>
          <a:stretch/>
        </p:blipFill>
        <p:spPr>
          <a:xfrm>
            <a:off x="1941524" y="1069750"/>
            <a:ext cx="1971000" cy="246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4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FFED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1" name="Google Shape;601;p54" title="zamina.png"/>
          <p:cNvPicPr preferRelativeResize="0"/>
          <p:nvPr/>
        </p:nvPicPr>
        <p:blipFill rotWithShape="1">
          <a:blip r:embed="rId3">
            <a:alphaModFix/>
          </a:blip>
          <a:srcRect b="0" l="34768" r="0" t="0"/>
          <a:stretch/>
        </p:blipFill>
        <p:spPr>
          <a:xfrm>
            <a:off x="3709428" y="1036725"/>
            <a:ext cx="3041375" cy="3109826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4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Пластикова пляшка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3" name="Google Shape;603;p54"/>
          <p:cNvSpPr txBox="1"/>
          <p:nvPr/>
        </p:nvSpPr>
        <p:spPr>
          <a:xfrm>
            <a:off x="5068937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Багаторазова пляшка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4" name="Google Shape;604;p54" title="zamina.png"/>
          <p:cNvPicPr preferRelativeResize="0"/>
          <p:nvPr/>
        </p:nvPicPr>
        <p:blipFill rotWithShape="1">
          <a:blip r:embed="rId3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4"/>
          <p:cNvPicPr preferRelativeResize="0"/>
          <p:nvPr/>
        </p:nvPicPr>
        <p:blipFill rotWithShape="1">
          <a:blip r:embed="rId4">
            <a:alphaModFix/>
          </a:blip>
          <a:srcRect b="48867" l="61581" r="12162" t="0"/>
          <a:stretch/>
        </p:blipFill>
        <p:spPr>
          <a:xfrm>
            <a:off x="5389100" y="1004325"/>
            <a:ext cx="1330650" cy="259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4"/>
          <p:cNvPicPr preferRelativeResize="0"/>
          <p:nvPr/>
        </p:nvPicPr>
        <p:blipFill rotWithShape="1">
          <a:blip r:embed="rId5">
            <a:alphaModFix/>
          </a:blip>
          <a:srcRect b="40590" l="53170" r="0" t="947"/>
          <a:stretch/>
        </p:blipFill>
        <p:spPr>
          <a:xfrm>
            <a:off x="1941524" y="1069750"/>
            <a:ext cx="1971000" cy="246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5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D2F1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2" name="Google Shape;612;p55"/>
          <p:cNvPicPr preferRelativeResize="0"/>
          <p:nvPr/>
        </p:nvPicPr>
        <p:blipFill rotWithShape="1">
          <a:blip r:embed="rId3">
            <a:alphaModFix/>
          </a:blip>
          <a:srcRect b="0" l="0" r="50000" t="0"/>
          <a:stretch/>
        </p:blipFill>
        <p:spPr>
          <a:xfrm>
            <a:off x="1632800" y="614975"/>
            <a:ext cx="2477975" cy="3303949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55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Квіти в обгортці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4" name="Google Shape;614;p55" title="zamina.png"/>
          <p:cNvPicPr preferRelativeResize="0"/>
          <p:nvPr/>
        </p:nvPicPr>
        <p:blipFill rotWithShape="1">
          <a:blip r:embed="rId4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6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D2F1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0" name="Google Shape;620;p56"/>
          <p:cNvPicPr preferRelativeResize="0"/>
          <p:nvPr/>
        </p:nvPicPr>
        <p:blipFill rotWithShape="1">
          <a:blip r:embed="rId3">
            <a:alphaModFix/>
          </a:blip>
          <a:srcRect b="0" l="49000" r="1000" t="0"/>
          <a:stretch/>
        </p:blipFill>
        <p:spPr>
          <a:xfrm>
            <a:off x="4949247" y="712037"/>
            <a:ext cx="2332381" cy="310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56"/>
          <p:cNvPicPr preferRelativeResize="0"/>
          <p:nvPr/>
        </p:nvPicPr>
        <p:blipFill rotWithShape="1">
          <a:blip r:embed="rId3">
            <a:alphaModFix/>
          </a:blip>
          <a:srcRect b="0" l="0" r="50000" t="0"/>
          <a:stretch/>
        </p:blipFill>
        <p:spPr>
          <a:xfrm>
            <a:off x="1632800" y="614975"/>
            <a:ext cx="2477975" cy="3303949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56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Квіти в обгортці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3" name="Google Shape;623;p56"/>
          <p:cNvSpPr txBox="1"/>
          <p:nvPr/>
        </p:nvSpPr>
        <p:spPr>
          <a:xfrm>
            <a:off x="5068937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Вазон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4" name="Google Shape;624;p56" title="zamina.png"/>
          <p:cNvPicPr preferRelativeResize="0"/>
          <p:nvPr/>
        </p:nvPicPr>
        <p:blipFill rotWithShape="1">
          <a:blip r:embed="rId4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6" title="zamina.png"/>
          <p:cNvPicPr preferRelativeResize="0"/>
          <p:nvPr/>
        </p:nvPicPr>
        <p:blipFill rotWithShape="1">
          <a:blip r:embed="rId4">
            <a:alphaModFix/>
          </a:blip>
          <a:srcRect b="0" l="34768" r="0" t="0"/>
          <a:stretch/>
        </p:blipFill>
        <p:spPr>
          <a:xfrm>
            <a:off x="3709428" y="1036725"/>
            <a:ext cx="3041375" cy="310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7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1" name="Google Shape;631;p57"/>
          <p:cNvPicPr preferRelativeResize="0"/>
          <p:nvPr/>
        </p:nvPicPr>
        <p:blipFill rotWithShape="1">
          <a:blip r:embed="rId3">
            <a:alphaModFix/>
          </a:blip>
          <a:srcRect b="0" l="0" r="49078" t="0"/>
          <a:stretch/>
        </p:blipFill>
        <p:spPr>
          <a:xfrm>
            <a:off x="1619426" y="832950"/>
            <a:ext cx="2423524" cy="3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57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Мандарини в сітці 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33" name="Google Shape;633;p57" title="zamina.png"/>
          <p:cNvPicPr preferRelativeResize="0"/>
          <p:nvPr/>
        </p:nvPicPr>
        <p:blipFill rotWithShape="1">
          <a:blip r:embed="rId4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8"/>
          <p:cNvSpPr/>
          <p:nvPr/>
        </p:nvSpPr>
        <p:spPr>
          <a:xfrm>
            <a:off x="473000" y="505420"/>
            <a:ext cx="8086500" cy="4192200"/>
          </a:xfrm>
          <a:prstGeom prst="roundRect">
            <a:avLst>
              <a:gd fmla="val 633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9" name="Google Shape;639;p58"/>
          <p:cNvPicPr preferRelativeResize="0"/>
          <p:nvPr/>
        </p:nvPicPr>
        <p:blipFill rotWithShape="1">
          <a:blip r:embed="rId3">
            <a:alphaModFix/>
          </a:blip>
          <a:srcRect b="0" l="0" r="49078" t="0"/>
          <a:stretch/>
        </p:blipFill>
        <p:spPr>
          <a:xfrm>
            <a:off x="1619426" y="832950"/>
            <a:ext cx="2423524" cy="31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58" title="zamina.png"/>
          <p:cNvPicPr preferRelativeResize="0"/>
          <p:nvPr/>
        </p:nvPicPr>
        <p:blipFill rotWithShape="1">
          <a:blip r:embed="rId4">
            <a:alphaModFix/>
          </a:blip>
          <a:srcRect b="0" l="34768" r="0" t="0"/>
          <a:stretch/>
        </p:blipFill>
        <p:spPr>
          <a:xfrm>
            <a:off x="3709428" y="1036725"/>
            <a:ext cx="3041375" cy="3109826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58"/>
          <p:cNvSpPr txBox="1"/>
          <p:nvPr/>
        </p:nvSpPr>
        <p:spPr>
          <a:xfrm>
            <a:off x="1853750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Montserrat"/>
                <a:ea typeface="Montserrat"/>
                <a:cs typeface="Montserrat"/>
                <a:sym typeface="Montserrat"/>
              </a:rPr>
              <a:t>Мандарини в сітці 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2" name="Google Shape;642;p58"/>
          <p:cNvSpPr txBox="1"/>
          <p:nvPr/>
        </p:nvSpPr>
        <p:spPr>
          <a:xfrm>
            <a:off x="5068937" y="3450525"/>
            <a:ext cx="197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Мандарини </a:t>
            </a:r>
            <a:b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без сітки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3" name="Google Shape;643;p58" title="zamina.png"/>
          <p:cNvPicPr preferRelativeResize="0"/>
          <p:nvPr/>
        </p:nvPicPr>
        <p:blipFill rotWithShape="1">
          <a:blip r:embed="rId4">
            <a:alphaModFix/>
          </a:blip>
          <a:srcRect b="0" l="0" r="68084" t="0"/>
          <a:stretch/>
        </p:blipFill>
        <p:spPr>
          <a:xfrm>
            <a:off x="1099100" y="1189125"/>
            <a:ext cx="1488075" cy="310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8"/>
          <p:cNvPicPr preferRelativeResize="0"/>
          <p:nvPr/>
        </p:nvPicPr>
        <p:blipFill rotWithShape="1">
          <a:blip r:embed="rId5">
            <a:alphaModFix/>
          </a:blip>
          <a:srcRect b="0" l="53063" r="0" t="0"/>
          <a:stretch/>
        </p:blipFill>
        <p:spPr>
          <a:xfrm>
            <a:off x="5082496" y="734025"/>
            <a:ext cx="2158533" cy="306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59" title="BubbleGame-blu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9775" y="1095050"/>
            <a:ext cx="5804474" cy="25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59"/>
          <p:cNvSpPr txBox="1"/>
          <p:nvPr/>
        </p:nvSpPr>
        <p:spPr>
          <a:xfrm>
            <a:off x="2169950" y="1776105"/>
            <a:ext cx="4685400" cy="10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uk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ПРАЦЮЄМО В ГРУПАХ «КОШИК ДЛЯ ПІКНІКА»</a:t>
            </a:r>
            <a:endParaRPr i="1"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F2C3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5975" y="3933100"/>
            <a:ext cx="587600" cy="5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6561" y="2671463"/>
            <a:ext cx="856003" cy="7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55560">
            <a:off x="6995975" y="1564050"/>
            <a:ext cx="1961463" cy="342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82658">
            <a:off x="147375" y="1360428"/>
            <a:ext cx="1562524" cy="2730026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60"/>
          <p:cNvSpPr txBox="1"/>
          <p:nvPr/>
        </p:nvSpPr>
        <p:spPr>
          <a:xfrm>
            <a:off x="373825" y="245025"/>
            <a:ext cx="5814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Поділіться </a:t>
            </a:r>
            <a:r>
              <a:rPr b="1" lang="uk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команди </a:t>
            </a:r>
            <a:r>
              <a:rPr b="1" lang="uk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пофантазуйте, </a:t>
            </a:r>
            <a:br>
              <a:rPr b="1" lang="uk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ви взяли б із собою на пікнік, </a:t>
            </a:r>
            <a:br>
              <a:rPr b="1" lang="uk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щоб залишилося якомога менше сміття</a:t>
            </a:r>
            <a:endParaRPr b="1" sz="18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0" name="Google Shape;660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2927" y="1583082"/>
            <a:ext cx="4810648" cy="3207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2D893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1"/>
          <p:cNvSpPr/>
          <p:nvPr/>
        </p:nvSpPr>
        <p:spPr>
          <a:xfrm>
            <a:off x="8403625" y="0"/>
            <a:ext cx="840600" cy="5143500"/>
          </a:xfrm>
          <a:prstGeom prst="rect">
            <a:avLst/>
          </a:prstGeom>
          <a:solidFill>
            <a:srgbClr val="4CEBA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6" name="Google Shape;666;p61"/>
          <p:cNvPicPr preferRelativeResize="0"/>
          <p:nvPr/>
        </p:nvPicPr>
        <p:blipFill rotWithShape="1">
          <a:blip r:embed="rId3">
            <a:alphaModFix/>
          </a:blip>
          <a:srcRect b="2714" l="11520" r="0" t="5611"/>
          <a:stretch/>
        </p:blipFill>
        <p:spPr>
          <a:xfrm>
            <a:off x="0" y="0"/>
            <a:ext cx="87309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61"/>
          <p:cNvSpPr/>
          <p:nvPr/>
        </p:nvSpPr>
        <p:spPr>
          <a:xfrm>
            <a:off x="4339000" y="3843650"/>
            <a:ext cx="4752900" cy="1280700"/>
          </a:xfrm>
          <a:prstGeom prst="rect">
            <a:avLst/>
          </a:prstGeom>
          <a:solidFill>
            <a:srgbClr val="4CEBA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61"/>
          <p:cNvSpPr txBox="1"/>
          <p:nvPr/>
        </p:nvSpPr>
        <p:spPr>
          <a:xfrm>
            <a:off x="293050" y="255025"/>
            <a:ext cx="3961200" cy="12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100">
                <a:latin typeface="Montserrat"/>
                <a:ea typeface="Montserrat"/>
                <a:cs typeface="Montserrat"/>
                <a:sym typeface="Montserrat"/>
              </a:rPr>
              <a:t>ТРЕТЄ ПРАВИЛО</a:t>
            </a:r>
            <a:endParaRPr b="1" i="1"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9" name="Google Shape;669;p61"/>
          <p:cNvSpPr txBox="1"/>
          <p:nvPr/>
        </p:nvSpPr>
        <p:spPr>
          <a:xfrm>
            <a:off x="3790950" y="3691250"/>
            <a:ext cx="51837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Відходи можна здавати </a:t>
            </a:r>
            <a:br>
              <a:rPr b="1" lang="uk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перероблення або перетворювати самостійно на щось нове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0" name="Google Shape;670;p61"/>
          <p:cNvSpPr txBox="1"/>
          <p:nvPr/>
        </p:nvSpPr>
        <p:spPr>
          <a:xfrm>
            <a:off x="7341350" y="191050"/>
            <a:ext cx="1389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4300">
                <a:latin typeface="Montserrat SemiBold"/>
                <a:ea typeface="Montserrat SemiBold"/>
                <a:cs typeface="Montserrat SemiBold"/>
                <a:sym typeface="Montserrat SemiBold"/>
              </a:rPr>
              <a:t>03</a:t>
            </a:r>
            <a:endParaRPr i="1" sz="43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71" name="Google Shape;671;p61"/>
          <p:cNvSpPr txBox="1"/>
          <p:nvPr/>
        </p:nvSpPr>
        <p:spPr>
          <a:xfrm>
            <a:off x="216850" y="1137944"/>
            <a:ext cx="84930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ПЕРЕРОБЛЯЙ</a:t>
            </a:r>
            <a:endParaRPr b="1" sz="7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/>
        </p:nvSpPr>
        <p:spPr>
          <a:xfrm>
            <a:off x="-125" y="204125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ВІДХОДІВ СТАЄ БІЛЬШЕ, ТОМУ ЩО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923502" y="977735"/>
            <a:ext cx="3394800" cy="1156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84500" lIns="84500" spcFirstLastPara="1" rIns="84500" wrap="square" tIns="8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93"/>
          </a:p>
        </p:txBody>
      </p:sp>
      <p:sp>
        <p:nvSpPr>
          <p:cNvPr id="101" name="Google Shape;101;p17"/>
          <p:cNvSpPr/>
          <p:nvPr/>
        </p:nvSpPr>
        <p:spPr>
          <a:xfrm>
            <a:off x="923502" y="2264114"/>
            <a:ext cx="3394800" cy="1156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84500" lIns="84500" spcFirstLastPara="1" rIns="84500" wrap="square" tIns="8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93"/>
          </a:p>
        </p:txBody>
      </p:sp>
      <p:sp>
        <p:nvSpPr>
          <p:cNvPr id="102" name="Google Shape;102;p17"/>
          <p:cNvSpPr/>
          <p:nvPr/>
        </p:nvSpPr>
        <p:spPr>
          <a:xfrm>
            <a:off x="923502" y="3550493"/>
            <a:ext cx="3394800" cy="1156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84500" lIns="84500" spcFirstLastPara="1" rIns="84500" wrap="square" tIns="8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93"/>
          </a:p>
        </p:txBody>
      </p:sp>
      <p:sp>
        <p:nvSpPr>
          <p:cNvPr id="103" name="Google Shape;103;p17"/>
          <p:cNvSpPr/>
          <p:nvPr/>
        </p:nvSpPr>
        <p:spPr>
          <a:xfrm>
            <a:off x="4891796" y="977735"/>
            <a:ext cx="3394800" cy="1156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84500" lIns="84500" spcFirstLastPara="1" rIns="84500" wrap="square" tIns="8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93"/>
          </a:p>
        </p:txBody>
      </p:sp>
      <p:sp>
        <p:nvSpPr>
          <p:cNvPr id="104" name="Google Shape;104;p17"/>
          <p:cNvSpPr/>
          <p:nvPr/>
        </p:nvSpPr>
        <p:spPr>
          <a:xfrm>
            <a:off x="4891796" y="2264114"/>
            <a:ext cx="3394800" cy="1156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84500" lIns="84500" spcFirstLastPara="1" rIns="84500" wrap="square" tIns="8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93"/>
          </a:p>
        </p:txBody>
      </p:sp>
      <p:sp>
        <p:nvSpPr>
          <p:cNvPr id="105" name="Google Shape;105;p17"/>
          <p:cNvSpPr/>
          <p:nvPr/>
        </p:nvSpPr>
        <p:spPr>
          <a:xfrm>
            <a:off x="4891796" y="3550493"/>
            <a:ext cx="3394800" cy="1156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84500" lIns="84500" spcFirstLastPara="1" rIns="84500" wrap="square" tIns="8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93"/>
          </a:p>
        </p:txBody>
      </p:sp>
      <p:sp>
        <p:nvSpPr>
          <p:cNvPr id="106" name="Google Shape;106;p17"/>
          <p:cNvSpPr txBox="1"/>
          <p:nvPr/>
        </p:nvSpPr>
        <p:spPr>
          <a:xfrm>
            <a:off x="1998786" y="1171688"/>
            <a:ext cx="21075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84500" lIns="84500" spcFirstLastPara="1" rIns="84500" wrap="square" tIns="84500">
            <a:spAutoFit/>
          </a:bodyPr>
          <a:lstStyle/>
          <a:p>
            <a:pPr indent="0" lvl="0" marL="0" rtl="0" algn="l">
              <a:spcBef>
                <a:spcPts val="739"/>
              </a:spcBef>
              <a:spcAft>
                <a:spcPts val="1941"/>
              </a:spcAft>
              <a:buNone/>
            </a:pPr>
            <a:r>
              <a:rPr b="1" lang="uk" sz="1293">
                <a:solidFill>
                  <a:srgbClr val="001D35"/>
                </a:solidFill>
                <a:latin typeface="Montserrat"/>
                <a:ea typeface="Montserrat"/>
                <a:cs typeface="Montserrat"/>
                <a:sym typeface="Montserrat"/>
              </a:rPr>
              <a:t>активно розвивається виробництво</a:t>
            </a:r>
            <a:endParaRPr b="1" sz="1293"/>
          </a:p>
        </p:txBody>
      </p:sp>
      <p:sp>
        <p:nvSpPr>
          <p:cNvPr id="107" name="Google Shape;107;p17"/>
          <p:cNvSpPr txBox="1"/>
          <p:nvPr/>
        </p:nvSpPr>
        <p:spPr>
          <a:xfrm>
            <a:off x="1998786" y="2458071"/>
            <a:ext cx="21075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84500" lIns="84500" spcFirstLastPara="1" rIns="84500" wrap="square" tIns="84500">
            <a:spAutoFit/>
          </a:bodyPr>
          <a:lstStyle/>
          <a:p>
            <a:pPr indent="0" lvl="0" marL="0" rtl="0" algn="l">
              <a:spcBef>
                <a:spcPts val="739"/>
              </a:spcBef>
              <a:spcAft>
                <a:spcPts val="1941"/>
              </a:spcAft>
              <a:buNone/>
            </a:pPr>
            <a:r>
              <a:rPr b="1" lang="uk" sz="1293">
                <a:solidFill>
                  <a:srgbClr val="001D35"/>
                </a:solidFill>
                <a:latin typeface="Montserrat"/>
                <a:ea typeface="Montserrat"/>
                <a:cs typeface="Montserrat"/>
                <a:sym typeface="Montserrat"/>
              </a:rPr>
              <a:t>ми купуємо більше товарів, ніж раніше </a:t>
            </a:r>
            <a:endParaRPr b="1" sz="1293"/>
          </a:p>
        </p:txBody>
      </p:sp>
      <p:sp>
        <p:nvSpPr>
          <p:cNvPr id="108" name="Google Shape;108;p17"/>
          <p:cNvSpPr txBox="1"/>
          <p:nvPr/>
        </p:nvSpPr>
        <p:spPr>
          <a:xfrm>
            <a:off x="1998786" y="3637103"/>
            <a:ext cx="2259600" cy="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84500" lIns="84500" spcFirstLastPara="1" rIns="84500" wrap="square" tIns="84500">
            <a:spAutoFit/>
          </a:bodyPr>
          <a:lstStyle/>
          <a:p>
            <a:pPr indent="0" lvl="0" marL="0" rtl="0" algn="l">
              <a:spcBef>
                <a:spcPts val="739"/>
              </a:spcBef>
              <a:spcAft>
                <a:spcPts val="1941"/>
              </a:spcAft>
              <a:buNone/>
            </a:pPr>
            <a:r>
              <a:rPr b="1" lang="uk" sz="1293">
                <a:solidFill>
                  <a:srgbClr val="001D35"/>
                </a:solidFill>
                <a:latin typeface="Montserrat"/>
                <a:ea typeface="Montserrat"/>
                <a:cs typeface="Montserrat"/>
                <a:sym typeface="Montserrat"/>
              </a:rPr>
              <a:t>швидка зміна трендів спонукає частіше змінювати одяг, гаджети тощо </a:t>
            </a:r>
            <a:endParaRPr b="1" sz="1293">
              <a:solidFill>
                <a:srgbClr val="001D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5879139" y="1171688"/>
            <a:ext cx="21075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84500" lIns="84500" spcFirstLastPara="1" rIns="84500" wrap="square" tIns="84500">
            <a:spAutoFit/>
          </a:bodyPr>
          <a:lstStyle/>
          <a:p>
            <a:pPr indent="0" lvl="0" marL="0" rtl="0" algn="l">
              <a:spcBef>
                <a:spcPts val="739"/>
              </a:spcBef>
              <a:spcAft>
                <a:spcPts val="1941"/>
              </a:spcAft>
              <a:buNone/>
            </a:pPr>
            <a:r>
              <a:rPr b="1" lang="uk" sz="1293">
                <a:solidFill>
                  <a:srgbClr val="001D35"/>
                </a:solidFill>
                <a:latin typeface="Montserrat"/>
                <a:ea typeface="Montserrat"/>
                <a:cs typeface="Montserrat"/>
                <a:sym typeface="Montserrat"/>
              </a:rPr>
              <a:t>більшість товарів продається </a:t>
            </a:r>
            <a:br>
              <a:rPr b="1" lang="uk" sz="1293">
                <a:solidFill>
                  <a:srgbClr val="001D3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293">
                <a:solidFill>
                  <a:srgbClr val="001D35"/>
                </a:solidFill>
                <a:latin typeface="Montserrat"/>
                <a:ea typeface="Montserrat"/>
                <a:cs typeface="Montserrat"/>
                <a:sym typeface="Montserrat"/>
              </a:rPr>
              <a:t>в пакованні </a:t>
            </a:r>
            <a:endParaRPr b="1" sz="1293">
              <a:solidFill>
                <a:srgbClr val="001D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5879139" y="2458071"/>
            <a:ext cx="21075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84500" lIns="84500" spcFirstLastPara="1" rIns="84500" wrap="square" tIns="84500">
            <a:spAutoFit/>
          </a:bodyPr>
          <a:lstStyle/>
          <a:p>
            <a:pPr indent="0" lvl="0" marL="0" rtl="0" algn="l">
              <a:spcBef>
                <a:spcPts val="739"/>
              </a:spcBef>
              <a:spcAft>
                <a:spcPts val="1941"/>
              </a:spcAft>
              <a:buNone/>
            </a:pPr>
            <a:r>
              <a:rPr b="1" lang="uk" sz="1293">
                <a:solidFill>
                  <a:srgbClr val="001D35"/>
                </a:solidFill>
                <a:latin typeface="Montserrat"/>
                <a:ea typeface="Montserrat"/>
                <a:cs typeface="Montserrat"/>
                <a:sym typeface="Montserrat"/>
              </a:rPr>
              <a:t>культура сортування сміття в Україні тільки формується </a:t>
            </a:r>
            <a:endParaRPr b="1" sz="1293">
              <a:solidFill>
                <a:srgbClr val="001D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5879139" y="3675181"/>
            <a:ext cx="2598000" cy="7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84500" lIns="84500" spcFirstLastPara="1" rIns="84500" wrap="square" tIns="84500">
            <a:spAutoFit/>
          </a:bodyPr>
          <a:lstStyle/>
          <a:p>
            <a:pPr indent="0" lvl="0" marL="0" rtl="0" algn="l">
              <a:spcBef>
                <a:spcPts val="739"/>
              </a:spcBef>
              <a:spcAft>
                <a:spcPts val="1941"/>
              </a:spcAft>
              <a:buNone/>
            </a:pPr>
            <a:r>
              <a:rPr b="1" lang="uk" sz="1293">
                <a:solidFill>
                  <a:srgbClr val="001D35"/>
                </a:solidFill>
                <a:latin typeface="Montserrat"/>
                <a:ea typeface="Montserrat"/>
                <a:cs typeface="Montserrat"/>
                <a:sym typeface="Montserrat"/>
              </a:rPr>
              <a:t>наші заводи </a:t>
            </a:r>
            <a:br>
              <a:rPr b="1" lang="uk" sz="1293">
                <a:solidFill>
                  <a:srgbClr val="001D3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293">
                <a:solidFill>
                  <a:srgbClr val="001D35"/>
                </a:solidFill>
                <a:latin typeface="Montserrat"/>
                <a:ea typeface="Montserrat"/>
                <a:cs typeface="Montserrat"/>
                <a:sym typeface="Montserrat"/>
              </a:rPr>
              <a:t>переробляють </a:t>
            </a:r>
            <a:br>
              <a:rPr b="1" lang="uk" sz="1293">
                <a:solidFill>
                  <a:srgbClr val="001D3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293">
                <a:solidFill>
                  <a:srgbClr val="001D35"/>
                </a:solidFill>
                <a:latin typeface="Montserrat"/>
                <a:ea typeface="Montserrat"/>
                <a:cs typeface="Montserrat"/>
                <a:sym typeface="Montserrat"/>
              </a:rPr>
              <a:t>до 7 % сміття</a:t>
            </a:r>
            <a:endParaRPr b="1" sz="1293">
              <a:solidFill>
                <a:srgbClr val="001D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b="71820" l="0" r="69381" t="0"/>
          <a:stretch/>
        </p:blipFill>
        <p:spPr>
          <a:xfrm>
            <a:off x="866130" y="737525"/>
            <a:ext cx="970406" cy="133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 b="67259" l="59587" r="8124" t="3511"/>
          <a:stretch/>
        </p:blipFill>
        <p:spPr>
          <a:xfrm>
            <a:off x="4991050" y="918703"/>
            <a:ext cx="876974" cy="119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b="7186" l="58241" r="1471" t="61450"/>
          <a:stretch/>
        </p:blipFill>
        <p:spPr>
          <a:xfrm>
            <a:off x="4891801" y="3447472"/>
            <a:ext cx="1153208" cy="1346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4">
            <a:alphaModFix/>
          </a:blip>
          <a:srcRect b="0" l="52927" r="4492" t="0"/>
          <a:stretch/>
        </p:blipFill>
        <p:spPr>
          <a:xfrm>
            <a:off x="926092" y="3420325"/>
            <a:ext cx="1009240" cy="15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983" y="1953550"/>
            <a:ext cx="1053435" cy="15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5631" y="2458082"/>
            <a:ext cx="876962" cy="768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2"/>
          <p:cNvSpPr txBox="1"/>
          <p:nvPr/>
        </p:nvSpPr>
        <p:spPr>
          <a:xfrm>
            <a:off x="382250" y="224325"/>
            <a:ext cx="8062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ПОГЛЯНЬТЕ НА МАЛЮНОК І СКАЖІТЬ, ЯКА КЛЮЧОВА ПЕРЕВАГА ПЕРЕРОБЛЕННЯ ВІДХОДІВ?</a:t>
            </a:r>
            <a:endParaRPr b="1" sz="22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7" name="Google Shape;677;p62"/>
          <p:cNvSpPr txBox="1"/>
          <p:nvPr/>
        </p:nvSpPr>
        <p:spPr>
          <a:xfrm>
            <a:off x="1698550" y="4599275"/>
            <a:ext cx="56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Циклічний шлях пластикової пляшки завдяки переробленню</a:t>
            </a:r>
            <a:endParaRPr b="1" sz="18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8" name="Google Shape;678;p62"/>
          <p:cNvPicPr preferRelativeResize="0"/>
          <p:nvPr/>
        </p:nvPicPr>
        <p:blipFill rotWithShape="1">
          <a:blip r:embed="rId3">
            <a:alphaModFix/>
          </a:blip>
          <a:srcRect b="0" l="0" r="10370" t="0"/>
          <a:stretch/>
        </p:blipFill>
        <p:spPr>
          <a:xfrm>
            <a:off x="2161799" y="1013775"/>
            <a:ext cx="4820402" cy="35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3"/>
          <p:cNvSpPr txBox="1"/>
          <p:nvPr/>
        </p:nvSpPr>
        <p:spPr>
          <a:xfrm>
            <a:off x="1129575" y="1958050"/>
            <a:ext cx="7293600" cy="24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ЯК ВИ ГАДАЄТЕ, ЯКІ ЩЕ ПЕРЕВАГИ ДАЄ ПЕРЕРОБЛЕННЯ ВІДХОДІВ?</a:t>
            </a:r>
            <a:endParaRPr sz="3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84" name="Google Shape;68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4925" y="1121175"/>
            <a:ext cx="511500" cy="5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4"/>
          <p:cNvSpPr txBox="1"/>
          <p:nvPr/>
        </p:nvSpPr>
        <p:spPr>
          <a:xfrm>
            <a:off x="293050" y="255025"/>
            <a:ext cx="8417400" cy="12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latin typeface="Montserrat ExtraBold"/>
                <a:ea typeface="Montserrat ExtraBold"/>
                <a:cs typeface="Montserrat ExtraBold"/>
                <a:sym typeface="Montserrat ExtraBold"/>
              </a:rPr>
              <a:t>СМІТТЯ — ЦЕ ЦІННИЙ РЕСУРС!</a:t>
            </a:r>
            <a:r>
              <a:rPr b="1" lang="uk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" sz="1800">
                <a:latin typeface="Montserrat SemiBold"/>
                <a:ea typeface="Montserrat SemiBold"/>
                <a:cs typeface="Montserrat SemiBold"/>
                <a:sym typeface="Montserrat SemiBold"/>
              </a:rPr>
              <a:t>В УКРАЇНІ ПЕРЕРОБЛЯЮТЬ </a:t>
            </a:r>
            <a:r>
              <a:rPr lang="uk" sz="1800">
                <a:latin typeface="Montserrat ExtraBold"/>
                <a:ea typeface="Montserrat ExtraBold"/>
                <a:cs typeface="Montserrat ExtraBold"/>
                <a:sym typeface="Montserrat ExtraBold"/>
              </a:rPr>
              <a:t>ПЛАСТИК, МЕТАЛ, СКЛО ТА ПАПІР, </a:t>
            </a:r>
            <a:r>
              <a:rPr lang="uk" sz="1800">
                <a:latin typeface="Montserrat SemiBold"/>
                <a:ea typeface="Montserrat SemiBold"/>
                <a:cs typeface="Montserrat SemiBold"/>
                <a:sym typeface="Montserrat SemiBold"/>
              </a:rPr>
              <a:t>З ЯКИХ МОЖУТЬ З’ЯВЛЯТИСЯ НАЙРІЗНОМАНІТНІШІ ПРЕДМЕТИ, МАТЕРІАЛИ ТОЩО</a:t>
            </a:r>
            <a:endParaRPr i="1" sz="18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90" name="Google Shape;690;p64"/>
          <p:cNvSpPr/>
          <p:nvPr/>
        </p:nvSpPr>
        <p:spPr>
          <a:xfrm>
            <a:off x="408225" y="1613425"/>
            <a:ext cx="1995600" cy="2922300"/>
          </a:xfrm>
          <a:prstGeom prst="roundRect">
            <a:avLst>
              <a:gd fmla="val 11688" name="adj"/>
            </a:avLst>
          </a:prstGeom>
          <a:solidFill>
            <a:srgbClr val="54D7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64"/>
          <p:cNvSpPr/>
          <p:nvPr/>
        </p:nvSpPr>
        <p:spPr>
          <a:xfrm>
            <a:off x="2494675" y="1613425"/>
            <a:ext cx="1995600" cy="2922300"/>
          </a:xfrm>
          <a:prstGeom prst="roundRect">
            <a:avLst>
              <a:gd fmla="val 11688" name="adj"/>
            </a:avLst>
          </a:prstGeom>
          <a:solidFill>
            <a:srgbClr val="54D7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64"/>
          <p:cNvSpPr/>
          <p:nvPr/>
        </p:nvSpPr>
        <p:spPr>
          <a:xfrm>
            <a:off x="4581125" y="1613425"/>
            <a:ext cx="1995600" cy="2922300"/>
          </a:xfrm>
          <a:prstGeom prst="roundRect">
            <a:avLst>
              <a:gd fmla="val 11688" name="adj"/>
            </a:avLst>
          </a:prstGeom>
          <a:solidFill>
            <a:srgbClr val="54D7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64"/>
          <p:cNvSpPr/>
          <p:nvPr/>
        </p:nvSpPr>
        <p:spPr>
          <a:xfrm>
            <a:off x="6667575" y="1613425"/>
            <a:ext cx="1995600" cy="2922300"/>
          </a:xfrm>
          <a:prstGeom prst="roundRect">
            <a:avLst>
              <a:gd fmla="val 11688" name="adj"/>
            </a:avLst>
          </a:prstGeom>
          <a:solidFill>
            <a:srgbClr val="54D7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64"/>
          <p:cNvSpPr txBox="1"/>
          <p:nvPr/>
        </p:nvSpPr>
        <p:spPr>
          <a:xfrm>
            <a:off x="544275" y="2598325"/>
            <a:ext cx="1730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Пластикова пляшка →</a:t>
            </a:r>
            <a: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нова пляшка, стілець, відро, браслет, футболка, брелок</a:t>
            </a:r>
            <a:endParaRPr sz="1200"/>
          </a:p>
        </p:txBody>
      </p:sp>
      <p:sp>
        <p:nvSpPr>
          <p:cNvPr id="695" name="Google Shape;695;p64"/>
          <p:cNvSpPr txBox="1"/>
          <p:nvPr/>
        </p:nvSpPr>
        <p:spPr>
          <a:xfrm>
            <a:off x="2627425" y="2598325"/>
            <a:ext cx="17853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Консервна банка → </a:t>
            </a:r>
            <a: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банка, дріт, матеріали </a:t>
            </a:r>
            <a:b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 будівництва, деталі авто </a:t>
            </a:r>
            <a:b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чи техніки</a:t>
            </a:r>
            <a:endParaRPr sz="1200"/>
          </a:p>
        </p:txBody>
      </p:sp>
      <p:sp>
        <p:nvSpPr>
          <p:cNvPr id="696" name="Google Shape;696;p64"/>
          <p:cNvSpPr txBox="1"/>
          <p:nvPr/>
        </p:nvSpPr>
        <p:spPr>
          <a:xfrm>
            <a:off x="4710575" y="2598325"/>
            <a:ext cx="17853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Скляна банка → </a:t>
            </a:r>
            <a: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пляшка, тарілка, ваза, лампочка</a:t>
            </a:r>
            <a:endParaRPr sz="1200"/>
          </a:p>
        </p:txBody>
      </p:sp>
      <p:sp>
        <p:nvSpPr>
          <p:cNvPr id="697" name="Google Shape;697;p64"/>
          <p:cNvSpPr txBox="1"/>
          <p:nvPr/>
        </p:nvSpPr>
        <p:spPr>
          <a:xfrm>
            <a:off x="6745125" y="2598325"/>
            <a:ext cx="17853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Папір →</a:t>
            </a:r>
            <a:r>
              <a:rPr lang="uk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туалетний папір, яєчний лоток, крафтовий пакет</a:t>
            </a:r>
            <a:endParaRPr sz="1200"/>
          </a:p>
        </p:txBody>
      </p:sp>
      <p:pic>
        <p:nvPicPr>
          <p:cNvPr id="698" name="Google Shape;698;p64"/>
          <p:cNvPicPr preferRelativeResize="0"/>
          <p:nvPr/>
        </p:nvPicPr>
        <p:blipFill rotWithShape="1">
          <a:blip r:embed="rId3">
            <a:alphaModFix/>
          </a:blip>
          <a:srcRect b="40590" l="53170" r="0" t="947"/>
          <a:stretch/>
        </p:blipFill>
        <p:spPr>
          <a:xfrm>
            <a:off x="897575" y="1432000"/>
            <a:ext cx="1016901" cy="126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64"/>
          <p:cNvPicPr preferRelativeResize="0"/>
          <p:nvPr/>
        </p:nvPicPr>
        <p:blipFill rotWithShape="1">
          <a:blip r:embed="rId4">
            <a:alphaModFix/>
          </a:blip>
          <a:srcRect b="0" l="0" r="67099" t="0"/>
          <a:stretch/>
        </p:blipFill>
        <p:spPr>
          <a:xfrm>
            <a:off x="2936113" y="987925"/>
            <a:ext cx="983274" cy="199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64"/>
          <p:cNvPicPr preferRelativeResize="0"/>
          <p:nvPr/>
        </p:nvPicPr>
        <p:blipFill rotWithShape="1">
          <a:blip r:embed="rId5">
            <a:alphaModFix/>
          </a:blip>
          <a:srcRect b="13078" l="30548" r="38630" t="9444"/>
          <a:stretch/>
        </p:blipFill>
        <p:spPr>
          <a:xfrm>
            <a:off x="5177400" y="1432000"/>
            <a:ext cx="725499" cy="12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64"/>
          <p:cNvPicPr preferRelativeResize="0"/>
          <p:nvPr/>
        </p:nvPicPr>
        <p:blipFill rotWithShape="1">
          <a:blip r:embed="rId5">
            <a:alphaModFix/>
          </a:blip>
          <a:srcRect b="13078" l="60832" r="-400" t="9444"/>
          <a:stretch/>
        </p:blipFill>
        <p:spPr>
          <a:xfrm>
            <a:off x="7049800" y="1165400"/>
            <a:ext cx="1135576" cy="14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4"/>
          <p:cNvSpPr/>
          <p:nvPr/>
        </p:nvSpPr>
        <p:spPr>
          <a:xfrm flipH="1" rot="10800000">
            <a:off x="408225" y="612510"/>
            <a:ext cx="3808634" cy="18275"/>
          </a:xfrm>
          <a:custGeom>
            <a:rect b="b" l="l" r="r" t="t"/>
            <a:pathLst>
              <a:path extrusionOk="0" h="301" w="103320">
                <a:moveTo>
                  <a:pt x="0" y="0"/>
                </a:moveTo>
                <a:cubicBezTo>
                  <a:pt x="34440" y="0"/>
                  <a:pt x="68880" y="301"/>
                  <a:pt x="103320" y="301"/>
                </a:cubicBezTo>
              </a:path>
            </a:pathLst>
          </a:custGeom>
          <a:noFill/>
          <a:ln cap="flat" cmpd="sng" w="38100">
            <a:solidFill>
              <a:srgbClr val="FBBD04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BD04"/>
        </a:solidFill>
      </p:bgPr>
    </p:bg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5"/>
          <p:cNvSpPr txBox="1"/>
          <p:nvPr/>
        </p:nvSpPr>
        <p:spPr>
          <a:xfrm>
            <a:off x="293050" y="255025"/>
            <a:ext cx="81324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ЩОБ СМІТТЯ ПОТРАПИЛО НА ПЕРЕРОБЛЕННЯ, </a:t>
            </a:r>
            <a:br>
              <a:rPr b="1" lang="uk" sz="22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ЙОГО ПОТРІБНО СОРТУВАТИ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8" name="Google Shape;708;p65"/>
          <p:cNvPicPr preferRelativeResize="0"/>
          <p:nvPr/>
        </p:nvPicPr>
        <p:blipFill rotWithShape="1">
          <a:blip r:embed="rId3">
            <a:alphaModFix/>
          </a:blip>
          <a:srcRect b="46983" l="0" r="0" t="0"/>
          <a:stretch/>
        </p:blipFill>
        <p:spPr>
          <a:xfrm>
            <a:off x="1697667" y="1110300"/>
            <a:ext cx="5678400" cy="204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65"/>
          <p:cNvPicPr preferRelativeResize="0"/>
          <p:nvPr/>
        </p:nvPicPr>
        <p:blipFill rotWithShape="1">
          <a:blip r:embed="rId4">
            <a:alphaModFix/>
          </a:blip>
          <a:srcRect b="0" l="0" r="0" t="12755"/>
          <a:stretch/>
        </p:blipFill>
        <p:spPr>
          <a:xfrm>
            <a:off x="1505425" y="3091250"/>
            <a:ext cx="6074699" cy="195875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65"/>
          <p:cNvSpPr txBox="1"/>
          <p:nvPr/>
        </p:nvSpPr>
        <p:spPr>
          <a:xfrm>
            <a:off x="1694368" y="4194865"/>
            <a:ext cx="11142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175" lIns="105175" spcFirstLastPara="1" rIns="105175" wrap="square" tIns="1051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65">
                <a:solidFill>
                  <a:schemeClr val="lt1"/>
                </a:solidFill>
              </a:rPr>
              <a:t>ПАПІР</a:t>
            </a:r>
            <a:endParaRPr b="1" sz="1265">
              <a:solidFill>
                <a:schemeClr val="lt1"/>
              </a:solidFill>
            </a:endParaRPr>
          </a:p>
        </p:txBody>
      </p:sp>
      <p:sp>
        <p:nvSpPr>
          <p:cNvPr id="711" name="Google Shape;711;p65"/>
          <p:cNvSpPr txBox="1"/>
          <p:nvPr/>
        </p:nvSpPr>
        <p:spPr>
          <a:xfrm>
            <a:off x="3198315" y="4194865"/>
            <a:ext cx="11142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175" lIns="105175" spcFirstLastPara="1" rIns="105175" wrap="square" tIns="1051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65">
                <a:solidFill>
                  <a:schemeClr val="lt1"/>
                </a:solidFill>
              </a:rPr>
              <a:t>ПЛАСТИК</a:t>
            </a:r>
            <a:endParaRPr b="1" sz="1265">
              <a:solidFill>
                <a:schemeClr val="lt1"/>
              </a:solidFill>
            </a:endParaRPr>
          </a:p>
        </p:txBody>
      </p:sp>
      <p:sp>
        <p:nvSpPr>
          <p:cNvPr id="712" name="Google Shape;712;p65"/>
          <p:cNvSpPr txBox="1"/>
          <p:nvPr/>
        </p:nvSpPr>
        <p:spPr>
          <a:xfrm>
            <a:off x="4712010" y="4194865"/>
            <a:ext cx="11142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175" lIns="105175" spcFirstLastPara="1" rIns="105175" wrap="square" tIns="1051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65">
                <a:solidFill>
                  <a:schemeClr val="lt1"/>
                </a:solidFill>
              </a:rPr>
              <a:t>МЕТАЛ</a:t>
            </a:r>
            <a:endParaRPr b="1" sz="1265">
              <a:solidFill>
                <a:schemeClr val="lt1"/>
              </a:solidFill>
            </a:endParaRPr>
          </a:p>
        </p:txBody>
      </p:sp>
      <p:sp>
        <p:nvSpPr>
          <p:cNvPr id="713" name="Google Shape;713;p65"/>
          <p:cNvSpPr txBox="1"/>
          <p:nvPr/>
        </p:nvSpPr>
        <p:spPr>
          <a:xfrm>
            <a:off x="6296229" y="4194865"/>
            <a:ext cx="11142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175" lIns="105175" spcFirstLastPara="1" rIns="105175" wrap="square" tIns="1051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65">
                <a:solidFill>
                  <a:schemeClr val="lt1"/>
                </a:solidFill>
              </a:rPr>
              <a:t>СКЛО</a:t>
            </a:r>
            <a:endParaRPr b="1" sz="1265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6"/>
          <p:cNvSpPr/>
          <p:nvPr/>
        </p:nvSpPr>
        <p:spPr>
          <a:xfrm>
            <a:off x="5869228" y="1477488"/>
            <a:ext cx="2061900" cy="2332800"/>
          </a:xfrm>
          <a:prstGeom prst="roundRect">
            <a:avLst>
              <a:gd fmla="val 13127" name="adj"/>
            </a:avLst>
          </a:prstGeom>
          <a:solidFill>
            <a:srgbClr val="00A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66"/>
          <p:cNvSpPr/>
          <p:nvPr/>
        </p:nvSpPr>
        <p:spPr>
          <a:xfrm>
            <a:off x="3419763" y="1477488"/>
            <a:ext cx="2061900" cy="2332800"/>
          </a:xfrm>
          <a:prstGeom prst="roundRect">
            <a:avLst>
              <a:gd fmla="val 13127" name="adj"/>
            </a:avLst>
          </a:prstGeom>
          <a:solidFill>
            <a:srgbClr val="FBBD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66"/>
          <p:cNvSpPr/>
          <p:nvPr/>
        </p:nvSpPr>
        <p:spPr>
          <a:xfrm>
            <a:off x="908250" y="1477488"/>
            <a:ext cx="2061900" cy="2332800"/>
          </a:xfrm>
          <a:prstGeom prst="roundRect">
            <a:avLst>
              <a:gd fmla="val 13127" name="adj"/>
            </a:avLst>
          </a:prstGeom>
          <a:solidFill>
            <a:srgbClr val="52D8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66"/>
          <p:cNvSpPr txBox="1"/>
          <p:nvPr/>
        </p:nvSpPr>
        <p:spPr>
          <a:xfrm>
            <a:off x="1002650" y="2784775"/>
            <a:ext cx="2275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2100"/>
              </a:spcAft>
              <a:buNone/>
            </a:pPr>
            <a: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Етикетки </a:t>
            </a:r>
            <a:b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й кришечки</a:t>
            </a:r>
            <a:b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знімаємо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2" name="Google Shape;722;p66"/>
          <p:cNvSpPr txBox="1"/>
          <p:nvPr/>
        </p:nvSpPr>
        <p:spPr>
          <a:xfrm>
            <a:off x="462500" y="4299850"/>
            <a:ext cx="51915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У кожної сортувальної станції є свої правила </a:t>
            </a:r>
            <a:br>
              <a:rPr lang="uk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щодо приймання тих чи інших відходів та їхньої підготовки.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23" name="Google Shape;723;p66"/>
          <p:cNvSpPr txBox="1"/>
          <p:nvPr/>
        </p:nvSpPr>
        <p:spPr>
          <a:xfrm>
            <a:off x="293050" y="255025"/>
            <a:ext cx="84174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ПРАВИЛА СОРТУВАННЯ</a:t>
            </a:r>
            <a:br>
              <a:rPr b="1" lang="uk" sz="22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ВІДХОДІВ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4" name="Google Shape;724;p66"/>
          <p:cNvSpPr txBox="1"/>
          <p:nvPr/>
        </p:nvSpPr>
        <p:spPr>
          <a:xfrm>
            <a:off x="3529913" y="2784775"/>
            <a:ext cx="1873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2100"/>
              </a:spcAft>
              <a:buNone/>
            </a:pPr>
            <a: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Пляшки</a:t>
            </a:r>
            <a:b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миємо водою</a:t>
            </a:r>
            <a:b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сушимо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5" name="Google Shape;725;p66"/>
          <p:cNvSpPr txBox="1"/>
          <p:nvPr/>
        </p:nvSpPr>
        <p:spPr>
          <a:xfrm>
            <a:off x="6007803" y="2784775"/>
            <a:ext cx="2061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2100"/>
              </a:spcAft>
              <a:buNone/>
            </a:pPr>
            <a: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можна — стискаємо чи складаємо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6" name="Google Shape;726;p66"/>
          <p:cNvSpPr txBox="1"/>
          <p:nvPr/>
        </p:nvSpPr>
        <p:spPr>
          <a:xfrm>
            <a:off x="1002650" y="1704125"/>
            <a:ext cx="124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01</a:t>
            </a:r>
            <a:endParaRPr sz="36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27" name="Google Shape;727;p66"/>
          <p:cNvSpPr txBox="1"/>
          <p:nvPr/>
        </p:nvSpPr>
        <p:spPr>
          <a:xfrm>
            <a:off x="3529913" y="1704125"/>
            <a:ext cx="124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02</a:t>
            </a:r>
            <a:endParaRPr sz="36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28" name="Google Shape;728;p66"/>
          <p:cNvSpPr txBox="1"/>
          <p:nvPr/>
        </p:nvSpPr>
        <p:spPr>
          <a:xfrm>
            <a:off x="6057128" y="1704125"/>
            <a:ext cx="124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03</a:t>
            </a:r>
            <a:endParaRPr sz="36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7ADF9"/>
        </a:solid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67" title="dang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9725" y="-235025"/>
            <a:ext cx="9563448" cy="561355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67"/>
          <p:cNvSpPr txBox="1"/>
          <p:nvPr/>
        </p:nvSpPr>
        <p:spPr>
          <a:xfrm>
            <a:off x="2291700" y="1687475"/>
            <a:ext cx="4560600" cy="22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НЕБЕЗПЕЧНІ ВІДХОДИ </a:t>
            </a:r>
            <a:r>
              <a:rPr lang="uk" sz="2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ПОТРІБНО ЗДАВАТИ </a:t>
            </a:r>
            <a:br>
              <a:rPr lang="uk" sz="2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uk" sz="2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 УТИЛІЗАЦІЮ </a:t>
            </a:r>
            <a:br>
              <a:rPr lang="uk" sz="2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uk" sz="2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СПЕЦІАЛЬНІ </a:t>
            </a:r>
            <a:r>
              <a:rPr lang="uk" sz="2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ТОЧКИ ЗБОРУ</a:t>
            </a:r>
            <a:endParaRPr sz="22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35" name="Google Shape;73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2350" y="2666213"/>
            <a:ext cx="804800" cy="81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878" y="4033275"/>
            <a:ext cx="513895" cy="57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73846" y="298628"/>
            <a:ext cx="394631" cy="37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718166">
            <a:off x="1548001" y="3758821"/>
            <a:ext cx="734974" cy="743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1050" y="951125"/>
            <a:ext cx="6121900" cy="26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68"/>
          <p:cNvSpPr txBox="1"/>
          <p:nvPr/>
        </p:nvSpPr>
        <p:spPr>
          <a:xfrm>
            <a:off x="2169950" y="1623705"/>
            <a:ext cx="4685400" cy="10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uk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КОМАНДНА ВПРАВА «СОРТУВАЛЬНА СТАНЦІЯ»</a:t>
            </a:r>
            <a:endParaRPr i="1"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2D893"/>
        </a:solidFill>
      </p:bgPr>
    </p:bg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69"/>
          <p:cNvPicPr preferRelativeResize="0"/>
          <p:nvPr/>
        </p:nvPicPr>
        <p:blipFill rotWithShape="1">
          <a:blip r:embed="rId3">
            <a:alphaModFix/>
          </a:blip>
          <a:srcRect b="0" l="0" r="0" t="12755"/>
          <a:stretch/>
        </p:blipFill>
        <p:spPr>
          <a:xfrm>
            <a:off x="1616463" y="2898400"/>
            <a:ext cx="6074699" cy="19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69" title="pererobka.png"/>
          <p:cNvPicPr preferRelativeResize="0"/>
          <p:nvPr/>
        </p:nvPicPr>
        <p:blipFill rotWithShape="1">
          <a:blip r:embed="rId4">
            <a:alphaModFix/>
          </a:blip>
          <a:srcRect b="32487" l="0" r="0" t="0"/>
          <a:stretch/>
        </p:blipFill>
        <p:spPr>
          <a:xfrm>
            <a:off x="309300" y="312975"/>
            <a:ext cx="5948952" cy="235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69" title="pererobka.png"/>
          <p:cNvPicPr preferRelativeResize="0"/>
          <p:nvPr/>
        </p:nvPicPr>
        <p:blipFill rotWithShape="1">
          <a:blip r:embed="rId5">
            <a:alphaModFix/>
          </a:blip>
          <a:srcRect b="0" l="10822" r="50708" t="68186"/>
          <a:stretch/>
        </p:blipFill>
        <p:spPr>
          <a:xfrm>
            <a:off x="5762202" y="597461"/>
            <a:ext cx="2288573" cy="1110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69" title="pererobka.png"/>
          <p:cNvPicPr preferRelativeResize="0"/>
          <p:nvPr/>
        </p:nvPicPr>
        <p:blipFill rotWithShape="1">
          <a:blip r:embed="rId5">
            <a:alphaModFix/>
          </a:blip>
          <a:srcRect b="0" l="49311" r="12218" t="68186"/>
          <a:stretch/>
        </p:blipFill>
        <p:spPr>
          <a:xfrm>
            <a:off x="5762202" y="1559583"/>
            <a:ext cx="2288573" cy="1110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3" name="Google Shape;753;p69"/>
          <p:cNvGrpSpPr/>
          <p:nvPr/>
        </p:nvGrpSpPr>
        <p:grpSpPr>
          <a:xfrm>
            <a:off x="1140547" y="562251"/>
            <a:ext cx="303503" cy="389675"/>
            <a:chOff x="425500" y="232426"/>
            <a:chExt cx="359600" cy="461700"/>
          </a:xfrm>
        </p:grpSpPr>
        <p:sp>
          <p:nvSpPr>
            <p:cNvPr id="754" name="Google Shape;754;p69"/>
            <p:cNvSpPr/>
            <p:nvPr/>
          </p:nvSpPr>
          <p:spPr>
            <a:xfrm>
              <a:off x="425500" y="307812"/>
              <a:ext cx="331500" cy="33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7175" lIns="77175" spcFirstLastPara="1" rIns="77175" wrap="square" tIns="7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81"/>
            </a:p>
          </p:txBody>
        </p:sp>
        <p:sp>
          <p:nvSpPr>
            <p:cNvPr id="755" name="Google Shape;755;p69"/>
            <p:cNvSpPr txBox="1"/>
            <p:nvPr/>
          </p:nvSpPr>
          <p:spPr>
            <a:xfrm>
              <a:off x="453600" y="232426"/>
              <a:ext cx="33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175" lIns="77175" spcFirstLastPara="1" rIns="77175" wrap="square" tIns="771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519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 b="1" sz="15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56" name="Google Shape;756;p69"/>
          <p:cNvGrpSpPr/>
          <p:nvPr/>
        </p:nvGrpSpPr>
        <p:grpSpPr>
          <a:xfrm>
            <a:off x="2268322" y="562251"/>
            <a:ext cx="286152" cy="389675"/>
            <a:chOff x="425500" y="232426"/>
            <a:chExt cx="339043" cy="461700"/>
          </a:xfrm>
        </p:grpSpPr>
        <p:sp>
          <p:nvSpPr>
            <p:cNvPr id="757" name="Google Shape;757;p69"/>
            <p:cNvSpPr/>
            <p:nvPr/>
          </p:nvSpPr>
          <p:spPr>
            <a:xfrm>
              <a:off x="425500" y="307812"/>
              <a:ext cx="331500" cy="33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7175" lIns="77175" spcFirstLastPara="1" rIns="77175" wrap="square" tIns="7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81"/>
            </a:p>
          </p:txBody>
        </p:sp>
        <p:sp>
          <p:nvSpPr>
            <p:cNvPr id="758" name="Google Shape;758;p69"/>
            <p:cNvSpPr txBox="1"/>
            <p:nvPr/>
          </p:nvSpPr>
          <p:spPr>
            <a:xfrm>
              <a:off x="433043" y="232426"/>
              <a:ext cx="33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175" lIns="77175" spcFirstLastPara="1" rIns="77175" wrap="square" tIns="771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519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b="1" sz="15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59" name="Google Shape;759;p69"/>
          <p:cNvGrpSpPr/>
          <p:nvPr/>
        </p:nvGrpSpPr>
        <p:grpSpPr>
          <a:xfrm>
            <a:off x="3430088" y="562251"/>
            <a:ext cx="286152" cy="389675"/>
            <a:chOff x="425500" y="232426"/>
            <a:chExt cx="339043" cy="461700"/>
          </a:xfrm>
        </p:grpSpPr>
        <p:sp>
          <p:nvSpPr>
            <p:cNvPr id="760" name="Google Shape;760;p69"/>
            <p:cNvSpPr/>
            <p:nvPr/>
          </p:nvSpPr>
          <p:spPr>
            <a:xfrm>
              <a:off x="425500" y="307812"/>
              <a:ext cx="331500" cy="33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7175" lIns="77175" spcFirstLastPara="1" rIns="77175" wrap="square" tIns="7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81"/>
            </a:p>
          </p:txBody>
        </p:sp>
        <p:sp>
          <p:nvSpPr>
            <p:cNvPr id="761" name="Google Shape;761;p69"/>
            <p:cNvSpPr txBox="1"/>
            <p:nvPr/>
          </p:nvSpPr>
          <p:spPr>
            <a:xfrm>
              <a:off x="433043" y="232426"/>
              <a:ext cx="33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175" lIns="77175" spcFirstLastPara="1" rIns="77175" wrap="square" tIns="771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519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b="1" sz="15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62" name="Google Shape;762;p69"/>
          <p:cNvGrpSpPr/>
          <p:nvPr/>
        </p:nvGrpSpPr>
        <p:grpSpPr>
          <a:xfrm>
            <a:off x="4546878" y="562251"/>
            <a:ext cx="290770" cy="389675"/>
            <a:chOff x="412485" y="232426"/>
            <a:chExt cx="344515" cy="461700"/>
          </a:xfrm>
        </p:grpSpPr>
        <p:sp>
          <p:nvSpPr>
            <p:cNvPr id="763" name="Google Shape;763;p69"/>
            <p:cNvSpPr/>
            <p:nvPr/>
          </p:nvSpPr>
          <p:spPr>
            <a:xfrm>
              <a:off x="425500" y="307812"/>
              <a:ext cx="331500" cy="33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7175" lIns="77175" spcFirstLastPara="1" rIns="77175" wrap="square" tIns="7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81"/>
            </a:p>
          </p:txBody>
        </p:sp>
        <p:sp>
          <p:nvSpPr>
            <p:cNvPr id="764" name="Google Shape;764;p69"/>
            <p:cNvSpPr txBox="1"/>
            <p:nvPr/>
          </p:nvSpPr>
          <p:spPr>
            <a:xfrm>
              <a:off x="412485" y="232426"/>
              <a:ext cx="33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175" lIns="77175" spcFirstLastPara="1" rIns="77175" wrap="square" tIns="771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519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</a:t>
              </a:r>
              <a:endParaRPr b="1" sz="15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65" name="Google Shape;765;p69"/>
          <p:cNvGrpSpPr/>
          <p:nvPr/>
        </p:nvGrpSpPr>
        <p:grpSpPr>
          <a:xfrm>
            <a:off x="1140547" y="1597482"/>
            <a:ext cx="280369" cy="389675"/>
            <a:chOff x="425500" y="232426"/>
            <a:chExt cx="332190" cy="461700"/>
          </a:xfrm>
        </p:grpSpPr>
        <p:sp>
          <p:nvSpPr>
            <p:cNvPr id="766" name="Google Shape;766;p69"/>
            <p:cNvSpPr/>
            <p:nvPr/>
          </p:nvSpPr>
          <p:spPr>
            <a:xfrm>
              <a:off x="425500" y="307812"/>
              <a:ext cx="331500" cy="33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7175" lIns="77175" spcFirstLastPara="1" rIns="77175" wrap="square" tIns="7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81"/>
            </a:p>
          </p:txBody>
        </p:sp>
        <p:sp>
          <p:nvSpPr>
            <p:cNvPr id="767" name="Google Shape;767;p69"/>
            <p:cNvSpPr txBox="1"/>
            <p:nvPr/>
          </p:nvSpPr>
          <p:spPr>
            <a:xfrm>
              <a:off x="426190" y="232426"/>
              <a:ext cx="33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175" lIns="77175" spcFirstLastPara="1" rIns="77175" wrap="square" tIns="771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519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7</a:t>
              </a:r>
              <a:endParaRPr b="1" sz="15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68" name="Google Shape;768;p69"/>
          <p:cNvGrpSpPr/>
          <p:nvPr/>
        </p:nvGrpSpPr>
        <p:grpSpPr>
          <a:xfrm>
            <a:off x="2263121" y="1597482"/>
            <a:ext cx="284987" cy="389675"/>
            <a:chOff x="419338" y="232426"/>
            <a:chExt cx="337662" cy="461700"/>
          </a:xfrm>
        </p:grpSpPr>
        <p:sp>
          <p:nvSpPr>
            <p:cNvPr id="769" name="Google Shape;769;p69"/>
            <p:cNvSpPr/>
            <p:nvPr/>
          </p:nvSpPr>
          <p:spPr>
            <a:xfrm>
              <a:off x="425500" y="307812"/>
              <a:ext cx="331500" cy="33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7175" lIns="77175" spcFirstLastPara="1" rIns="77175" wrap="square" tIns="7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81"/>
            </a:p>
          </p:txBody>
        </p:sp>
        <p:sp>
          <p:nvSpPr>
            <p:cNvPr id="770" name="Google Shape;770;p69"/>
            <p:cNvSpPr txBox="1"/>
            <p:nvPr/>
          </p:nvSpPr>
          <p:spPr>
            <a:xfrm>
              <a:off x="419338" y="232426"/>
              <a:ext cx="33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175" lIns="77175" spcFirstLastPara="1" rIns="77175" wrap="square" tIns="771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519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</a:t>
              </a:r>
              <a:endParaRPr b="1" sz="15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71" name="Google Shape;771;p69"/>
          <p:cNvGrpSpPr/>
          <p:nvPr/>
        </p:nvGrpSpPr>
        <p:grpSpPr>
          <a:xfrm>
            <a:off x="3430088" y="1597482"/>
            <a:ext cx="286152" cy="389675"/>
            <a:chOff x="425500" y="232426"/>
            <a:chExt cx="339043" cy="461700"/>
          </a:xfrm>
        </p:grpSpPr>
        <p:sp>
          <p:nvSpPr>
            <p:cNvPr id="772" name="Google Shape;772;p69"/>
            <p:cNvSpPr/>
            <p:nvPr/>
          </p:nvSpPr>
          <p:spPr>
            <a:xfrm>
              <a:off x="425500" y="307812"/>
              <a:ext cx="331500" cy="33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7175" lIns="77175" spcFirstLastPara="1" rIns="77175" wrap="square" tIns="7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81"/>
            </a:p>
          </p:txBody>
        </p:sp>
        <p:sp>
          <p:nvSpPr>
            <p:cNvPr id="773" name="Google Shape;773;p69"/>
            <p:cNvSpPr txBox="1"/>
            <p:nvPr/>
          </p:nvSpPr>
          <p:spPr>
            <a:xfrm>
              <a:off x="433043" y="232426"/>
              <a:ext cx="33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175" lIns="77175" spcFirstLastPara="1" rIns="77175" wrap="square" tIns="771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519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</a:t>
              </a:r>
              <a:endParaRPr b="1" sz="15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74" name="Google Shape;774;p69"/>
          <p:cNvGrpSpPr/>
          <p:nvPr/>
        </p:nvGrpSpPr>
        <p:grpSpPr>
          <a:xfrm>
            <a:off x="4517952" y="1597481"/>
            <a:ext cx="438036" cy="389675"/>
            <a:chOff x="378213" y="232425"/>
            <a:chExt cx="519000" cy="461700"/>
          </a:xfrm>
        </p:grpSpPr>
        <p:sp>
          <p:nvSpPr>
            <p:cNvPr id="775" name="Google Shape;775;p69"/>
            <p:cNvSpPr/>
            <p:nvPr/>
          </p:nvSpPr>
          <p:spPr>
            <a:xfrm>
              <a:off x="425500" y="307812"/>
              <a:ext cx="331500" cy="33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7175" lIns="77175" spcFirstLastPara="1" rIns="77175" wrap="square" tIns="7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81"/>
            </a:p>
          </p:txBody>
        </p:sp>
        <p:sp>
          <p:nvSpPr>
            <p:cNvPr id="776" name="Google Shape;776;p69"/>
            <p:cNvSpPr txBox="1"/>
            <p:nvPr/>
          </p:nvSpPr>
          <p:spPr>
            <a:xfrm>
              <a:off x="378213" y="232425"/>
              <a:ext cx="519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175" lIns="77175" spcFirstLastPara="1" rIns="77175" wrap="square" tIns="771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519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</a:t>
              </a:r>
              <a:endParaRPr b="1" sz="15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77" name="Google Shape;777;p69"/>
          <p:cNvGrpSpPr/>
          <p:nvPr/>
        </p:nvGrpSpPr>
        <p:grpSpPr>
          <a:xfrm>
            <a:off x="5887350" y="562251"/>
            <a:ext cx="286152" cy="389675"/>
            <a:chOff x="425500" y="232426"/>
            <a:chExt cx="339043" cy="461700"/>
          </a:xfrm>
        </p:grpSpPr>
        <p:sp>
          <p:nvSpPr>
            <p:cNvPr id="778" name="Google Shape;778;p69"/>
            <p:cNvSpPr/>
            <p:nvPr/>
          </p:nvSpPr>
          <p:spPr>
            <a:xfrm>
              <a:off x="425500" y="307812"/>
              <a:ext cx="331500" cy="33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7175" lIns="77175" spcFirstLastPara="1" rIns="77175" wrap="square" tIns="7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81"/>
            </a:p>
          </p:txBody>
        </p:sp>
        <p:sp>
          <p:nvSpPr>
            <p:cNvPr id="779" name="Google Shape;779;p69"/>
            <p:cNvSpPr txBox="1"/>
            <p:nvPr/>
          </p:nvSpPr>
          <p:spPr>
            <a:xfrm>
              <a:off x="433043" y="232426"/>
              <a:ext cx="33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175" lIns="77175" spcFirstLastPara="1" rIns="77175" wrap="square" tIns="771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519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</a:t>
              </a:r>
              <a:endParaRPr b="1" sz="15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80" name="Google Shape;780;p69"/>
          <p:cNvGrpSpPr/>
          <p:nvPr/>
        </p:nvGrpSpPr>
        <p:grpSpPr>
          <a:xfrm>
            <a:off x="7004140" y="562251"/>
            <a:ext cx="290770" cy="389675"/>
            <a:chOff x="412485" y="232426"/>
            <a:chExt cx="344515" cy="461700"/>
          </a:xfrm>
        </p:grpSpPr>
        <p:sp>
          <p:nvSpPr>
            <p:cNvPr id="781" name="Google Shape;781;p69"/>
            <p:cNvSpPr/>
            <p:nvPr/>
          </p:nvSpPr>
          <p:spPr>
            <a:xfrm>
              <a:off x="425500" y="307812"/>
              <a:ext cx="331500" cy="33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7175" lIns="77175" spcFirstLastPara="1" rIns="77175" wrap="square" tIns="7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81"/>
            </a:p>
          </p:txBody>
        </p:sp>
        <p:sp>
          <p:nvSpPr>
            <p:cNvPr id="782" name="Google Shape;782;p69"/>
            <p:cNvSpPr txBox="1"/>
            <p:nvPr/>
          </p:nvSpPr>
          <p:spPr>
            <a:xfrm>
              <a:off x="412485" y="232426"/>
              <a:ext cx="331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175" lIns="77175" spcFirstLastPara="1" rIns="77175" wrap="square" tIns="771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519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</a:t>
              </a:r>
              <a:endParaRPr b="1" sz="15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83" name="Google Shape;783;p69"/>
          <p:cNvGrpSpPr/>
          <p:nvPr/>
        </p:nvGrpSpPr>
        <p:grpSpPr>
          <a:xfrm>
            <a:off x="5858328" y="1597481"/>
            <a:ext cx="364608" cy="389675"/>
            <a:chOff x="391115" y="232425"/>
            <a:chExt cx="432000" cy="461700"/>
          </a:xfrm>
        </p:grpSpPr>
        <p:sp>
          <p:nvSpPr>
            <p:cNvPr id="784" name="Google Shape;784;p69"/>
            <p:cNvSpPr/>
            <p:nvPr/>
          </p:nvSpPr>
          <p:spPr>
            <a:xfrm>
              <a:off x="425500" y="307812"/>
              <a:ext cx="331500" cy="33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7175" lIns="77175" spcFirstLastPara="1" rIns="77175" wrap="square" tIns="7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81"/>
            </a:p>
          </p:txBody>
        </p:sp>
        <p:sp>
          <p:nvSpPr>
            <p:cNvPr id="785" name="Google Shape;785;p69"/>
            <p:cNvSpPr txBox="1"/>
            <p:nvPr/>
          </p:nvSpPr>
          <p:spPr>
            <a:xfrm>
              <a:off x="391115" y="232425"/>
              <a:ext cx="432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175" lIns="77175" spcFirstLastPara="1" rIns="77175" wrap="square" tIns="771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519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11</a:t>
              </a:r>
              <a:endParaRPr b="1" sz="15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86" name="Google Shape;786;p69"/>
          <p:cNvGrpSpPr/>
          <p:nvPr/>
        </p:nvGrpSpPr>
        <p:grpSpPr>
          <a:xfrm>
            <a:off x="6975214" y="1597481"/>
            <a:ext cx="438036" cy="389675"/>
            <a:chOff x="378213" y="232425"/>
            <a:chExt cx="519000" cy="461700"/>
          </a:xfrm>
        </p:grpSpPr>
        <p:sp>
          <p:nvSpPr>
            <p:cNvPr id="787" name="Google Shape;787;p69"/>
            <p:cNvSpPr/>
            <p:nvPr/>
          </p:nvSpPr>
          <p:spPr>
            <a:xfrm>
              <a:off x="425500" y="307812"/>
              <a:ext cx="331500" cy="33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7175" lIns="77175" spcFirstLastPara="1" rIns="77175" wrap="square" tIns="77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81"/>
            </a:p>
          </p:txBody>
        </p:sp>
        <p:sp>
          <p:nvSpPr>
            <p:cNvPr id="788" name="Google Shape;788;p69"/>
            <p:cNvSpPr txBox="1"/>
            <p:nvPr/>
          </p:nvSpPr>
          <p:spPr>
            <a:xfrm>
              <a:off x="378213" y="232425"/>
              <a:ext cx="519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175" lIns="77175" spcFirstLastPara="1" rIns="77175" wrap="square" tIns="771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519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12</a:t>
              </a:r>
              <a:endParaRPr b="1" sz="1519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789" name="Google Shape;789;p69"/>
          <p:cNvSpPr txBox="1"/>
          <p:nvPr/>
        </p:nvSpPr>
        <p:spPr>
          <a:xfrm>
            <a:off x="1794019" y="3979140"/>
            <a:ext cx="11142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175" lIns="105175" spcFirstLastPara="1" rIns="105175" wrap="square" tIns="1051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65">
                <a:solidFill>
                  <a:schemeClr val="lt1"/>
                </a:solidFill>
              </a:rPr>
              <a:t>ПАПІР</a:t>
            </a:r>
            <a:endParaRPr b="1" sz="1265">
              <a:solidFill>
                <a:schemeClr val="lt1"/>
              </a:solidFill>
            </a:endParaRPr>
          </a:p>
        </p:txBody>
      </p:sp>
      <p:sp>
        <p:nvSpPr>
          <p:cNvPr id="790" name="Google Shape;790;p69"/>
          <p:cNvSpPr txBox="1"/>
          <p:nvPr/>
        </p:nvSpPr>
        <p:spPr>
          <a:xfrm>
            <a:off x="3286045" y="3979140"/>
            <a:ext cx="11142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175" lIns="105175" spcFirstLastPara="1" rIns="105175" wrap="square" tIns="1051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65">
                <a:solidFill>
                  <a:schemeClr val="lt1"/>
                </a:solidFill>
              </a:rPr>
              <a:t>ПЛАСТИК</a:t>
            </a:r>
            <a:endParaRPr b="1" sz="1265">
              <a:solidFill>
                <a:schemeClr val="lt1"/>
              </a:solidFill>
            </a:endParaRPr>
          </a:p>
        </p:txBody>
      </p:sp>
      <p:sp>
        <p:nvSpPr>
          <p:cNvPr id="791" name="Google Shape;791;p69"/>
          <p:cNvSpPr txBox="1"/>
          <p:nvPr/>
        </p:nvSpPr>
        <p:spPr>
          <a:xfrm>
            <a:off x="4817505" y="3979140"/>
            <a:ext cx="11142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175" lIns="105175" spcFirstLastPara="1" rIns="105175" wrap="square" tIns="1051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65">
                <a:solidFill>
                  <a:schemeClr val="lt1"/>
                </a:solidFill>
              </a:rPr>
              <a:t>МЕТАЛ</a:t>
            </a:r>
            <a:endParaRPr b="1" sz="1265">
              <a:solidFill>
                <a:schemeClr val="lt1"/>
              </a:solidFill>
            </a:endParaRPr>
          </a:p>
        </p:txBody>
      </p:sp>
      <p:sp>
        <p:nvSpPr>
          <p:cNvPr id="792" name="Google Shape;792;p69"/>
          <p:cNvSpPr txBox="1"/>
          <p:nvPr/>
        </p:nvSpPr>
        <p:spPr>
          <a:xfrm>
            <a:off x="6401491" y="3979140"/>
            <a:ext cx="11142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5175" lIns="105175" spcFirstLastPara="1" rIns="105175" wrap="square" tIns="1051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65">
                <a:solidFill>
                  <a:schemeClr val="lt1"/>
                </a:solidFill>
              </a:rPr>
              <a:t>СКЛО</a:t>
            </a:r>
            <a:endParaRPr b="1" sz="1265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0"/>
          <p:cNvSpPr/>
          <p:nvPr/>
        </p:nvSpPr>
        <p:spPr>
          <a:xfrm>
            <a:off x="4792475" y="1237075"/>
            <a:ext cx="4053900" cy="1886400"/>
          </a:xfrm>
          <a:prstGeom prst="roundRect">
            <a:avLst>
              <a:gd fmla="val 7018" name="adj"/>
            </a:avLst>
          </a:prstGeom>
          <a:solidFill>
            <a:srgbClr val="FBBD04"/>
          </a:solidFill>
          <a:ln>
            <a:noFill/>
          </a:ln>
        </p:spPr>
        <p:txBody>
          <a:bodyPr anchorCtr="0" anchor="ctr" bIns="143275" lIns="143275" spcFirstLastPara="1" rIns="143275" wrap="square" tIns="143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93"/>
          </a:p>
        </p:txBody>
      </p:sp>
      <p:sp>
        <p:nvSpPr>
          <p:cNvPr id="798" name="Google Shape;798;p70"/>
          <p:cNvSpPr/>
          <p:nvPr/>
        </p:nvSpPr>
        <p:spPr>
          <a:xfrm>
            <a:off x="444000" y="1237075"/>
            <a:ext cx="4053900" cy="1886400"/>
          </a:xfrm>
          <a:prstGeom prst="roundRect">
            <a:avLst>
              <a:gd fmla="val 5564" name="adj"/>
            </a:avLst>
          </a:prstGeom>
          <a:solidFill>
            <a:srgbClr val="52D893"/>
          </a:solidFill>
          <a:ln>
            <a:noFill/>
          </a:ln>
        </p:spPr>
        <p:txBody>
          <a:bodyPr anchorCtr="0" anchor="ctr" bIns="143275" lIns="143275" spcFirstLastPara="1" rIns="143275" wrap="square" tIns="143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93"/>
          </a:p>
        </p:txBody>
      </p:sp>
      <p:sp>
        <p:nvSpPr>
          <p:cNvPr id="799" name="Google Shape;799;p70"/>
          <p:cNvSpPr txBox="1"/>
          <p:nvPr/>
        </p:nvSpPr>
        <p:spPr>
          <a:xfrm>
            <a:off x="293050" y="255025"/>
            <a:ext cx="84870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А ОСЬ ОРГАНІЧНІ ВІДХОДИ МИ МОЖЕМО САМОСТІЙНО ПЕРЕРОБЛЯТИ НА </a:t>
            </a: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КОМПОСТ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0" name="Google Shape;800;p70"/>
          <p:cNvSpPr txBox="1"/>
          <p:nvPr/>
        </p:nvSpPr>
        <p:spPr>
          <a:xfrm>
            <a:off x="751500" y="1492650"/>
            <a:ext cx="3535200" cy="15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latin typeface="Montserrat"/>
                <a:ea typeface="Montserrat"/>
                <a:cs typeface="Montserrat"/>
                <a:sym typeface="Montserrat"/>
              </a:rPr>
              <a:t>КОМПОСТ — ҐРУНТОПОДІБНЕ ДОБРИВО ДЛЯ РОСЛИН</a:t>
            </a:r>
            <a:endParaRPr b="1" i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1" name="Google Shape;801;p70"/>
          <p:cNvSpPr txBox="1"/>
          <p:nvPr/>
        </p:nvSpPr>
        <p:spPr>
          <a:xfrm>
            <a:off x="5093000" y="1574900"/>
            <a:ext cx="3579300" cy="15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latin typeface="Montserrat"/>
                <a:ea typeface="Montserrat"/>
                <a:cs typeface="Montserrat"/>
                <a:sym typeface="Montserrat"/>
              </a:rPr>
              <a:t>КОМПОСТУВАННЯ — ПРИРОДНИЙ ПРОЦЕС РОЗКЛАДАННЯ ОРГАНІЧНИХ ВІДХОДІВ</a:t>
            </a:r>
            <a:endParaRPr b="1" i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2" name="Google Shape;80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4627" y="2571743"/>
            <a:ext cx="3535200" cy="2356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71"/>
          <p:cNvSpPr txBox="1"/>
          <p:nvPr/>
        </p:nvSpPr>
        <p:spPr>
          <a:xfrm>
            <a:off x="674826" y="303210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МОЖНА КОМПОСТУВАТИ </a:t>
            </a:r>
            <a:endParaRPr sz="1700"/>
          </a:p>
        </p:txBody>
      </p:sp>
      <p:sp>
        <p:nvSpPr>
          <p:cNvPr id="808" name="Google Shape;808;p71"/>
          <p:cNvSpPr/>
          <p:nvPr/>
        </p:nvSpPr>
        <p:spPr>
          <a:xfrm>
            <a:off x="472750" y="1392935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B1ECC8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9" name="Google Shape;809;p71"/>
          <p:cNvSpPr/>
          <p:nvPr/>
        </p:nvSpPr>
        <p:spPr>
          <a:xfrm>
            <a:off x="472750" y="2053698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B1ECC8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0" name="Google Shape;810;p71"/>
          <p:cNvSpPr/>
          <p:nvPr/>
        </p:nvSpPr>
        <p:spPr>
          <a:xfrm>
            <a:off x="472750" y="2713349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B1ECC8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1" name="Google Shape;811;p71"/>
          <p:cNvSpPr/>
          <p:nvPr/>
        </p:nvSpPr>
        <p:spPr>
          <a:xfrm>
            <a:off x="2438850" y="1392935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B1ECC8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2" name="Google Shape;812;p71"/>
          <p:cNvSpPr/>
          <p:nvPr/>
        </p:nvSpPr>
        <p:spPr>
          <a:xfrm>
            <a:off x="2438850" y="2053698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B1ECC8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3" name="Google Shape;813;p71"/>
          <p:cNvSpPr/>
          <p:nvPr/>
        </p:nvSpPr>
        <p:spPr>
          <a:xfrm>
            <a:off x="2438850" y="2713349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B1ECC8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4" name="Google Shape;814;p71"/>
          <p:cNvSpPr txBox="1"/>
          <p:nvPr/>
        </p:nvSpPr>
        <p:spPr>
          <a:xfrm>
            <a:off x="4786425" y="359050"/>
            <a:ext cx="3765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НЕ МОЖНА КОМПОСТУВАТИ </a:t>
            </a:r>
            <a:endParaRPr sz="1700"/>
          </a:p>
        </p:txBody>
      </p:sp>
      <p:sp>
        <p:nvSpPr>
          <p:cNvPr id="815" name="Google Shape;815;p71"/>
          <p:cNvSpPr/>
          <p:nvPr/>
        </p:nvSpPr>
        <p:spPr>
          <a:xfrm>
            <a:off x="4889150" y="1380084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9"/>
          </a:p>
        </p:txBody>
      </p:sp>
      <p:sp>
        <p:nvSpPr>
          <p:cNvPr id="816" name="Google Shape;816;p71"/>
          <p:cNvSpPr/>
          <p:nvPr/>
        </p:nvSpPr>
        <p:spPr>
          <a:xfrm>
            <a:off x="4889150" y="2055865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9"/>
          </a:p>
        </p:txBody>
      </p:sp>
      <p:sp>
        <p:nvSpPr>
          <p:cNvPr id="817" name="Google Shape;817;p71"/>
          <p:cNvSpPr/>
          <p:nvPr/>
        </p:nvSpPr>
        <p:spPr>
          <a:xfrm>
            <a:off x="4889150" y="2730533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9"/>
          </a:p>
        </p:txBody>
      </p:sp>
      <p:sp>
        <p:nvSpPr>
          <p:cNvPr id="818" name="Google Shape;818;p71"/>
          <p:cNvSpPr/>
          <p:nvPr/>
        </p:nvSpPr>
        <p:spPr>
          <a:xfrm>
            <a:off x="6855250" y="1380084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9"/>
          </a:p>
        </p:txBody>
      </p:sp>
      <p:sp>
        <p:nvSpPr>
          <p:cNvPr id="819" name="Google Shape;819;p71"/>
          <p:cNvSpPr/>
          <p:nvPr/>
        </p:nvSpPr>
        <p:spPr>
          <a:xfrm>
            <a:off x="6855250" y="2055865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9"/>
          </a:p>
        </p:txBody>
      </p:sp>
      <p:sp>
        <p:nvSpPr>
          <p:cNvPr id="820" name="Google Shape;820;p71"/>
          <p:cNvSpPr/>
          <p:nvPr/>
        </p:nvSpPr>
        <p:spPr>
          <a:xfrm>
            <a:off x="6855250" y="2730533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9"/>
          </a:p>
        </p:txBody>
      </p:sp>
      <p:sp>
        <p:nvSpPr>
          <p:cNvPr id="821" name="Google Shape;821;p71"/>
          <p:cNvSpPr/>
          <p:nvPr/>
        </p:nvSpPr>
        <p:spPr>
          <a:xfrm>
            <a:off x="472750" y="3395843"/>
            <a:ext cx="1907700" cy="708000"/>
          </a:xfrm>
          <a:prstGeom prst="roundRect">
            <a:avLst>
              <a:gd fmla="val 16667" name="adj"/>
            </a:avLst>
          </a:prstGeom>
          <a:solidFill>
            <a:srgbClr val="B1ECC8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2" name="Google Shape;822;p71"/>
          <p:cNvSpPr/>
          <p:nvPr/>
        </p:nvSpPr>
        <p:spPr>
          <a:xfrm>
            <a:off x="2438850" y="3395843"/>
            <a:ext cx="1907700" cy="708000"/>
          </a:xfrm>
          <a:prstGeom prst="roundRect">
            <a:avLst>
              <a:gd fmla="val 16667" name="adj"/>
            </a:avLst>
          </a:prstGeom>
          <a:solidFill>
            <a:srgbClr val="B1ECC8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3" name="Google Shape;823;p71"/>
          <p:cNvSpPr/>
          <p:nvPr/>
        </p:nvSpPr>
        <p:spPr>
          <a:xfrm>
            <a:off x="4889150" y="3421349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9"/>
          </a:p>
        </p:txBody>
      </p:sp>
      <p:sp>
        <p:nvSpPr>
          <p:cNvPr id="824" name="Google Shape;824;p71"/>
          <p:cNvSpPr/>
          <p:nvPr/>
        </p:nvSpPr>
        <p:spPr>
          <a:xfrm>
            <a:off x="6855250" y="3421349"/>
            <a:ext cx="1907700" cy="598200"/>
          </a:xfrm>
          <a:prstGeom prst="roundRect">
            <a:avLst>
              <a:gd fmla="val 16667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9"/>
          </a:p>
        </p:txBody>
      </p:sp>
      <p:sp>
        <p:nvSpPr>
          <p:cNvPr id="825" name="Google Shape;825;p71"/>
          <p:cNvSpPr txBox="1"/>
          <p:nvPr/>
        </p:nvSpPr>
        <p:spPr>
          <a:xfrm>
            <a:off x="581450" y="1416760"/>
            <a:ext cx="183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Залишки овочів, фруктів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6" name="Google Shape;826;p71"/>
          <p:cNvSpPr txBox="1"/>
          <p:nvPr/>
        </p:nvSpPr>
        <p:spPr>
          <a:xfrm>
            <a:off x="581450" y="2084331"/>
            <a:ext cx="1619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Чайні пакетики без пластику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7" name="Google Shape;827;p71"/>
          <p:cNvSpPr txBox="1"/>
          <p:nvPr/>
        </p:nvSpPr>
        <p:spPr>
          <a:xfrm>
            <a:off x="581450" y="2827804"/>
            <a:ext cx="183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latin typeface="Montserrat"/>
                <a:ea typeface="Montserrat"/>
                <a:cs typeface="Montserrat"/>
                <a:sym typeface="Montserrat"/>
              </a:rPr>
              <a:t>Опале листя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8" name="Google Shape;828;p71"/>
          <p:cNvSpPr txBox="1"/>
          <p:nvPr/>
        </p:nvSpPr>
        <p:spPr>
          <a:xfrm>
            <a:off x="2549250" y="1433925"/>
            <a:ext cx="1528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Яєчна шкаралупа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9" name="Google Shape;829;p71"/>
          <p:cNvSpPr txBox="1"/>
          <p:nvPr/>
        </p:nvSpPr>
        <p:spPr>
          <a:xfrm>
            <a:off x="2549250" y="2084335"/>
            <a:ext cx="1839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Кавова гуща, паперові фільтри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0" name="Google Shape;830;p71"/>
          <p:cNvSpPr txBox="1"/>
          <p:nvPr/>
        </p:nvSpPr>
        <p:spPr>
          <a:xfrm>
            <a:off x="2549250" y="2839229"/>
            <a:ext cx="183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latin typeface="Montserrat"/>
                <a:ea typeface="Montserrat"/>
                <a:cs typeface="Montserrat"/>
                <a:sym typeface="Montserrat"/>
              </a:rPr>
              <a:t>Скошена трава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1" name="Google Shape;831;p71"/>
          <p:cNvSpPr txBox="1"/>
          <p:nvPr/>
        </p:nvSpPr>
        <p:spPr>
          <a:xfrm>
            <a:off x="581450" y="3372914"/>
            <a:ext cx="1839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Невибілені паперові рушники й серветки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2" name="Google Shape;832;p71"/>
          <p:cNvSpPr txBox="1"/>
          <p:nvPr/>
        </p:nvSpPr>
        <p:spPr>
          <a:xfrm>
            <a:off x="2549250" y="3443389"/>
            <a:ext cx="183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latin typeface="Montserrat"/>
                <a:ea typeface="Montserrat"/>
                <a:cs typeface="Montserrat"/>
                <a:sym typeface="Montserrat"/>
              </a:rPr>
              <a:t>Подрібнений картон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3" name="Google Shape;833;p71"/>
          <p:cNvSpPr txBox="1"/>
          <p:nvPr/>
        </p:nvSpPr>
        <p:spPr>
          <a:xfrm>
            <a:off x="4997850" y="1480109"/>
            <a:ext cx="183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М’ясо, риба</a:t>
            </a:r>
            <a:endParaRPr/>
          </a:p>
        </p:txBody>
      </p:sp>
      <p:sp>
        <p:nvSpPr>
          <p:cNvPr id="834" name="Google Shape;834;p71"/>
          <p:cNvSpPr txBox="1"/>
          <p:nvPr/>
        </p:nvSpPr>
        <p:spPr>
          <a:xfrm>
            <a:off x="4997850" y="2086499"/>
            <a:ext cx="143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Їжа з олією, жиром</a:t>
            </a:r>
            <a:endParaRPr/>
          </a:p>
        </p:txBody>
      </p:sp>
      <p:sp>
        <p:nvSpPr>
          <p:cNvPr id="835" name="Google Shape;835;p71"/>
          <p:cNvSpPr txBox="1"/>
          <p:nvPr/>
        </p:nvSpPr>
        <p:spPr>
          <a:xfrm>
            <a:off x="4997850" y="2814953"/>
            <a:ext cx="183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Скло</a:t>
            </a:r>
            <a:endParaRPr/>
          </a:p>
        </p:txBody>
      </p:sp>
      <p:sp>
        <p:nvSpPr>
          <p:cNvPr id="836" name="Google Shape;836;p71"/>
          <p:cNvSpPr txBox="1"/>
          <p:nvPr/>
        </p:nvSpPr>
        <p:spPr>
          <a:xfrm>
            <a:off x="6911976" y="1474745"/>
            <a:ext cx="183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Молочні продукти</a:t>
            </a:r>
            <a:endParaRPr/>
          </a:p>
        </p:txBody>
      </p:sp>
      <p:sp>
        <p:nvSpPr>
          <p:cNvPr id="837" name="Google Shape;837;p71"/>
          <p:cNvSpPr txBox="1"/>
          <p:nvPr/>
        </p:nvSpPr>
        <p:spPr>
          <a:xfrm>
            <a:off x="6911976" y="2086501"/>
            <a:ext cx="183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Пластик</a:t>
            </a:r>
            <a:endParaRPr/>
          </a:p>
        </p:txBody>
      </p:sp>
      <p:sp>
        <p:nvSpPr>
          <p:cNvPr id="838" name="Google Shape;838;p71"/>
          <p:cNvSpPr txBox="1"/>
          <p:nvPr/>
        </p:nvSpPr>
        <p:spPr>
          <a:xfrm>
            <a:off x="6965650" y="2829970"/>
            <a:ext cx="183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Метал</a:t>
            </a:r>
            <a:endParaRPr/>
          </a:p>
        </p:txBody>
      </p:sp>
      <p:sp>
        <p:nvSpPr>
          <p:cNvPr id="839" name="Google Shape;839;p71"/>
          <p:cNvSpPr txBox="1"/>
          <p:nvPr/>
        </p:nvSpPr>
        <p:spPr>
          <a:xfrm>
            <a:off x="4997850" y="3459604"/>
            <a:ext cx="183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Послід домашніх тварин</a:t>
            </a:r>
            <a:endParaRPr/>
          </a:p>
        </p:txBody>
      </p:sp>
      <p:sp>
        <p:nvSpPr>
          <p:cNvPr id="840" name="Google Shape;840;p71"/>
          <p:cNvSpPr txBox="1"/>
          <p:nvPr/>
        </p:nvSpPr>
        <p:spPr>
          <a:xfrm>
            <a:off x="6965650" y="3535804"/>
            <a:ext cx="183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Хворі рослини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392349" y="1076950"/>
            <a:ext cx="5967251" cy="397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356224" y="318350"/>
            <a:ext cx="8537700" cy="17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Medium"/>
                <a:ea typeface="Montserrat Medium"/>
                <a:cs typeface="Montserrat Medium"/>
                <a:sym typeface="Montserrat Medium"/>
              </a:rPr>
              <a:t>СМІТТЯ ВИВОЗЯТЬ </a:t>
            </a: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НА ПОЛІГОНИ ТА СМІТТЄЗВАЛИЩА</a:t>
            </a:r>
            <a:r>
              <a:rPr lang="uk" sz="2200">
                <a:latin typeface="Montserrat Medium"/>
                <a:ea typeface="Montserrat Medium"/>
                <a:cs typeface="Montserrat Medium"/>
                <a:sym typeface="Montserrat Medium"/>
              </a:rPr>
              <a:t>, ДЕЯКЕ — </a:t>
            </a: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НА СТИХІЙНІ ЗВАЛИЩА.</a:t>
            </a:r>
            <a:r>
              <a:rPr lang="uk" sz="2200">
                <a:latin typeface="Montserrat Medium"/>
                <a:ea typeface="Montserrat Medium"/>
                <a:cs typeface="Montserrat Medium"/>
                <a:sym typeface="Montserrat Medium"/>
              </a:rPr>
              <a:t> А ЧАСОМ СМІТТЯ ЛЕЖИТЬ ПРЯМО </a:t>
            </a: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НА УЗБІЧЧІ.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18"/>
          <p:cNvSpPr/>
          <p:nvPr/>
        </p:nvSpPr>
        <p:spPr>
          <a:xfrm>
            <a:off x="2974337" y="1403800"/>
            <a:ext cx="1851450" cy="15600"/>
          </a:xfrm>
          <a:custGeom>
            <a:rect b="b" l="l" r="r" t="t"/>
            <a:pathLst>
              <a:path extrusionOk="0" h="624" w="74058">
                <a:moveTo>
                  <a:pt x="0" y="0"/>
                </a:moveTo>
                <a:cubicBezTo>
                  <a:pt x="24687" y="0"/>
                  <a:pt x="49371" y="624"/>
                  <a:pt x="74058" y="624"/>
                </a:cubicBezTo>
              </a:path>
            </a:pathLst>
          </a:custGeom>
          <a:noFill/>
          <a:ln cap="flat" cmpd="sng" w="38100">
            <a:solidFill>
              <a:srgbClr val="54D79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5" name="Google Shape;125;p18"/>
          <p:cNvSpPr/>
          <p:nvPr/>
        </p:nvSpPr>
        <p:spPr>
          <a:xfrm>
            <a:off x="3343291" y="735125"/>
            <a:ext cx="5400680" cy="15600"/>
          </a:xfrm>
          <a:custGeom>
            <a:rect b="b" l="l" r="r" t="t"/>
            <a:pathLst>
              <a:path extrusionOk="0" h="624" w="74058">
                <a:moveTo>
                  <a:pt x="0" y="0"/>
                </a:moveTo>
                <a:cubicBezTo>
                  <a:pt x="24687" y="0"/>
                  <a:pt x="49371" y="624"/>
                  <a:pt x="74058" y="624"/>
                </a:cubicBezTo>
              </a:path>
            </a:pathLst>
          </a:custGeom>
          <a:noFill/>
          <a:ln cap="flat" cmpd="sng" w="38100">
            <a:solidFill>
              <a:srgbClr val="54D79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" name="Google Shape;126;p18"/>
          <p:cNvSpPr/>
          <p:nvPr/>
        </p:nvSpPr>
        <p:spPr>
          <a:xfrm>
            <a:off x="1882952" y="1090454"/>
            <a:ext cx="3673277" cy="26826"/>
          </a:xfrm>
          <a:custGeom>
            <a:rect b="b" l="l" r="r" t="t"/>
            <a:pathLst>
              <a:path extrusionOk="0" h="624" w="74058">
                <a:moveTo>
                  <a:pt x="0" y="0"/>
                </a:moveTo>
                <a:cubicBezTo>
                  <a:pt x="24687" y="0"/>
                  <a:pt x="49371" y="624"/>
                  <a:pt x="74058" y="624"/>
                </a:cubicBezTo>
              </a:path>
            </a:pathLst>
          </a:custGeom>
          <a:noFill/>
          <a:ln cap="flat" cmpd="sng" w="38100">
            <a:solidFill>
              <a:srgbClr val="54D794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72"/>
          <p:cNvSpPr txBox="1"/>
          <p:nvPr/>
        </p:nvSpPr>
        <p:spPr>
          <a:xfrm>
            <a:off x="293050" y="255025"/>
            <a:ext cx="47151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ЩОБ ЗРОБИТИ КОМПОСТ, ЗНАДОБИТЬСЯ 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6" name="Google Shape;846;p72"/>
          <p:cNvSpPr/>
          <p:nvPr/>
        </p:nvSpPr>
        <p:spPr>
          <a:xfrm>
            <a:off x="364800" y="1337900"/>
            <a:ext cx="2711100" cy="3336600"/>
          </a:xfrm>
          <a:prstGeom prst="roundRect">
            <a:avLst>
              <a:gd fmla="val 7811" name="adj"/>
            </a:avLst>
          </a:prstGeom>
          <a:solidFill>
            <a:srgbClr val="B1ECC8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7" name="Google Shape;847;p72"/>
          <p:cNvSpPr txBox="1"/>
          <p:nvPr/>
        </p:nvSpPr>
        <p:spPr>
          <a:xfrm>
            <a:off x="560650" y="2833100"/>
            <a:ext cx="2430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Спеціальний контейнер, відведена під це відкрита ділянка або саморобний ящик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8" name="Google Shape;848;p72"/>
          <p:cNvSpPr/>
          <p:nvPr/>
        </p:nvSpPr>
        <p:spPr>
          <a:xfrm>
            <a:off x="3208988" y="1337900"/>
            <a:ext cx="2711100" cy="3336600"/>
          </a:xfrm>
          <a:prstGeom prst="roundRect">
            <a:avLst>
              <a:gd fmla="val 7811" name="adj"/>
            </a:avLst>
          </a:prstGeom>
          <a:solidFill>
            <a:srgbClr val="B1ECC8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9" name="Google Shape;849;p72"/>
          <p:cNvSpPr/>
          <p:nvPr/>
        </p:nvSpPr>
        <p:spPr>
          <a:xfrm>
            <a:off x="6053177" y="1337900"/>
            <a:ext cx="2711100" cy="3336600"/>
          </a:xfrm>
          <a:prstGeom prst="roundRect">
            <a:avLst>
              <a:gd fmla="val 7811" name="adj"/>
            </a:avLst>
          </a:prstGeom>
          <a:solidFill>
            <a:srgbClr val="B1ECC8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0" name="Google Shape;850;p72"/>
          <p:cNvSpPr txBox="1"/>
          <p:nvPr/>
        </p:nvSpPr>
        <p:spPr>
          <a:xfrm>
            <a:off x="3349538" y="2833100"/>
            <a:ext cx="243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Садові рукавички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1" name="Google Shape;851;p72"/>
          <p:cNvSpPr txBox="1"/>
          <p:nvPr/>
        </p:nvSpPr>
        <p:spPr>
          <a:xfrm>
            <a:off x="6193713" y="2833100"/>
            <a:ext cx="243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Невелика лопата</a:t>
            </a:r>
            <a:br>
              <a:rPr b="1" lang="uk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чи палиця для перемішування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2" name="Google Shape;85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788" y="1201528"/>
            <a:ext cx="1147325" cy="155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5388" y="987389"/>
            <a:ext cx="1147325" cy="165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17149">
            <a:off x="7467918" y="479707"/>
            <a:ext cx="966214" cy="2453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73"/>
          <p:cNvSpPr txBox="1"/>
          <p:nvPr/>
        </p:nvSpPr>
        <p:spPr>
          <a:xfrm>
            <a:off x="817750" y="210275"/>
            <a:ext cx="74052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 ЗРОБИТИ КОМПОСТ У САДУ ЧИ НА ГОРОДІ</a:t>
            </a:r>
            <a:endParaRPr b="1" i="1"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0" name="Google Shape;860;p73"/>
          <p:cNvSpPr/>
          <p:nvPr/>
        </p:nvSpPr>
        <p:spPr>
          <a:xfrm>
            <a:off x="459350" y="1076425"/>
            <a:ext cx="2498400" cy="1325100"/>
          </a:xfrm>
          <a:prstGeom prst="roundRect">
            <a:avLst>
              <a:gd fmla="val 16667" name="adj"/>
            </a:avLst>
          </a:prstGeom>
          <a:solidFill>
            <a:srgbClr val="FBBD04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1" name="Google Shape;861;p73"/>
          <p:cNvSpPr txBox="1"/>
          <p:nvPr/>
        </p:nvSpPr>
        <p:spPr>
          <a:xfrm>
            <a:off x="674664" y="1436484"/>
            <a:ext cx="2301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низ викладаємо гілки, картон для повітропроникності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2" name="Google Shape;862;p73"/>
          <p:cNvSpPr txBox="1"/>
          <p:nvPr/>
        </p:nvSpPr>
        <p:spPr>
          <a:xfrm>
            <a:off x="650089" y="1066334"/>
            <a:ext cx="84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63" name="Google Shape;863;p73"/>
          <p:cNvCxnSpPr/>
          <p:nvPr/>
        </p:nvCxnSpPr>
        <p:spPr>
          <a:xfrm>
            <a:off x="3058850" y="1769250"/>
            <a:ext cx="232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4" name="Google Shape;864;p73"/>
          <p:cNvSpPr/>
          <p:nvPr/>
        </p:nvSpPr>
        <p:spPr>
          <a:xfrm>
            <a:off x="3381925" y="1076425"/>
            <a:ext cx="2498400" cy="1325100"/>
          </a:xfrm>
          <a:prstGeom prst="roundRect">
            <a:avLst>
              <a:gd fmla="val 16667" name="adj"/>
            </a:avLst>
          </a:prstGeom>
          <a:solidFill>
            <a:srgbClr val="FBBD04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5" name="Google Shape;865;p73"/>
          <p:cNvSpPr txBox="1"/>
          <p:nvPr/>
        </p:nvSpPr>
        <p:spPr>
          <a:xfrm>
            <a:off x="3597239" y="1436484"/>
            <a:ext cx="2301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Чергуємо вологі зелені (залишки їжі) й сухі коричневі відходи (опале листя, картон)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6" name="Google Shape;866;p73"/>
          <p:cNvSpPr txBox="1"/>
          <p:nvPr/>
        </p:nvSpPr>
        <p:spPr>
          <a:xfrm>
            <a:off x="3572664" y="1066334"/>
            <a:ext cx="84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67" name="Google Shape;867;p73"/>
          <p:cNvCxnSpPr/>
          <p:nvPr/>
        </p:nvCxnSpPr>
        <p:spPr>
          <a:xfrm>
            <a:off x="5981425" y="1769250"/>
            <a:ext cx="232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68" name="Google Shape;868;p73"/>
          <p:cNvSpPr/>
          <p:nvPr/>
        </p:nvSpPr>
        <p:spPr>
          <a:xfrm>
            <a:off x="6296200" y="1076425"/>
            <a:ext cx="2498400" cy="1325100"/>
          </a:xfrm>
          <a:prstGeom prst="roundRect">
            <a:avLst>
              <a:gd fmla="val 16667" name="adj"/>
            </a:avLst>
          </a:prstGeom>
          <a:solidFill>
            <a:srgbClr val="FBBD04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9" name="Google Shape;869;p73"/>
          <p:cNvSpPr txBox="1"/>
          <p:nvPr/>
        </p:nvSpPr>
        <p:spPr>
          <a:xfrm>
            <a:off x="6511524" y="1436475"/>
            <a:ext cx="2008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Підтримуємо вологість, додаючи води або ще сухих відходів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0" name="Google Shape;870;p73"/>
          <p:cNvSpPr txBox="1"/>
          <p:nvPr/>
        </p:nvSpPr>
        <p:spPr>
          <a:xfrm>
            <a:off x="6486939" y="1066334"/>
            <a:ext cx="84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1" name="Google Shape;871;p73"/>
          <p:cNvSpPr/>
          <p:nvPr/>
        </p:nvSpPr>
        <p:spPr>
          <a:xfrm>
            <a:off x="1925750" y="2539725"/>
            <a:ext cx="2498400" cy="1325100"/>
          </a:xfrm>
          <a:prstGeom prst="roundRect">
            <a:avLst>
              <a:gd fmla="val 16667" name="adj"/>
            </a:avLst>
          </a:prstGeom>
          <a:solidFill>
            <a:srgbClr val="FBBD04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2" name="Google Shape;872;p73"/>
          <p:cNvSpPr txBox="1"/>
          <p:nvPr/>
        </p:nvSpPr>
        <p:spPr>
          <a:xfrm>
            <a:off x="2141074" y="2899775"/>
            <a:ext cx="2008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Раз на 1–2 тижні перемішуємо, </a:t>
            </a:r>
            <a:b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 забуваючи </a:t>
            </a:r>
            <a:b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 рукавички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3" name="Google Shape;873;p73"/>
          <p:cNvSpPr txBox="1"/>
          <p:nvPr/>
        </p:nvSpPr>
        <p:spPr>
          <a:xfrm>
            <a:off x="2116489" y="2529634"/>
            <a:ext cx="84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74" name="Google Shape;874;p73"/>
          <p:cNvCxnSpPr/>
          <p:nvPr/>
        </p:nvCxnSpPr>
        <p:spPr>
          <a:xfrm>
            <a:off x="4515025" y="3242650"/>
            <a:ext cx="232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5" name="Google Shape;875;p73"/>
          <p:cNvSpPr/>
          <p:nvPr/>
        </p:nvSpPr>
        <p:spPr>
          <a:xfrm>
            <a:off x="4838100" y="2539725"/>
            <a:ext cx="2498400" cy="1325100"/>
          </a:xfrm>
          <a:prstGeom prst="roundRect">
            <a:avLst>
              <a:gd fmla="val 16667" name="adj"/>
            </a:avLst>
          </a:prstGeom>
          <a:solidFill>
            <a:srgbClr val="FBBD04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6" name="Google Shape;876;p73"/>
          <p:cNvSpPr txBox="1"/>
          <p:nvPr/>
        </p:nvSpPr>
        <p:spPr>
          <a:xfrm>
            <a:off x="5053424" y="2899775"/>
            <a:ext cx="200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Миємо руки щоразу після роботи </a:t>
            </a:r>
            <a:b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компостом!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7" name="Google Shape;877;p73"/>
          <p:cNvSpPr txBox="1"/>
          <p:nvPr/>
        </p:nvSpPr>
        <p:spPr>
          <a:xfrm>
            <a:off x="5028839" y="2529634"/>
            <a:ext cx="84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8" name="Google Shape;878;p73"/>
          <p:cNvSpPr/>
          <p:nvPr/>
        </p:nvSpPr>
        <p:spPr>
          <a:xfrm>
            <a:off x="2545453" y="4178575"/>
            <a:ext cx="4405200" cy="699300"/>
          </a:xfrm>
          <a:prstGeom prst="roundRect">
            <a:avLst>
              <a:gd fmla="val 11999" name="adj"/>
            </a:avLst>
          </a:prstGeom>
          <a:solidFill>
            <a:srgbClr val="52D893"/>
          </a:solidFill>
          <a:ln>
            <a:noFill/>
          </a:ln>
        </p:spPr>
        <p:txBody>
          <a:bodyPr anchorCtr="0" anchor="ctr" bIns="114075" lIns="114075" spcFirstLastPara="1" rIns="114075" wrap="square" tIns="1140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26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9" name="Google Shape;879;p73"/>
          <p:cNvSpPr txBox="1"/>
          <p:nvPr/>
        </p:nvSpPr>
        <p:spPr>
          <a:xfrm>
            <a:off x="3437639" y="4345876"/>
            <a:ext cx="35130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075" lIns="101075" spcFirstLastPara="1" rIns="101075" wrap="square" tIns="1010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326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Компост дозріває за 2</a:t>
            </a:r>
            <a:r>
              <a:rPr b="1" lang="uk" sz="1326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–6 місяців</a:t>
            </a:r>
            <a:endParaRPr b="1" sz="1326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0" name="Google Shape;88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3389" y="4359173"/>
            <a:ext cx="371546" cy="371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74"/>
          <p:cNvSpPr txBox="1"/>
          <p:nvPr/>
        </p:nvSpPr>
        <p:spPr>
          <a:xfrm>
            <a:off x="293050" y="248717"/>
            <a:ext cx="85491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ГОТОВИЙ КОМПОСТ</a:t>
            </a: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 — ЦЕ ПУХКЕ Й РОЗСИПЧАСТЕ </a:t>
            </a: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ДОБРИВО</a:t>
            </a: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, ЩО ПАХНЕ СВІЖОЮ ЗЕМЛЕЮ</a:t>
            </a:r>
            <a:endParaRPr i="1"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86" name="Google Shape;886;p74"/>
          <p:cNvSpPr/>
          <p:nvPr/>
        </p:nvSpPr>
        <p:spPr>
          <a:xfrm>
            <a:off x="648533" y="1760375"/>
            <a:ext cx="1912500" cy="2472300"/>
          </a:xfrm>
          <a:prstGeom prst="roundRect">
            <a:avLst>
              <a:gd fmla="val 10945" name="adj"/>
            </a:avLst>
          </a:prstGeom>
          <a:solidFill>
            <a:srgbClr val="ECD4FF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7" name="Google Shape;887;p74"/>
          <p:cNvSpPr txBox="1"/>
          <p:nvPr/>
        </p:nvSpPr>
        <p:spPr>
          <a:xfrm>
            <a:off x="808180" y="3037050"/>
            <a:ext cx="16563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500">
                <a:latin typeface="Montserrat"/>
                <a:ea typeface="Montserrat"/>
                <a:cs typeface="Montserrat"/>
                <a:sym typeface="Montserrat"/>
              </a:rPr>
              <a:t>Для кімнатних рослин</a:t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8" name="Google Shape;888;p74"/>
          <p:cNvSpPr/>
          <p:nvPr/>
        </p:nvSpPr>
        <p:spPr>
          <a:xfrm>
            <a:off x="2686008" y="1760375"/>
            <a:ext cx="1912500" cy="2472300"/>
          </a:xfrm>
          <a:prstGeom prst="roundRect">
            <a:avLst>
              <a:gd fmla="val 10945" name="adj"/>
            </a:avLst>
          </a:prstGeom>
          <a:solidFill>
            <a:srgbClr val="ECD4FF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9" name="Google Shape;889;p74"/>
          <p:cNvSpPr txBox="1"/>
          <p:nvPr/>
        </p:nvSpPr>
        <p:spPr>
          <a:xfrm>
            <a:off x="2845655" y="3037050"/>
            <a:ext cx="16563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500">
                <a:latin typeface="Montserrat"/>
                <a:ea typeface="Montserrat"/>
                <a:cs typeface="Montserrat"/>
                <a:sym typeface="Montserrat"/>
              </a:rPr>
              <a:t>Для садових квітів</a:t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0" name="Google Shape;890;p74"/>
          <p:cNvSpPr/>
          <p:nvPr/>
        </p:nvSpPr>
        <p:spPr>
          <a:xfrm>
            <a:off x="4736083" y="1760375"/>
            <a:ext cx="1912500" cy="2472300"/>
          </a:xfrm>
          <a:prstGeom prst="roundRect">
            <a:avLst>
              <a:gd fmla="val 10945" name="adj"/>
            </a:avLst>
          </a:prstGeom>
          <a:solidFill>
            <a:srgbClr val="ECD4FF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1" name="Google Shape;891;p74"/>
          <p:cNvSpPr txBox="1"/>
          <p:nvPr/>
        </p:nvSpPr>
        <p:spPr>
          <a:xfrm>
            <a:off x="4895730" y="3037050"/>
            <a:ext cx="16563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500">
                <a:latin typeface="Montserrat"/>
                <a:ea typeface="Montserrat"/>
                <a:cs typeface="Montserrat"/>
                <a:sym typeface="Montserrat"/>
              </a:rPr>
              <a:t>Для плодових дерев і кущів</a:t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2" name="Google Shape;892;p74"/>
          <p:cNvSpPr/>
          <p:nvPr/>
        </p:nvSpPr>
        <p:spPr>
          <a:xfrm>
            <a:off x="6773558" y="1760375"/>
            <a:ext cx="1912500" cy="2472300"/>
          </a:xfrm>
          <a:prstGeom prst="roundRect">
            <a:avLst>
              <a:gd fmla="val 10945" name="adj"/>
            </a:avLst>
          </a:prstGeom>
          <a:solidFill>
            <a:srgbClr val="ECD4FF"/>
          </a:solidFill>
          <a:ln>
            <a:noFill/>
          </a:ln>
        </p:spPr>
        <p:txBody>
          <a:bodyPr anchorCtr="0" anchor="ctr" bIns="103175" lIns="103175" spcFirstLastPara="1" rIns="103175" wrap="square" tIns="103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3" name="Google Shape;893;p74"/>
          <p:cNvSpPr txBox="1"/>
          <p:nvPr/>
        </p:nvSpPr>
        <p:spPr>
          <a:xfrm>
            <a:off x="6933205" y="3037050"/>
            <a:ext cx="1656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500">
                <a:latin typeface="Montserrat"/>
                <a:ea typeface="Montserrat"/>
                <a:cs typeface="Montserrat"/>
                <a:sym typeface="Montserrat"/>
              </a:rPr>
              <a:t>Для грядок</a:t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4" name="Google Shape;894;p74"/>
          <p:cNvSpPr/>
          <p:nvPr/>
        </p:nvSpPr>
        <p:spPr>
          <a:xfrm>
            <a:off x="435250" y="656025"/>
            <a:ext cx="2977350" cy="18925"/>
          </a:xfrm>
          <a:custGeom>
            <a:rect b="b" l="l" r="r" t="t"/>
            <a:pathLst>
              <a:path extrusionOk="0" h="757" w="119094">
                <a:moveTo>
                  <a:pt x="0" y="0"/>
                </a:moveTo>
                <a:cubicBezTo>
                  <a:pt x="39699" y="0"/>
                  <a:pt x="79395" y="757"/>
                  <a:pt x="119094" y="757"/>
                </a:cubicBezTo>
              </a:path>
            </a:pathLst>
          </a:custGeom>
          <a:noFill/>
          <a:ln cap="flat" cmpd="sng" w="38100">
            <a:solidFill>
              <a:srgbClr val="FFA22B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5" name="Google Shape;895;p74"/>
          <p:cNvSpPr/>
          <p:nvPr/>
        </p:nvSpPr>
        <p:spPr>
          <a:xfrm>
            <a:off x="397400" y="1047117"/>
            <a:ext cx="1520225" cy="12625"/>
          </a:xfrm>
          <a:custGeom>
            <a:rect b="b" l="l" r="r" t="t"/>
            <a:pathLst>
              <a:path extrusionOk="0" h="505" w="60809">
                <a:moveTo>
                  <a:pt x="0" y="505"/>
                </a:moveTo>
                <a:cubicBezTo>
                  <a:pt x="20270" y="505"/>
                  <a:pt x="40539" y="0"/>
                  <a:pt x="60809" y="0"/>
                </a:cubicBezTo>
              </a:path>
            </a:pathLst>
          </a:custGeom>
          <a:noFill/>
          <a:ln cap="flat" cmpd="sng" w="38100">
            <a:solidFill>
              <a:srgbClr val="FFA22B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896" name="Google Shape;896;p74"/>
          <p:cNvPicPr preferRelativeResize="0"/>
          <p:nvPr/>
        </p:nvPicPr>
        <p:blipFill rotWithShape="1">
          <a:blip r:embed="rId3">
            <a:alphaModFix/>
          </a:blip>
          <a:srcRect b="48982" l="11574" r="63637" t="1472"/>
          <a:stretch/>
        </p:blipFill>
        <p:spPr>
          <a:xfrm>
            <a:off x="750633" y="1379288"/>
            <a:ext cx="1244099" cy="165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74"/>
          <p:cNvPicPr preferRelativeResize="0"/>
          <p:nvPr/>
        </p:nvPicPr>
        <p:blipFill rotWithShape="1">
          <a:blip r:embed="rId3">
            <a:alphaModFix/>
          </a:blip>
          <a:srcRect b="50105" l="58833" r="9035" t="1207"/>
          <a:stretch/>
        </p:blipFill>
        <p:spPr>
          <a:xfrm>
            <a:off x="2882108" y="1537877"/>
            <a:ext cx="1407276" cy="142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74"/>
          <p:cNvPicPr preferRelativeResize="0"/>
          <p:nvPr/>
        </p:nvPicPr>
        <p:blipFill rotWithShape="1">
          <a:blip r:embed="rId3">
            <a:alphaModFix/>
          </a:blip>
          <a:srcRect b="0" l="4775" r="53844" t="51345"/>
          <a:stretch/>
        </p:blipFill>
        <p:spPr>
          <a:xfrm>
            <a:off x="4820033" y="1623607"/>
            <a:ext cx="1732001" cy="135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74"/>
          <p:cNvPicPr preferRelativeResize="0"/>
          <p:nvPr/>
        </p:nvPicPr>
        <p:blipFill rotWithShape="1">
          <a:blip r:embed="rId3">
            <a:alphaModFix/>
          </a:blip>
          <a:srcRect b="0" l="57665" r="7939" t="51935"/>
          <a:stretch/>
        </p:blipFill>
        <p:spPr>
          <a:xfrm>
            <a:off x="6767470" y="1594286"/>
            <a:ext cx="1520225" cy="141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Google Shape;90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392" y="857625"/>
            <a:ext cx="1637133" cy="2184640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75"/>
          <p:cNvSpPr txBox="1"/>
          <p:nvPr/>
        </p:nvSpPr>
        <p:spPr>
          <a:xfrm>
            <a:off x="293050" y="255025"/>
            <a:ext cx="8723700" cy="11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ExtraBold"/>
                <a:ea typeface="Montserrat ExtraBold"/>
                <a:cs typeface="Montserrat ExtraBold"/>
                <a:sym typeface="Montserrat ExtraBold"/>
              </a:rPr>
              <a:t>АПСАЙКЛІНГ</a:t>
            </a: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 — ПРОЦЕС ТВОРЧОГО ПЕРЕТВОРЕННЯ ВІДХОДІВ НА НОВІ ФУНКЦІОНАЛЬНІ Й ЕСТЕТИЧНІ РЕЧІ</a:t>
            </a:r>
            <a:endParaRPr i="1"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06" name="Google Shape;906;p75"/>
          <p:cNvSpPr/>
          <p:nvPr/>
        </p:nvSpPr>
        <p:spPr>
          <a:xfrm>
            <a:off x="415300" y="664775"/>
            <a:ext cx="1939875" cy="8300"/>
          </a:xfrm>
          <a:custGeom>
            <a:rect b="b" l="l" r="r" t="t"/>
            <a:pathLst>
              <a:path extrusionOk="0" h="332" w="77595">
                <a:moveTo>
                  <a:pt x="0" y="0"/>
                </a:moveTo>
                <a:cubicBezTo>
                  <a:pt x="25865" y="0"/>
                  <a:pt x="51730" y="332"/>
                  <a:pt x="77595" y="332"/>
                </a:cubicBezTo>
              </a:path>
            </a:pathLst>
          </a:custGeom>
          <a:noFill/>
          <a:ln cap="flat" cmpd="sng" w="38100">
            <a:solidFill>
              <a:srgbClr val="D7ADF9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7" name="Google Shape;907;p75"/>
          <p:cNvSpPr txBox="1"/>
          <p:nvPr/>
        </p:nvSpPr>
        <p:spPr>
          <a:xfrm>
            <a:off x="839891" y="2738228"/>
            <a:ext cx="19701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84500" lIns="84500" spcFirstLastPara="1" rIns="84500" wrap="square" tIns="845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739">
                <a:solidFill>
                  <a:srgbClr val="595959"/>
                </a:solidFill>
              </a:rPr>
              <a:t>Жилетка зі старих джинсів</a:t>
            </a:r>
            <a:endParaRPr sz="739">
              <a:solidFill>
                <a:srgbClr val="595959"/>
              </a:solidFill>
            </a:endParaRPr>
          </a:p>
        </p:txBody>
      </p:sp>
      <p:pic>
        <p:nvPicPr>
          <p:cNvPr id="908" name="Google Shape;908;p75"/>
          <p:cNvPicPr preferRelativeResize="0"/>
          <p:nvPr/>
        </p:nvPicPr>
        <p:blipFill rotWithShape="1">
          <a:blip r:embed="rId4">
            <a:alphaModFix/>
          </a:blip>
          <a:srcRect b="13971" l="0" r="0" t="15961"/>
          <a:stretch/>
        </p:blipFill>
        <p:spPr>
          <a:xfrm>
            <a:off x="2780452" y="1727706"/>
            <a:ext cx="1792303" cy="223149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75"/>
          <p:cNvSpPr txBox="1"/>
          <p:nvPr/>
        </p:nvSpPr>
        <p:spPr>
          <a:xfrm>
            <a:off x="2709662" y="3953073"/>
            <a:ext cx="19701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84500" lIns="84500" spcFirstLastPara="1" rIns="84500" wrap="square" tIns="845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739">
                <a:solidFill>
                  <a:srgbClr val="595959"/>
                </a:solidFill>
              </a:rPr>
              <a:t>Худі з кофтинок</a:t>
            </a:r>
            <a:endParaRPr sz="739">
              <a:solidFill>
                <a:srgbClr val="595959"/>
              </a:solidFill>
            </a:endParaRPr>
          </a:p>
        </p:txBody>
      </p:sp>
      <p:pic>
        <p:nvPicPr>
          <p:cNvPr id="910" name="Google Shape;910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9560" y="1841372"/>
            <a:ext cx="1848193" cy="2160234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75"/>
          <p:cNvSpPr txBox="1"/>
          <p:nvPr/>
        </p:nvSpPr>
        <p:spPr>
          <a:xfrm>
            <a:off x="6488580" y="4001622"/>
            <a:ext cx="19701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84500" lIns="84500" spcFirstLastPara="1" rIns="84500" wrap="square" tIns="845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739">
                <a:solidFill>
                  <a:srgbClr val="595959"/>
                </a:solidFill>
              </a:rPr>
              <a:t>Сумка зі шматочків тканини</a:t>
            </a:r>
            <a:endParaRPr sz="739">
              <a:solidFill>
                <a:srgbClr val="595959"/>
              </a:solidFill>
            </a:endParaRPr>
          </a:p>
        </p:txBody>
      </p:sp>
      <p:sp>
        <p:nvSpPr>
          <p:cNvPr id="912" name="Google Shape;912;p75"/>
          <p:cNvSpPr txBox="1"/>
          <p:nvPr/>
        </p:nvSpPr>
        <p:spPr>
          <a:xfrm>
            <a:off x="4561225" y="2492842"/>
            <a:ext cx="19701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84500" lIns="84500" spcFirstLastPara="1" rIns="84500" wrap="square" tIns="845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739">
                <a:solidFill>
                  <a:srgbClr val="595959"/>
                </a:solidFill>
              </a:rPr>
              <a:t>Скейтборд як поличка</a:t>
            </a:r>
            <a:endParaRPr sz="739">
              <a:solidFill>
                <a:srgbClr val="595959"/>
              </a:solidFill>
            </a:endParaRPr>
          </a:p>
        </p:txBody>
      </p:sp>
      <p:pic>
        <p:nvPicPr>
          <p:cNvPr id="913" name="Google Shape;913;p75"/>
          <p:cNvPicPr preferRelativeResize="0"/>
          <p:nvPr/>
        </p:nvPicPr>
        <p:blipFill rotWithShape="1">
          <a:blip r:embed="rId6">
            <a:alphaModFix/>
          </a:blip>
          <a:srcRect b="9209" l="0" r="0" t="22778"/>
          <a:stretch/>
        </p:blipFill>
        <p:spPr>
          <a:xfrm>
            <a:off x="4762109" y="1125594"/>
            <a:ext cx="1537105" cy="1393452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75"/>
          <p:cNvSpPr txBox="1"/>
          <p:nvPr/>
        </p:nvSpPr>
        <p:spPr>
          <a:xfrm>
            <a:off x="4545581" y="4508254"/>
            <a:ext cx="19701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84500" lIns="84500" spcFirstLastPara="1" rIns="84500" wrap="square" tIns="845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739">
                <a:solidFill>
                  <a:srgbClr val="595959"/>
                </a:solidFill>
              </a:rPr>
              <a:t>Колаж з пам’ятних іграшок чи речей</a:t>
            </a:r>
            <a:endParaRPr sz="739">
              <a:solidFill>
                <a:srgbClr val="595959"/>
              </a:solidFill>
            </a:endParaRPr>
          </a:p>
        </p:txBody>
      </p:sp>
      <p:pic>
        <p:nvPicPr>
          <p:cNvPr id="915" name="Google Shape;915;p75"/>
          <p:cNvPicPr preferRelativeResize="0"/>
          <p:nvPr/>
        </p:nvPicPr>
        <p:blipFill rotWithShape="1">
          <a:blip r:embed="rId7">
            <a:alphaModFix/>
          </a:blip>
          <a:srcRect b="0" l="28805" r="0" t="29364"/>
          <a:stretch/>
        </p:blipFill>
        <p:spPr>
          <a:xfrm>
            <a:off x="4865921" y="2819850"/>
            <a:ext cx="1309287" cy="17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75"/>
          <p:cNvPicPr preferRelativeResize="0"/>
          <p:nvPr/>
        </p:nvPicPr>
        <p:blipFill rotWithShape="1">
          <a:blip r:embed="rId8">
            <a:alphaModFix/>
          </a:blip>
          <a:srcRect b="5743" l="0" r="0" t="27715"/>
          <a:stretch/>
        </p:blipFill>
        <p:spPr>
          <a:xfrm>
            <a:off x="1083328" y="3059169"/>
            <a:ext cx="1483267" cy="1480497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75"/>
          <p:cNvSpPr txBox="1"/>
          <p:nvPr/>
        </p:nvSpPr>
        <p:spPr>
          <a:xfrm>
            <a:off x="839891" y="4544896"/>
            <a:ext cx="19701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84500" lIns="84500" spcFirstLastPara="1" rIns="84500" wrap="square" tIns="845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739">
                <a:solidFill>
                  <a:srgbClr val="595959"/>
                </a:solidFill>
              </a:rPr>
              <a:t>Горщики для рослин з пустих бляшанок</a:t>
            </a:r>
            <a:endParaRPr sz="739">
              <a:solidFill>
                <a:srgbClr val="595959"/>
              </a:solidFill>
            </a:endParaRPr>
          </a:p>
        </p:txBody>
      </p:sp>
      <p:sp>
        <p:nvSpPr>
          <p:cNvPr id="918" name="Google Shape;918;p75"/>
          <p:cNvSpPr txBox="1"/>
          <p:nvPr/>
        </p:nvSpPr>
        <p:spPr>
          <a:xfrm>
            <a:off x="443050" y="4830095"/>
            <a:ext cx="56898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800">
                <a:solidFill>
                  <a:srgbClr val="333333"/>
                </a:solidFill>
                <a:highlight>
                  <a:srgbClr val="FFFFFF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Матеріали та зображення використані з відкритих джерел з навчально-пізнавальною метою.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76"/>
          <p:cNvSpPr txBox="1"/>
          <p:nvPr/>
        </p:nvSpPr>
        <p:spPr>
          <a:xfrm>
            <a:off x="878100" y="3924325"/>
            <a:ext cx="1416300" cy="10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Футболка </a:t>
            </a:r>
            <a:r>
              <a:rPr b="1" lang="uk" sz="1200" u="sng">
                <a:solidFill>
                  <a:srgbClr val="DAE36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1" lang="uk" sz="1200" u="sng">
                <a:solidFill>
                  <a:srgbClr val="DAE36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2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з рушників 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4" name="Google Shape;92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725" y="1518950"/>
            <a:ext cx="1848825" cy="231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7625" y="1518944"/>
            <a:ext cx="1848825" cy="2311031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76"/>
          <p:cNvSpPr txBox="1"/>
          <p:nvPr/>
        </p:nvSpPr>
        <p:spPr>
          <a:xfrm>
            <a:off x="3338875" y="3946775"/>
            <a:ext cx="2110800" cy="1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Чохол для ноутбука </a:t>
            </a:r>
            <a:b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рекламного банера 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7" name="Google Shape;927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0400" y="1501912"/>
            <a:ext cx="1806400" cy="23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76"/>
          <p:cNvSpPr txBox="1"/>
          <p:nvPr/>
        </p:nvSpPr>
        <p:spPr>
          <a:xfrm>
            <a:off x="5990375" y="3941925"/>
            <a:ext cx="2110800" cy="1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Рюкзак </a:t>
            </a:r>
            <a:b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автомобільних подушок безпеки 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9" name="Google Shape;929;p76"/>
          <p:cNvSpPr txBox="1"/>
          <p:nvPr/>
        </p:nvSpPr>
        <p:spPr>
          <a:xfrm>
            <a:off x="293050" y="255025"/>
            <a:ext cx="8417400" cy="12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БЕЗЛІЧ БРЕНДІВ ОДЯГУ </a:t>
            </a: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В УКРАЇНІ</a:t>
            </a: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 ПРАКТИКУЮТЬ АПСАЙКЛІНГ ♻️ — І ДОВОДЯТЬ, ЩО МОДА 👠 МОЖЕ БУТИ </a:t>
            </a: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КРАСИВОЮ ✨ ТА ЕКОЛОГІЧНОЮ 🌿</a:t>
            </a: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i="1"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30" name="Google Shape;930;p76"/>
          <p:cNvSpPr txBox="1"/>
          <p:nvPr/>
        </p:nvSpPr>
        <p:spPr>
          <a:xfrm>
            <a:off x="443050" y="4853845"/>
            <a:ext cx="56898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800">
                <a:solidFill>
                  <a:srgbClr val="333333"/>
                </a:solidFill>
                <a:highlight>
                  <a:srgbClr val="FFFFFF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Джерела фото: соціальні мережі українських брендів.</a:t>
            </a:r>
            <a:endParaRPr sz="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31" name="Google Shape;931;p76"/>
          <p:cNvSpPr/>
          <p:nvPr/>
        </p:nvSpPr>
        <p:spPr>
          <a:xfrm>
            <a:off x="3557250" y="1342300"/>
            <a:ext cx="2644550" cy="24875"/>
          </a:xfrm>
          <a:custGeom>
            <a:rect b="b" l="l" r="r" t="t"/>
            <a:pathLst>
              <a:path extrusionOk="0" h="995" w="105782">
                <a:moveTo>
                  <a:pt x="0" y="995"/>
                </a:moveTo>
                <a:cubicBezTo>
                  <a:pt x="35262" y="995"/>
                  <a:pt x="70520" y="0"/>
                  <a:pt x="105782" y="0"/>
                </a:cubicBezTo>
              </a:path>
            </a:pathLst>
          </a:custGeom>
          <a:noFill/>
          <a:ln cap="flat" cmpd="sng" w="38100">
            <a:solidFill>
              <a:srgbClr val="54D794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" name="Google Shape;936;p77" title="BubbleGame-yell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9750" y="1347274"/>
            <a:ext cx="4641512" cy="20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77"/>
          <p:cNvSpPr txBox="1"/>
          <p:nvPr/>
        </p:nvSpPr>
        <p:spPr>
          <a:xfrm>
            <a:off x="2260650" y="1763125"/>
            <a:ext cx="4560600" cy="10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uk" sz="2700">
                <a:latin typeface="Montserrat"/>
                <a:ea typeface="Montserrat"/>
                <a:cs typeface="Montserrat"/>
                <a:sym typeface="Montserrat"/>
              </a:rPr>
              <a:t>КОМАНДНА ГРА</a:t>
            </a:r>
            <a:br>
              <a:rPr b="1" lang="uk" sz="27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700">
                <a:latin typeface="Montserrat"/>
                <a:ea typeface="Montserrat"/>
                <a:cs typeface="Montserrat"/>
                <a:sym typeface="Montserrat"/>
              </a:rPr>
              <a:t>«10 І БІЛЬШЕ ІДЕЙ»</a:t>
            </a:r>
            <a:endParaRPr i="1" sz="3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78"/>
          <p:cNvSpPr/>
          <p:nvPr/>
        </p:nvSpPr>
        <p:spPr>
          <a:xfrm>
            <a:off x="4596400" y="1069125"/>
            <a:ext cx="3168600" cy="3511800"/>
          </a:xfrm>
          <a:prstGeom prst="roundRect">
            <a:avLst>
              <a:gd fmla="val 7566" name="adj"/>
            </a:avLst>
          </a:prstGeom>
          <a:solidFill>
            <a:srgbClr val="FFC1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78"/>
          <p:cNvSpPr/>
          <p:nvPr/>
        </p:nvSpPr>
        <p:spPr>
          <a:xfrm>
            <a:off x="1330700" y="1069125"/>
            <a:ext cx="3168600" cy="3511800"/>
          </a:xfrm>
          <a:prstGeom prst="roundRect">
            <a:avLst>
              <a:gd fmla="val 7566" name="adj"/>
            </a:avLst>
          </a:prstGeom>
          <a:solidFill>
            <a:srgbClr val="ECD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4" name="Google Shape;944;p78"/>
          <p:cNvPicPr preferRelativeResize="0"/>
          <p:nvPr/>
        </p:nvPicPr>
        <p:blipFill rotWithShape="1">
          <a:blip r:embed="rId3">
            <a:alphaModFix/>
          </a:blip>
          <a:srcRect b="0" l="0" r="48446" t="0"/>
          <a:stretch/>
        </p:blipFill>
        <p:spPr>
          <a:xfrm>
            <a:off x="1704238" y="1613975"/>
            <a:ext cx="2044174" cy="26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78"/>
          <p:cNvPicPr preferRelativeResize="0"/>
          <p:nvPr/>
        </p:nvPicPr>
        <p:blipFill rotWithShape="1">
          <a:blip r:embed="rId3">
            <a:alphaModFix/>
          </a:blip>
          <a:srcRect b="0" l="47064" r="1382" t="0"/>
          <a:stretch/>
        </p:blipFill>
        <p:spPr>
          <a:xfrm>
            <a:off x="4854900" y="1368275"/>
            <a:ext cx="2536573" cy="3280151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78"/>
          <p:cNvSpPr txBox="1"/>
          <p:nvPr/>
        </p:nvSpPr>
        <p:spPr>
          <a:xfrm>
            <a:off x="380549" y="228525"/>
            <a:ext cx="83346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Поділіться на 2 команди та запропонуйте 10+ способів використання цих речей. Варіанти можуть бути як практичними, так і дуже креативними!</a:t>
            </a:r>
            <a:endParaRPr b="1" sz="16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7" name="Google Shape;947;p78"/>
          <p:cNvSpPr txBox="1"/>
          <p:nvPr/>
        </p:nvSpPr>
        <p:spPr>
          <a:xfrm>
            <a:off x="1330700" y="1230475"/>
            <a:ext cx="316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Команда 1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8" name="Google Shape;948;p78"/>
          <p:cNvSpPr txBox="1"/>
          <p:nvPr/>
        </p:nvSpPr>
        <p:spPr>
          <a:xfrm>
            <a:off x="4596400" y="1230475"/>
            <a:ext cx="316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Команда 2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Google Shape;953;p79" title="BubbleGame-blu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9375" y="1217500"/>
            <a:ext cx="5002249" cy="2161350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79"/>
          <p:cNvSpPr txBox="1"/>
          <p:nvPr/>
        </p:nvSpPr>
        <p:spPr>
          <a:xfrm>
            <a:off x="2260650" y="1763125"/>
            <a:ext cx="4560600" cy="10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uk" sz="2700">
                <a:latin typeface="Montserrat"/>
                <a:ea typeface="Montserrat"/>
                <a:cs typeface="Montserrat"/>
                <a:sym typeface="Montserrat"/>
              </a:rPr>
              <a:t>ТВОРЧЕ</a:t>
            </a:r>
            <a:endParaRPr b="1"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uk" sz="2700">
                <a:latin typeface="Montserrat"/>
                <a:ea typeface="Montserrat"/>
                <a:cs typeface="Montserrat"/>
                <a:sym typeface="Montserrat"/>
              </a:rPr>
              <a:t>ЗАВДАННЯ</a:t>
            </a:r>
            <a:endParaRPr i="1" sz="3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80"/>
          <p:cNvSpPr txBox="1"/>
          <p:nvPr/>
        </p:nvSpPr>
        <p:spPr>
          <a:xfrm>
            <a:off x="293050" y="255025"/>
            <a:ext cx="84174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ЗРОБІТЬ РЕКЛАМНИЙ ПЛАКАТ ДЛЯ ШКОЛИ, </a:t>
            </a:r>
            <a:br>
              <a:rPr b="1" lang="uk" sz="22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ЯКИЙ НАВЧАЄ СТВОРЮВАТИ МЕНШЕ ВІДХОДІВ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0" name="Google Shape;960;p80"/>
          <p:cNvSpPr/>
          <p:nvPr/>
        </p:nvSpPr>
        <p:spPr>
          <a:xfrm>
            <a:off x="1853175" y="1328325"/>
            <a:ext cx="2436300" cy="30972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54D7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80"/>
          <p:cNvSpPr/>
          <p:nvPr/>
        </p:nvSpPr>
        <p:spPr>
          <a:xfrm rot="5400000">
            <a:off x="4902450" y="1328325"/>
            <a:ext cx="2436300" cy="30972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54D7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80"/>
          <p:cNvSpPr txBox="1"/>
          <p:nvPr/>
        </p:nvSpPr>
        <p:spPr>
          <a:xfrm>
            <a:off x="1981175" y="1794925"/>
            <a:ext cx="2122200" cy="14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 екозвичок,</a:t>
            </a:r>
            <a:b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які зроблять планету</a:t>
            </a:r>
            <a:endParaRPr b="1"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чистішою</a:t>
            </a:r>
            <a:endParaRPr b="1"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3" name="Google Shape;963;p80"/>
          <p:cNvSpPr txBox="1"/>
          <p:nvPr/>
        </p:nvSpPr>
        <p:spPr>
          <a:xfrm>
            <a:off x="4696150" y="2386275"/>
            <a:ext cx="2833500" cy="14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Менше сміття — здоровіша Земля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81"/>
          <p:cNvGrpSpPr/>
          <p:nvPr/>
        </p:nvGrpSpPr>
        <p:grpSpPr>
          <a:xfrm rot="-172998">
            <a:off x="2629100" y="415013"/>
            <a:ext cx="3885800" cy="1678943"/>
            <a:chOff x="2774633" y="318350"/>
            <a:chExt cx="3885932" cy="1679000"/>
          </a:xfrm>
        </p:grpSpPr>
        <p:pic>
          <p:nvPicPr>
            <p:cNvPr id="969" name="Google Shape;969;p81" title="reflekcia-yellow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74633" y="318350"/>
              <a:ext cx="3885932" cy="167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0" name="Google Shape;970;p81"/>
            <p:cNvSpPr txBox="1"/>
            <p:nvPr/>
          </p:nvSpPr>
          <p:spPr>
            <a:xfrm>
              <a:off x="3306425" y="903900"/>
              <a:ext cx="30000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2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Тепер я знаю, що…</a:t>
              </a:r>
              <a:endParaRPr b="1" sz="2100">
                <a:solidFill>
                  <a:schemeClr val="lt1"/>
                </a:solidFill>
              </a:endParaRPr>
            </a:p>
          </p:txBody>
        </p:sp>
      </p:grpSp>
      <p:grpSp>
        <p:nvGrpSpPr>
          <p:cNvPr id="971" name="Google Shape;971;p81"/>
          <p:cNvGrpSpPr/>
          <p:nvPr/>
        </p:nvGrpSpPr>
        <p:grpSpPr>
          <a:xfrm rot="-189512">
            <a:off x="310954" y="2393389"/>
            <a:ext cx="4054577" cy="1751876"/>
            <a:chOff x="356225" y="2714954"/>
            <a:chExt cx="4054499" cy="1751843"/>
          </a:xfrm>
        </p:grpSpPr>
        <p:pic>
          <p:nvPicPr>
            <p:cNvPr id="972" name="Google Shape;972;p81" title="reflekcia-red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6225" y="2714954"/>
              <a:ext cx="4054499" cy="1751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3" name="Google Shape;973;p81"/>
            <p:cNvSpPr txBox="1"/>
            <p:nvPr/>
          </p:nvSpPr>
          <p:spPr>
            <a:xfrm>
              <a:off x="1024675" y="3096300"/>
              <a:ext cx="30000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2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Мені було цікаво дізнатися…</a:t>
              </a:r>
              <a:endParaRPr b="1" sz="2100">
                <a:solidFill>
                  <a:schemeClr val="lt1"/>
                </a:solidFill>
              </a:endParaRPr>
            </a:p>
          </p:txBody>
        </p:sp>
      </p:grpSp>
      <p:grpSp>
        <p:nvGrpSpPr>
          <p:cNvPr id="974" name="Google Shape;974;p81"/>
          <p:cNvGrpSpPr/>
          <p:nvPr/>
        </p:nvGrpSpPr>
        <p:grpSpPr>
          <a:xfrm>
            <a:off x="4741719" y="2387193"/>
            <a:ext cx="4402912" cy="2407363"/>
            <a:chOff x="4741719" y="2387193"/>
            <a:chExt cx="4402912" cy="2407363"/>
          </a:xfrm>
        </p:grpSpPr>
        <p:pic>
          <p:nvPicPr>
            <p:cNvPr id="975" name="Google Shape;975;p81" title="reflekcia-blue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512414">
              <a:off x="4852675" y="2687625"/>
              <a:ext cx="4181000" cy="1806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6" name="Google Shape;976;p81"/>
            <p:cNvSpPr txBox="1"/>
            <p:nvPr/>
          </p:nvSpPr>
          <p:spPr>
            <a:xfrm rot="512407">
              <a:off x="5569572" y="3114662"/>
              <a:ext cx="2999963" cy="8797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2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Після заняття</a:t>
              </a:r>
              <a:br>
                <a:rPr b="1" lang="uk" sz="2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lang="uk" sz="2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я буду…</a:t>
              </a:r>
              <a:endParaRPr b="1" sz="2100">
                <a:solidFill>
                  <a:schemeClr val="lt1"/>
                </a:solidFill>
              </a:endParaRPr>
            </a:p>
          </p:txBody>
        </p:sp>
      </p:grpSp>
      <p:pic>
        <p:nvPicPr>
          <p:cNvPr id="977" name="Google Shape;977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3697" y="479279"/>
            <a:ext cx="775225" cy="7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34100" y="3694725"/>
            <a:ext cx="837000" cy="11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8691" y="1300688"/>
            <a:ext cx="1348118" cy="8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9087">
            <a:off x="7147366" y="1464512"/>
            <a:ext cx="1348119" cy="8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9070">
            <a:off x="3712920" y="3900405"/>
            <a:ext cx="1203710" cy="76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2190" y="3668447"/>
            <a:ext cx="775224" cy="80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/>
        </p:nvSpPr>
        <p:spPr>
          <a:xfrm>
            <a:off x="293050" y="255025"/>
            <a:ext cx="82014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100">
                <a:latin typeface="Montserrat"/>
                <a:ea typeface="Montserrat"/>
                <a:cs typeface="Montserrat"/>
                <a:sym typeface="Montserrat"/>
              </a:rPr>
              <a:t>СМІТТЯ — СЕРЙОЗНА ЕКОЛОГІЧНА ПРОБЛЕМА</a:t>
            </a:r>
            <a:endParaRPr b="1" i="1"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6256663" y="3026450"/>
            <a:ext cx="1108800" cy="1108800"/>
          </a:xfrm>
          <a:prstGeom prst="ellipse">
            <a:avLst/>
          </a:prstGeom>
          <a:solidFill>
            <a:srgbClr val="F154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1292913" y="3026450"/>
            <a:ext cx="1108800" cy="1108800"/>
          </a:xfrm>
          <a:prstGeom prst="ellipse">
            <a:avLst/>
          </a:prstGeom>
          <a:solidFill>
            <a:srgbClr val="FFA22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9"/>
          <p:cNvSpPr/>
          <p:nvPr/>
        </p:nvSpPr>
        <p:spPr>
          <a:xfrm>
            <a:off x="3869363" y="3026450"/>
            <a:ext cx="1108800" cy="1108800"/>
          </a:xfrm>
          <a:prstGeom prst="ellipse">
            <a:avLst/>
          </a:prstGeom>
          <a:solidFill>
            <a:srgbClr val="D7AD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1397413" y="976300"/>
            <a:ext cx="1108800" cy="1108800"/>
          </a:xfrm>
          <a:prstGeom prst="ellipse">
            <a:avLst/>
          </a:prstGeom>
          <a:solidFill>
            <a:srgbClr val="F154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9"/>
          <p:cNvSpPr txBox="1"/>
          <p:nvPr/>
        </p:nvSpPr>
        <p:spPr>
          <a:xfrm>
            <a:off x="574850" y="2059575"/>
            <a:ext cx="26796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У ґрунт і підземні води просочуються важкі метали, токсини й патогенні мікроорганізми</a:t>
            </a:r>
            <a:endParaRPr sz="1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3869375" y="976300"/>
            <a:ext cx="1108800" cy="1108800"/>
          </a:xfrm>
          <a:prstGeom prst="ellipse">
            <a:avLst/>
          </a:prstGeom>
          <a:solidFill>
            <a:srgbClr val="FFA22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6265138" y="976300"/>
            <a:ext cx="1108800" cy="1108800"/>
          </a:xfrm>
          <a:prstGeom prst="ellipse">
            <a:avLst/>
          </a:prstGeom>
          <a:solidFill>
            <a:srgbClr val="00A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9"/>
          <p:cNvSpPr txBox="1"/>
          <p:nvPr/>
        </p:nvSpPr>
        <p:spPr>
          <a:xfrm>
            <a:off x="3546448" y="2059575"/>
            <a:ext cx="17295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Розповсюджується неприємний запах</a:t>
            </a:r>
            <a:endParaRPr sz="1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5515150" y="2059575"/>
            <a:ext cx="2608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У повітря потрапляють небезпечні гази: метан, діоксид вуглецю, сірководень та аміак</a:t>
            </a:r>
            <a:endParaRPr sz="1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1011836" y="4199150"/>
            <a:ext cx="18411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Розмножуються шкідники та інфекції</a:t>
            </a:r>
            <a:endParaRPr sz="1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3604050" y="4199150"/>
            <a:ext cx="16395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Підвищується ризик самозаймання</a:t>
            </a:r>
            <a:endParaRPr sz="1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5515150" y="4199150"/>
            <a:ext cx="2608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Дикі тварини плутаються в смітті, травмуються або отруюються</a:t>
            </a:r>
            <a:endParaRPr sz="10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44" name="Google Shape;14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850" y="950641"/>
            <a:ext cx="829949" cy="88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5818" y="3058088"/>
            <a:ext cx="700413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5650" y="3015262"/>
            <a:ext cx="576250" cy="88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9700" y="976300"/>
            <a:ext cx="829951" cy="87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8800" y="815218"/>
            <a:ext cx="829950" cy="101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8">
            <a:alphaModFix/>
          </a:blip>
          <a:srcRect b="9894" l="30517" r="28310" t="42352"/>
          <a:stretch/>
        </p:blipFill>
        <p:spPr>
          <a:xfrm>
            <a:off x="1553650" y="3225575"/>
            <a:ext cx="999299" cy="77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 rotWithShape="1">
          <a:blip r:embed="rId8">
            <a:alphaModFix/>
          </a:blip>
          <a:srcRect b="2812" l="73198" r="6687" t="70755"/>
          <a:stretch/>
        </p:blipFill>
        <p:spPr>
          <a:xfrm>
            <a:off x="1165925" y="3646925"/>
            <a:ext cx="525274" cy="4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 rotWithShape="1">
          <a:blip r:embed="rId8">
            <a:alphaModFix/>
          </a:blip>
          <a:srcRect b="31714" l="71593" r="16497" t="50047"/>
          <a:stretch/>
        </p:blipFill>
        <p:spPr>
          <a:xfrm>
            <a:off x="1225825" y="3225575"/>
            <a:ext cx="311025" cy="31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82"/>
          <p:cNvSpPr/>
          <p:nvPr/>
        </p:nvSpPr>
        <p:spPr>
          <a:xfrm>
            <a:off x="488225" y="1383075"/>
            <a:ext cx="2464200" cy="3443400"/>
          </a:xfrm>
          <a:prstGeom prst="roundRect">
            <a:avLst>
              <a:gd fmla="val 9254" name="adj"/>
            </a:avLst>
          </a:prstGeom>
          <a:solidFill>
            <a:srgbClr val="54D7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82"/>
          <p:cNvSpPr/>
          <p:nvPr/>
        </p:nvSpPr>
        <p:spPr>
          <a:xfrm>
            <a:off x="3281035" y="1383075"/>
            <a:ext cx="2464200" cy="3443400"/>
          </a:xfrm>
          <a:prstGeom prst="roundRect">
            <a:avLst>
              <a:gd fmla="val 9254" name="adj"/>
            </a:avLst>
          </a:prstGeom>
          <a:solidFill>
            <a:srgbClr val="FFA22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82"/>
          <p:cNvSpPr/>
          <p:nvPr/>
        </p:nvSpPr>
        <p:spPr>
          <a:xfrm>
            <a:off x="6146312" y="1383075"/>
            <a:ext cx="2464200" cy="3443400"/>
          </a:xfrm>
          <a:prstGeom prst="roundRect">
            <a:avLst>
              <a:gd fmla="val 9254" name="adj"/>
            </a:avLst>
          </a:prstGeom>
          <a:solidFill>
            <a:srgbClr val="F850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82"/>
          <p:cNvSpPr txBox="1"/>
          <p:nvPr/>
        </p:nvSpPr>
        <p:spPr>
          <a:xfrm>
            <a:off x="356225" y="318350"/>
            <a:ext cx="66006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ОБЕРИ СОБІ ОДНЕ ДОМАШНЄ ЗАВДАННЯ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1" name="Google Shape;991;p82"/>
          <p:cNvSpPr txBox="1"/>
          <p:nvPr/>
        </p:nvSpPr>
        <p:spPr>
          <a:xfrm>
            <a:off x="582190" y="2222708"/>
            <a:ext cx="23217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Створи комікс </a:t>
            </a:r>
            <a:b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тему «Мій день без сміття».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2" name="Google Shape;992;p82"/>
          <p:cNvSpPr txBox="1"/>
          <p:nvPr/>
        </p:nvSpPr>
        <p:spPr>
          <a:xfrm>
            <a:off x="3382446" y="2183991"/>
            <a:ext cx="2321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Проведи аудит </a:t>
            </a:r>
            <a:r>
              <a:rPr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шкільних відходів </a:t>
            </a:r>
            <a:br>
              <a:rPr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запропонуй ідеї, </a:t>
            </a:r>
            <a:br>
              <a:rPr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які допоможуть зменшити їхню кількість.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3" name="Google Shape;993;p82"/>
          <p:cNvSpPr txBox="1"/>
          <p:nvPr/>
        </p:nvSpPr>
        <p:spPr>
          <a:xfrm>
            <a:off x="6182700" y="2184000"/>
            <a:ext cx="24279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Влаштуй домашній екочелендж:</a:t>
            </a:r>
            <a:r>
              <a:rPr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оберіть з родиною день, </a:t>
            </a:r>
            <a:br>
              <a:rPr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коли всі намагаються створювати якомога менше сміття. Занотуй, що вдалося зробити та що було складно.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4" name="Google Shape;994;p82"/>
          <p:cNvSpPr txBox="1"/>
          <p:nvPr/>
        </p:nvSpPr>
        <p:spPr>
          <a:xfrm>
            <a:off x="624875" y="1504575"/>
            <a:ext cx="849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01</a:t>
            </a:r>
            <a:endParaRPr sz="3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95" name="Google Shape;995;p82"/>
          <p:cNvSpPr txBox="1"/>
          <p:nvPr/>
        </p:nvSpPr>
        <p:spPr>
          <a:xfrm>
            <a:off x="3403498" y="1504575"/>
            <a:ext cx="849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02</a:t>
            </a:r>
            <a:endParaRPr sz="3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96" name="Google Shape;996;p82"/>
          <p:cNvSpPr txBox="1"/>
          <p:nvPr/>
        </p:nvSpPr>
        <p:spPr>
          <a:xfrm>
            <a:off x="6224605" y="1504575"/>
            <a:ext cx="849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03</a:t>
            </a:r>
            <a:endParaRPr sz="3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97" name="Google Shape;997;p82"/>
          <p:cNvSpPr/>
          <p:nvPr/>
        </p:nvSpPr>
        <p:spPr>
          <a:xfrm flipH="1" rot="10800000">
            <a:off x="2347401" y="764144"/>
            <a:ext cx="985687" cy="9749"/>
          </a:xfrm>
          <a:custGeom>
            <a:rect b="b" l="l" r="r" t="t"/>
            <a:pathLst>
              <a:path extrusionOk="0" h="529" w="142081">
                <a:moveTo>
                  <a:pt x="0" y="0"/>
                </a:moveTo>
                <a:cubicBezTo>
                  <a:pt x="47361" y="0"/>
                  <a:pt x="94720" y="529"/>
                  <a:pt x="142081" y="529"/>
                </a:cubicBezTo>
              </a:path>
            </a:pathLst>
          </a:custGeom>
          <a:noFill/>
          <a:ln cap="flat" cmpd="sng" w="38100">
            <a:solidFill>
              <a:srgbClr val="FBBD04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FEF"/>
        </a:solidFill>
      </p:bgPr>
    </p:bg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83" title="hands.png"/>
          <p:cNvPicPr preferRelativeResize="0"/>
          <p:nvPr/>
        </p:nvPicPr>
        <p:blipFill rotWithShape="1">
          <a:blip r:embed="rId3">
            <a:alphaModFix/>
          </a:blip>
          <a:srcRect b="-9490" l="-8050" r="8050" t="9490"/>
          <a:stretch/>
        </p:blipFill>
        <p:spPr>
          <a:xfrm>
            <a:off x="288338" y="536773"/>
            <a:ext cx="87633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83"/>
          <p:cNvSpPr txBox="1"/>
          <p:nvPr>
            <p:ph type="title"/>
          </p:nvPr>
        </p:nvSpPr>
        <p:spPr>
          <a:xfrm>
            <a:off x="459125" y="490275"/>
            <a:ext cx="8520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uk" sz="3120">
                <a:latin typeface="Montserrat"/>
                <a:ea typeface="Montserrat"/>
                <a:cs typeface="Montserrat"/>
                <a:sym typeface="Montserrat"/>
              </a:rPr>
              <a:t>ЛОВІТЬ ПОДЯКУ</a:t>
            </a:r>
            <a:endParaRPr b="1" sz="312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uk" sz="3120">
                <a:latin typeface="Montserrat"/>
                <a:ea typeface="Montserrat"/>
                <a:cs typeface="Montserrat"/>
                <a:sym typeface="Montserrat"/>
              </a:rPr>
              <a:t>ЗА УВАГУ! </a:t>
            </a:r>
            <a:endParaRPr b="1" sz="312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F4FF"/>
        </a:solidFill>
      </p:bgPr>
    </p:bg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Google Shape;100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8800" y="258121"/>
            <a:ext cx="5554800" cy="462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84"/>
          <p:cNvSpPr txBox="1"/>
          <p:nvPr>
            <p:ph idx="1" type="body"/>
          </p:nvPr>
        </p:nvSpPr>
        <p:spPr>
          <a:xfrm>
            <a:off x="369300" y="2532550"/>
            <a:ext cx="3709500" cy="7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Телефонуйте на безплатну гарячу лінію «Скажи, як є» </a:t>
            </a:r>
            <a:endParaRPr i="1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10" name="Google Shape;1010;p84"/>
          <p:cNvSpPr txBox="1"/>
          <p:nvPr/>
        </p:nvSpPr>
        <p:spPr>
          <a:xfrm>
            <a:off x="305952" y="3354800"/>
            <a:ext cx="4493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0 800 600 017 </a:t>
            </a:r>
            <a:endParaRPr sz="3800"/>
          </a:p>
        </p:txBody>
      </p:sp>
      <p:sp>
        <p:nvSpPr>
          <p:cNvPr id="1011" name="Google Shape;1011;p84"/>
          <p:cNvSpPr txBox="1"/>
          <p:nvPr/>
        </p:nvSpPr>
        <p:spPr>
          <a:xfrm>
            <a:off x="382149" y="3978942"/>
            <a:ext cx="378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понеділок — неділя з 08:00 до 20:00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12" name="Google Shape;1012;p84"/>
          <p:cNvSpPr txBox="1"/>
          <p:nvPr/>
        </p:nvSpPr>
        <p:spPr>
          <a:xfrm>
            <a:off x="356225" y="470750"/>
            <a:ext cx="5325300" cy="17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ХОЧЕТЕ ПОДІЛИТИСЯ ВРАЖЕННЯМИ </a:t>
            </a:r>
            <a:br>
              <a:rPr b="1" lang="uk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ЧИ ЗАУВАЖЕННЯМИ </a:t>
            </a:r>
            <a:br>
              <a:rPr b="1" lang="uk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 ЦЕЙ УРОК?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3" name="Google Shape;1013;p84"/>
          <p:cNvSpPr/>
          <p:nvPr/>
        </p:nvSpPr>
        <p:spPr>
          <a:xfrm>
            <a:off x="463883" y="3953225"/>
            <a:ext cx="3368025" cy="39350"/>
          </a:xfrm>
          <a:custGeom>
            <a:rect b="b" l="l" r="r" t="t"/>
            <a:pathLst>
              <a:path extrusionOk="0" h="1574" w="134721">
                <a:moveTo>
                  <a:pt x="0" y="0"/>
                </a:moveTo>
                <a:cubicBezTo>
                  <a:pt x="44910" y="0"/>
                  <a:pt x="89811" y="1574"/>
                  <a:pt x="134721" y="1574"/>
                </a:cubicBezTo>
              </a:path>
            </a:pathLst>
          </a:custGeom>
          <a:noFill/>
          <a:ln cap="flat" cmpd="sng" w="28575">
            <a:solidFill>
              <a:srgbClr val="FBBD04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F4FF"/>
        </a:solidFill>
      </p:bgPr>
    </p:bg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8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9300" y="519375"/>
            <a:ext cx="5646049" cy="349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85"/>
          <p:cNvSpPr txBox="1"/>
          <p:nvPr/>
        </p:nvSpPr>
        <p:spPr>
          <a:xfrm>
            <a:off x="356225" y="470750"/>
            <a:ext cx="4373100" cy="25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Ще більше корисних </a:t>
            </a:r>
            <a:br>
              <a:rPr b="1" lang="uk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інтерактивних матеріалів для дітей знайдете в онлайн-базі знань «Спільнотека» </a:t>
            </a:r>
            <a:br>
              <a:rPr b="1" lang="uk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 ЮНІСЕФ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0" name="Google Shape;1020;p85"/>
          <p:cNvSpPr txBox="1"/>
          <p:nvPr/>
        </p:nvSpPr>
        <p:spPr>
          <a:xfrm>
            <a:off x="305952" y="3735800"/>
            <a:ext cx="4493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spilnoteka.org</a:t>
            </a:r>
            <a:endParaRPr sz="3800"/>
          </a:p>
        </p:txBody>
      </p:sp>
      <p:sp>
        <p:nvSpPr>
          <p:cNvPr id="1021" name="Google Shape;1021;p85"/>
          <p:cNvSpPr/>
          <p:nvPr/>
        </p:nvSpPr>
        <p:spPr>
          <a:xfrm>
            <a:off x="185900" y="3674900"/>
            <a:ext cx="4142253" cy="919660"/>
          </a:xfrm>
          <a:custGeom>
            <a:rect b="b" l="l" r="r" t="t"/>
            <a:pathLst>
              <a:path extrusionOk="0" h="31916" w="86867">
                <a:moveTo>
                  <a:pt x="17116" y="482"/>
                </a:moveTo>
                <a:cubicBezTo>
                  <a:pt x="9741" y="482"/>
                  <a:pt x="1162" y="7345"/>
                  <a:pt x="118" y="14646"/>
                </a:cubicBezTo>
                <a:cubicBezTo>
                  <a:pt x="-824" y="21232"/>
                  <a:pt x="6443" y="27410"/>
                  <a:pt x="12394" y="30384"/>
                </a:cubicBezTo>
                <a:cubicBezTo>
                  <a:pt x="17102" y="32737"/>
                  <a:pt x="22870" y="31644"/>
                  <a:pt x="28133" y="31644"/>
                </a:cubicBezTo>
                <a:cubicBezTo>
                  <a:pt x="38354" y="31644"/>
                  <a:pt x="48563" y="30364"/>
                  <a:pt x="58665" y="28811"/>
                </a:cubicBezTo>
                <a:cubicBezTo>
                  <a:pt x="68486" y="27301"/>
                  <a:pt x="83953" y="27434"/>
                  <a:pt x="86365" y="17794"/>
                </a:cubicBezTo>
                <a:cubicBezTo>
                  <a:pt x="92183" y="-5461"/>
                  <a:pt x="40458" y="796"/>
                  <a:pt x="16486" y="796"/>
                </a:cubicBezTo>
              </a:path>
            </a:pathLst>
          </a:custGeom>
          <a:noFill/>
          <a:ln cap="flat" cmpd="sng" w="28575">
            <a:solidFill>
              <a:srgbClr val="F8D468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/>
          <p:nvPr/>
        </p:nvSpPr>
        <p:spPr>
          <a:xfrm>
            <a:off x="5028938" y="3234725"/>
            <a:ext cx="1108800" cy="1108800"/>
          </a:xfrm>
          <a:prstGeom prst="ellipse">
            <a:avLst/>
          </a:prstGeom>
          <a:solidFill>
            <a:srgbClr val="F154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0"/>
          <p:cNvSpPr/>
          <p:nvPr/>
        </p:nvSpPr>
        <p:spPr>
          <a:xfrm>
            <a:off x="7035250" y="3234725"/>
            <a:ext cx="1108800" cy="1108800"/>
          </a:xfrm>
          <a:prstGeom prst="ellipse">
            <a:avLst/>
          </a:prstGeom>
          <a:solidFill>
            <a:srgbClr val="00A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0"/>
          <p:cNvSpPr/>
          <p:nvPr/>
        </p:nvSpPr>
        <p:spPr>
          <a:xfrm>
            <a:off x="903388" y="3234725"/>
            <a:ext cx="1108800" cy="1108800"/>
          </a:xfrm>
          <a:prstGeom prst="ellipse">
            <a:avLst/>
          </a:prstGeom>
          <a:solidFill>
            <a:srgbClr val="FFA22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0"/>
          <p:cNvSpPr/>
          <p:nvPr/>
        </p:nvSpPr>
        <p:spPr>
          <a:xfrm>
            <a:off x="3022638" y="3234725"/>
            <a:ext cx="1108800" cy="1108800"/>
          </a:xfrm>
          <a:prstGeom prst="ellipse">
            <a:avLst/>
          </a:prstGeom>
          <a:solidFill>
            <a:srgbClr val="D7AD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0"/>
          <p:cNvSpPr/>
          <p:nvPr/>
        </p:nvSpPr>
        <p:spPr>
          <a:xfrm>
            <a:off x="1007888" y="1504450"/>
            <a:ext cx="1108800" cy="1108800"/>
          </a:xfrm>
          <a:prstGeom prst="ellipse">
            <a:avLst/>
          </a:prstGeom>
          <a:solidFill>
            <a:srgbClr val="F154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397" y="1470400"/>
            <a:ext cx="1259205" cy="101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0"/>
          <p:cNvSpPr txBox="1"/>
          <p:nvPr/>
        </p:nvSpPr>
        <p:spPr>
          <a:xfrm>
            <a:off x="356225" y="318350"/>
            <a:ext cx="8537700" cy="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100">
                <a:latin typeface="Montserrat Medium"/>
                <a:ea typeface="Montserrat Medium"/>
                <a:cs typeface="Montserrat Medium"/>
                <a:sym typeface="Montserrat Medium"/>
              </a:rPr>
              <a:t>МИ МОЖЕМО ВИКОРИСТОВУВАТИ ЩОСЬ </a:t>
            </a:r>
            <a:r>
              <a:rPr b="1" lang="uk" sz="2100">
                <a:latin typeface="Montserrat"/>
                <a:ea typeface="Montserrat"/>
                <a:cs typeface="Montserrat"/>
                <a:sym typeface="Montserrat"/>
              </a:rPr>
              <a:t>5 ХВИЛИН</a:t>
            </a:r>
            <a:r>
              <a:rPr lang="uk" sz="2100"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br>
              <a:rPr lang="uk" sz="210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uk" sz="2100">
                <a:latin typeface="Montserrat Medium"/>
                <a:ea typeface="Montserrat Medium"/>
                <a:cs typeface="Montserrat Medium"/>
                <a:sym typeface="Montserrat Medium"/>
              </a:rPr>
              <a:t>А СМІТТЯ ВІД НЬОГО РОЗКЛАДАТИМЕТЬСЯ </a:t>
            </a:r>
            <a:r>
              <a:rPr b="1" lang="uk" sz="2100">
                <a:latin typeface="Montserrat"/>
                <a:ea typeface="Montserrat"/>
                <a:cs typeface="Montserrat"/>
                <a:sym typeface="Montserrat"/>
              </a:rPr>
              <a:t>ДУЖЕ ДОВГО</a:t>
            </a:r>
            <a:endParaRPr b="1"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1047000" y="2587725"/>
            <a:ext cx="9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2 тижні</a:t>
            </a:r>
            <a:endParaRPr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3022650" y="1504450"/>
            <a:ext cx="1108800" cy="1108800"/>
          </a:xfrm>
          <a:prstGeom prst="ellipse">
            <a:avLst/>
          </a:prstGeom>
          <a:solidFill>
            <a:srgbClr val="FFA22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0"/>
          <p:cNvSpPr/>
          <p:nvPr/>
        </p:nvSpPr>
        <p:spPr>
          <a:xfrm>
            <a:off x="5037413" y="1504450"/>
            <a:ext cx="1108800" cy="1108800"/>
          </a:xfrm>
          <a:prstGeom prst="ellipse">
            <a:avLst/>
          </a:prstGeom>
          <a:solidFill>
            <a:srgbClr val="00A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0"/>
          <p:cNvSpPr/>
          <p:nvPr/>
        </p:nvSpPr>
        <p:spPr>
          <a:xfrm>
            <a:off x="7035238" y="1504450"/>
            <a:ext cx="1108800" cy="1108800"/>
          </a:xfrm>
          <a:prstGeom prst="ellipse">
            <a:avLst/>
          </a:prstGeom>
          <a:solidFill>
            <a:srgbClr val="D7AD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0"/>
          <p:cNvSpPr txBox="1"/>
          <p:nvPr/>
        </p:nvSpPr>
        <p:spPr>
          <a:xfrm>
            <a:off x="3091050" y="2587725"/>
            <a:ext cx="9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2 місяці</a:t>
            </a:r>
            <a:endParaRPr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5850" y="1519203"/>
            <a:ext cx="1202450" cy="1010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3700" y="1416550"/>
            <a:ext cx="606150" cy="10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0475" y="1436675"/>
            <a:ext cx="578350" cy="10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5037425" y="2587725"/>
            <a:ext cx="9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5 років</a:t>
            </a:r>
            <a:endParaRPr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7081475" y="2587725"/>
            <a:ext cx="9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100 років</a:t>
            </a:r>
            <a:endParaRPr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1047000" y="4318000"/>
            <a:ext cx="9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200 років</a:t>
            </a:r>
            <a:endParaRPr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3091050" y="4318000"/>
            <a:ext cx="9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400 років</a:t>
            </a:r>
            <a:endParaRPr sz="1100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5037425" y="4318000"/>
            <a:ext cx="9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500 років</a:t>
            </a:r>
            <a:endParaRPr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7081475" y="4318000"/>
            <a:ext cx="9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1 млн років</a:t>
            </a:r>
            <a:endParaRPr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pic>
        <p:nvPicPr>
          <p:cNvPr id="177" name="Google Shape;17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96851">
            <a:off x="1362575" y="2997975"/>
            <a:ext cx="272499" cy="151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847699">
            <a:off x="3412284" y="3101982"/>
            <a:ext cx="437657" cy="116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90591" y="3034402"/>
            <a:ext cx="394620" cy="122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30432" y="3097562"/>
            <a:ext cx="674086" cy="107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BD04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84914">
            <a:off x="6547615" y="2405509"/>
            <a:ext cx="1894069" cy="223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2166">
            <a:off x="841530" y="2820363"/>
            <a:ext cx="1442389" cy="216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19318">
            <a:off x="3627076" y="2779425"/>
            <a:ext cx="1680799" cy="16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 txBox="1"/>
          <p:nvPr/>
        </p:nvSpPr>
        <p:spPr>
          <a:xfrm>
            <a:off x="421150" y="268982"/>
            <a:ext cx="8283300" cy="2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2200">
                <a:latin typeface="Montserrat"/>
                <a:ea typeface="Montserrat"/>
                <a:cs typeface="Montserrat"/>
                <a:sym typeface="Montserrat"/>
              </a:rPr>
              <a:t>ОДНОРАЗОВИЙ ПЛАСТИК </a:t>
            </a: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— ОДНА З НАЙБІЛЬШИХ ПРОБЛЕМ ДЛЯ ДОВКІЛЛЯ</a:t>
            </a: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 🌍: </a:t>
            </a: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ПЛЯШКИ, ПАКЕТИ, СОЛОМИНКИ, ОБГОРТКИ ТОЩО. ВОНИ РОЗКЛАДАЮТЬСЯ </a:t>
            </a:r>
            <a:r>
              <a:rPr lang="uk" sz="2200">
                <a:latin typeface="Montserrat ExtraBold"/>
                <a:ea typeface="Montserrat ExtraBold"/>
                <a:cs typeface="Montserrat ExtraBold"/>
                <a:sym typeface="Montserrat ExtraBold"/>
              </a:rPr>
              <a:t>СТОРІЧЧЯМИ</a:t>
            </a: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 ⏳, А ЇХНІ МІКРОСКОПІЧНІ ШМАТОЧКИ ЗАЛИШАЮТЬСЯ </a:t>
            </a:r>
            <a:b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  <a:t>В ҐРУНТАХ 🌱, У ВОДІ 🌊, ПОТРАПЛЯЮЧИ</a:t>
            </a:r>
            <a:br>
              <a:rPr lang="uk" sz="22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uk" sz="2200">
                <a:latin typeface="Montserrat ExtraBold"/>
                <a:ea typeface="Montserrat ExtraBold"/>
                <a:cs typeface="Montserrat ExtraBold"/>
                <a:sym typeface="Montserrat ExtraBold"/>
              </a:rPr>
              <a:t>В ХАРЧОВИЙ ЛАНЦЮГ.</a:t>
            </a:r>
            <a:endParaRPr sz="22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5175" y="3858600"/>
            <a:ext cx="679050" cy="58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8800" y="3478755"/>
            <a:ext cx="679050" cy="577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