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7.xml"/>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68.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69.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6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62.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63.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64.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6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66.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69.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6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67.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6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65.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64.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63.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73" Type="http://schemas.openxmlformats.org/officeDocument/2006/relationships/slide" Target="slides/slide68.xml"/><Relationship Id="rId72" Type="http://schemas.openxmlformats.org/officeDocument/2006/relationships/slide" Target="slides/slide67.xml"/><Relationship Id="rId31" Type="http://schemas.openxmlformats.org/officeDocument/2006/relationships/slide" Target="slides/slide26.xml"/><Relationship Id="rId30" Type="http://schemas.openxmlformats.org/officeDocument/2006/relationships/slide" Target="slides/slide25.xml"/><Relationship Id="rId74" Type="http://schemas.openxmlformats.org/officeDocument/2006/relationships/slide" Target="slides/slide69.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71" Type="http://schemas.openxmlformats.org/officeDocument/2006/relationships/slide" Target="slides/slide66.xml"/><Relationship Id="rId70" Type="http://schemas.openxmlformats.org/officeDocument/2006/relationships/slide" Target="slides/slide65.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62" Type="http://schemas.openxmlformats.org/officeDocument/2006/relationships/slide" Target="slides/slide57.xml"/><Relationship Id="rId61" Type="http://schemas.openxmlformats.org/officeDocument/2006/relationships/slide" Target="slides/slide56.xml"/><Relationship Id="rId20" Type="http://schemas.openxmlformats.org/officeDocument/2006/relationships/slide" Target="slides/slide15.xml"/><Relationship Id="rId64" Type="http://schemas.openxmlformats.org/officeDocument/2006/relationships/slide" Target="slides/slide59.xml"/><Relationship Id="rId63" Type="http://schemas.openxmlformats.org/officeDocument/2006/relationships/slide" Target="slides/slide58.xml"/><Relationship Id="rId22" Type="http://schemas.openxmlformats.org/officeDocument/2006/relationships/slide" Target="slides/slide17.xml"/><Relationship Id="rId66" Type="http://schemas.openxmlformats.org/officeDocument/2006/relationships/slide" Target="slides/slide61.xml"/><Relationship Id="rId21" Type="http://schemas.openxmlformats.org/officeDocument/2006/relationships/slide" Target="slides/slide16.xml"/><Relationship Id="rId65" Type="http://schemas.openxmlformats.org/officeDocument/2006/relationships/slide" Target="slides/slide60.xml"/><Relationship Id="rId24" Type="http://schemas.openxmlformats.org/officeDocument/2006/relationships/slide" Target="slides/slide19.xml"/><Relationship Id="rId68" Type="http://schemas.openxmlformats.org/officeDocument/2006/relationships/slide" Target="slides/slide63.xml"/><Relationship Id="rId23" Type="http://schemas.openxmlformats.org/officeDocument/2006/relationships/slide" Target="slides/slide18.xml"/><Relationship Id="rId67" Type="http://schemas.openxmlformats.org/officeDocument/2006/relationships/slide" Target="slides/slide62.xml"/><Relationship Id="rId60" Type="http://schemas.openxmlformats.org/officeDocument/2006/relationships/slide" Target="slides/slide55.xml"/><Relationship Id="rId26" Type="http://schemas.openxmlformats.org/officeDocument/2006/relationships/slide" Target="slides/slide21.xml"/><Relationship Id="rId25" Type="http://schemas.openxmlformats.org/officeDocument/2006/relationships/slide" Target="slides/slide20.xml"/><Relationship Id="rId69" Type="http://schemas.openxmlformats.org/officeDocument/2006/relationships/slide" Target="slides/slide64.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55" Type="http://schemas.openxmlformats.org/officeDocument/2006/relationships/slide" Target="slides/slide50.xml"/><Relationship Id="rId10" Type="http://schemas.openxmlformats.org/officeDocument/2006/relationships/slide" Target="slides/slide5.xml"/><Relationship Id="rId54" Type="http://schemas.openxmlformats.org/officeDocument/2006/relationships/slide" Target="slides/slide49.xml"/><Relationship Id="rId13" Type="http://schemas.openxmlformats.org/officeDocument/2006/relationships/slide" Target="slides/slide8.xml"/><Relationship Id="rId57" Type="http://schemas.openxmlformats.org/officeDocument/2006/relationships/slide" Target="slides/slide52.xml"/><Relationship Id="rId12" Type="http://schemas.openxmlformats.org/officeDocument/2006/relationships/slide" Target="slides/slide7.xml"/><Relationship Id="rId56" Type="http://schemas.openxmlformats.org/officeDocument/2006/relationships/slide" Target="slides/slide51.xml"/><Relationship Id="rId15" Type="http://schemas.openxmlformats.org/officeDocument/2006/relationships/slide" Target="slides/slide10.xml"/><Relationship Id="rId59" Type="http://schemas.openxmlformats.org/officeDocument/2006/relationships/slide" Target="slides/slide54.xml"/><Relationship Id="rId14" Type="http://schemas.openxmlformats.org/officeDocument/2006/relationships/slide" Target="slides/slide9.xml"/><Relationship Id="rId58" Type="http://schemas.openxmlformats.org/officeDocument/2006/relationships/slide" Target="slides/slide53.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forms.gle/xzVbMcoGdwaVqUBz7" TargetMode="Externa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forms.gle/xzVbMcoGdwaVqUBz7" TargetMode="Externa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c9123125be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c9123125be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3ee4535075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3ee4535075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b="1" lang="uk" sz="1300">
                <a:latin typeface="Montserrat"/>
                <a:ea typeface="Montserrat"/>
                <a:cs typeface="Montserrat"/>
                <a:sym typeface="Montserrat"/>
              </a:rPr>
              <a:t>Під час заняття проведіть коротке вхідне та вихідне оцінювання за допомогою цього тесту. </a:t>
            </a:r>
            <a:r>
              <a:rPr lang="uk" sz="1300">
                <a:latin typeface="Montserrat"/>
                <a:ea typeface="Montserrat"/>
                <a:cs typeface="Montserrat"/>
                <a:sym typeface="Montserrat"/>
              </a:rPr>
              <a:t>Це допоможе оцінити, наскільки якісно діти засвоїли інформацію. Роздайте дітям аркуші, на яких вони зазначать правильні варіанти. Вказувати ім’я чи інші персональні дані не потрібно. Зберіть аркуші та підрахуйте кількість учнів та учениць, які дали правильну відповідь. Після заняття повторіть тест, щоб оцінити, чи збільшилася кількість дітей, які коректно визначають дії, що допомагають зменшити кількість сміття.</a:t>
            </a:r>
            <a:endParaRPr sz="1300">
              <a:latin typeface="Montserrat"/>
              <a:ea typeface="Montserrat"/>
              <a:cs typeface="Montserrat"/>
              <a:sym typeface="Montserrat"/>
            </a:endParaRPr>
          </a:p>
          <a:p>
            <a:pPr indent="0" lvl="0" marL="0" rtl="0" algn="l">
              <a:lnSpc>
                <a:spcPct val="115000"/>
              </a:lnSpc>
              <a:spcBef>
                <a:spcPts val="1200"/>
              </a:spcBef>
              <a:spcAft>
                <a:spcPts val="0"/>
              </a:spcAft>
              <a:buNone/>
            </a:pPr>
            <a:r>
              <a:rPr b="1" lang="uk" sz="1300">
                <a:latin typeface="Montserrat"/>
                <a:ea typeface="Montserrat"/>
                <a:cs typeface="Montserrat"/>
                <a:sym typeface="Montserrat"/>
              </a:rPr>
              <a:t>Якщо заняття проходить онлайн</a:t>
            </a:r>
            <a:r>
              <a:rPr lang="uk" sz="1300">
                <a:latin typeface="Montserrat"/>
                <a:ea typeface="Montserrat"/>
                <a:cs typeface="Montserrat"/>
                <a:sym typeface="Montserrat"/>
              </a:rPr>
              <a:t>, діти можуть написати відповіді або на аркушах, надіславши фото, або в чаті. Також ви можете використати будь-який інший доступний інструмент опитування.</a:t>
            </a:r>
            <a:endParaRPr sz="1300">
              <a:latin typeface="Montserrat"/>
              <a:ea typeface="Montserrat"/>
              <a:cs typeface="Montserrat"/>
              <a:sym typeface="Montserrat"/>
            </a:endParaRPr>
          </a:p>
          <a:p>
            <a:pPr indent="0" lvl="0" marL="0" rtl="0" algn="l">
              <a:lnSpc>
                <a:spcPct val="115000"/>
              </a:lnSpc>
              <a:spcBef>
                <a:spcPts val="1200"/>
              </a:spcBef>
              <a:spcAft>
                <a:spcPts val="0"/>
              </a:spcAft>
              <a:buNone/>
            </a:pPr>
            <a:r>
              <a:rPr b="1" lang="uk" sz="1300">
                <a:latin typeface="Montserrat"/>
                <a:ea typeface="Montserrat"/>
                <a:cs typeface="Montserrat"/>
                <a:sym typeface="Montserrat"/>
              </a:rPr>
              <a:t>Після уроку занесіть дві цифри у звітну форму: </a:t>
            </a:r>
            <a:r>
              <a:rPr b="1" lang="uk" sz="1300" u="sng">
                <a:solidFill>
                  <a:schemeClr val="hlink"/>
                </a:solidFill>
                <a:latin typeface="Montserrat"/>
                <a:ea typeface="Montserrat"/>
                <a:cs typeface="Montserrat"/>
                <a:sym typeface="Montserrat"/>
                <a:hlinkClick r:id="rId2"/>
              </a:rPr>
              <a:t>https://forms.gle/xzVbMcoGdwaVqUBz7</a:t>
            </a:r>
            <a:r>
              <a:rPr b="1" lang="uk" sz="1300">
                <a:latin typeface="Montserrat"/>
                <a:ea typeface="Montserrat"/>
                <a:cs typeface="Montserrat"/>
                <a:sym typeface="Montserrat"/>
              </a:rPr>
              <a:t>: </a:t>
            </a:r>
            <a:r>
              <a:rPr lang="uk" sz="1300">
                <a:latin typeface="Montserrat"/>
                <a:ea typeface="Montserrat"/>
                <a:cs typeface="Montserrat"/>
                <a:sym typeface="Montserrat"/>
              </a:rPr>
              <a:t>перша — кількість дітей, які правильно визначили дії на початку заняття, друга — кількість дітей, які дали правильну відповідь наприкінці заняття. Це дозволить оцінити, наскільки урок допоміг учням та ученицям краще запам’ятати прості екозвички для зменшення кількості сміття. </a:t>
            </a:r>
            <a:r>
              <a:rPr b="1" lang="uk" sz="1300">
                <a:solidFill>
                  <a:schemeClr val="dk1"/>
                </a:solidFill>
                <a:latin typeface="Montserrat"/>
                <a:ea typeface="Montserrat"/>
                <a:cs typeface="Montserrat"/>
                <a:sym typeface="Montserrat"/>
              </a:rPr>
              <a:t>Заповнювати форму потрібно ОДИН раз після проведення уроку.</a:t>
            </a:r>
            <a:endParaRPr sz="1300">
              <a:latin typeface="Montserrat"/>
              <a:ea typeface="Montserrat"/>
              <a:cs typeface="Montserrat"/>
              <a:sym typeface="Montserrat"/>
            </a:endParaRPr>
          </a:p>
          <a:p>
            <a:pPr indent="0" lvl="0" marL="0" rtl="0" algn="l">
              <a:lnSpc>
                <a:spcPct val="115000"/>
              </a:lnSpc>
              <a:spcBef>
                <a:spcPts val="1200"/>
              </a:spcBef>
              <a:spcAft>
                <a:spcPts val="1200"/>
              </a:spcAft>
              <a:buNone/>
            </a:pPr>
            <a:r>
              <a:rPr b="1" lang="uk" sz="1300">
                <a:highlight>
                  <a:srgbClr val="A5DFC1"/>
                </a:highlight>
                <a:latin typeface="Montserrat"/>
                <a:ea typeface="Montserrat"/>
                <a:cs typeface="Montserrat"/>
                <a:sym typeface="Montserrat"/>
              </a:rPr>
              <a:t>Правильні відповіді до тесту*:</a:t>
            </a:r>
            <a:br>
              <a:rPr lang="uk" sz="1300">
                <a:latin typeface="Montserrat"/>
                <a:ea typeface="Montserrat"/>
                <a:cs typeface="Montserrat"/>
                <a:sym typeface="Montserrat"/>
              </a:rPr>
            </a:br>
            <a:r>
              <a:rPr b="1" lang="uk" sz="1300">
                <a:latin typeface="Montserrat"/>
                <a:ea typeface="Montserrat"/>
                <a:cs typeface="Montserrat"/>
                <a:sym typeface="Montserrat"/>
              </a:rPr>
              <a:t>• А </a:t>
            </a:r>
            <a:r>
              <a:rPr lang="uk" sz="1300">
                <a:latin typeface="Montserrat"/>
                <a:ea typeface="Montserrat"/>
                <a:cs typeface="Montserrat"/>
                <a:sym typeface="Montserrat"/>
              </a:rPr>
              <a:t>— Відмовлятися від одноразових, зайвих і непотрібних речей;</a:t>
            </a:r>
            <a:br>
              <a:rPr lang="uk" sz="1300">
                <a:latin typeface="Montserrat"/>
                <a:ea typeface="Montserrat"/>
                <a:cs typeface="Montserrat"/>
                <a:sym typeface="Montserrat"/>
              </a:rPr>
            </a:br>
            <a:r>
              <a:rPr b="1" lang="uk" sz="1300">
                <a:latin typeface="Montserrat"/>
                <a:ea typeface="Montserrat"/>
                <a:cs typeface="Montserrat"/>
                <a:sym typeface="Montserrat"/>
              </a:rPr>
              <a:t>• Б </a:t>
            </a:r>
            <a:r>
              <a:rPr lang="uk" sz="1300">
                <a:latin typeface="Montserrat"/>
                <a:ea typeface="Montserrat"/>
                <a:cs typeface="Montserrat"/>
                <a:sym typeface="Montserrat"/>
              </a:rPr>
              <a:t>— Купувати продукти з меншою кількістю паковання;</a:t>
            </a:r>
            <a:br>
              <a:rPr lang="uk" sz="1300">
                <a:latin typeface="Montserrat"/>
                <a:ea typeface="Montserrat"/>
                <a:cs typeface="Montserrat"/>
                <a:sym typeface="Montserrat"/>
              </a:rPr>
            </a:br>
            <a:r>
              <a:rPr b="1" lang="uk" sz="1300">
                <a:latin typeface="Montserrat"/>
                <a:ea typeface="Montserrat"/>
                <a:cs typeface="Montserrat"/>
                <a:sym typeface="Montserrat"/>
              </a:rPr>
              <a:t>• В</a:t>
            </a:r>
            <a:r>
              <a:rPr lang="uk" sz="1300">
                <a:latin typeface="Montserrat"/>
                <a:ea typeface="Montserrat"/>
                <a:cs typeface="Montserrat"/>
                <a:sym typeface="Montserrat"/>
              </a:rPr>
              <a:t> — Сортувати відходи й здавати те, що можна переробити;</a:t>
            </a:r>
            <a:br>
              <a:rPr lang="uk" sz="1300">
                <a:latin typeface="Montserrat"/>
                <a:ea typeface="Montserrat"/>
                <a:cs typeface="Montserrat"/>
                <a:sym typeface="Montserrat"/>
              </a:rPr>
            </a:br>
            <a:r>
              <a:rPr b="1" lang="uk" sz="1300">
                <a:latin typeface="Montserrat"/>
                <a:ea typeface="Montserrat"/>
                <a:cs typeface="Montserrat"/>
                <a:sym typeface="Montserrat"/>
              </a:rPr>
              <a:t>• Д</a:t>
            </a:r>
            <a:r>
              <a:rPr lang="uk" sz="1300">
                <a:latin typeface="Montserrat"/>
                <a:ea typeface="Montserrat"/>
                <a:cs typeface="Montserrat"/>
                <a:sym typeface="Montserrat"/>
              </a:rPr>
              <a:t> — Батарейки, ліки й термометри здавати у спеціальні пункти збору;</a:t>
            </a:r>
            <a:br>
              <a:rPr lang="uk" sz="1300">
                <a:latin typeface="Montserrat"/>
                <a:ea typeface="Montserrat"/>
                <a:cs typeface="Montserrat"/>
                <a:sym typeface="Montserrat"/>
              </a:rPr>
            </a:br>
            <a:r>
              <a:rPr b="1" lang="uk" sz="1300">
                <a:latin typeface="Montserrat"/>
                <a:ea typeface="Montserrat"/>
                <a:cs typeface="Montserrat"/>
                <a:sym typeface="Montserrat"/>
              </a:rPr>
              <a:t>• Е</a:t>
            </a:r>
            <a:r>
              <a:rPr lang="uk" sz="1300">
                <a:latin typeface="Montserrat"/>
                <a:ea typeface="Montserrat"/>
                <a:cs typeface="Montserrat"/>
                <a:sym typeface="Montserrat"/>
              </a:rPr>
              <a:t> — Компостувати органічні відходи, якщо є така можливість.</a:t>
            </a:r>
            <a:br>
              <a:rPr lang="uk" sz="1300">
                <a:latin typeface="Montserrat"/>
                <a:ea typeface="Montserrat"/>
                <a:cs typeface="Montserrat"/>
                <a:sym typeface="Montserrat"/>
              </a:rPr>
            </a:br>
            <a:br>
              <a:rPr lang="uk" sz="1300">
                <a:latin typeface="Montserrat"/>
                <a:ea typeface="Montserrat"/>
                <a:cs typeface="Montserrat"/>
                <a:sym typeface="Montserrat"/>
              </a:rPr>
            </a:br>
            <a:r>
              <a:rPr i="1" lang="uk" sz="1300">
                <a:latin typeface="Montserrat"/>
                <a:ea typeface="Montserrat"/>
                <a:cs typeface="Montserrat"/>
                <a:sym typeface="Montserrat"/>
              </a:rPr>
              <a:t>*Правильною вважається відповідь, у якій дитина обрала ВСІ коректні варіанти та не обрала жодного неправильного варіанта.</a:t>
            </a:r>
            <a:endParaRPr i="1" sz="1300">
              <a:latin typeface="Montserrat"/>
              <a:ea typeface="Montserrat"/>
              <a:cs typeface="Montserrat"/>
              <a:sym typeface="Montserrat"/>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3c9123125be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3c9123125be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c9123125be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c9123125be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3c9123125be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3c9123125be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3c9123125be_0_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3c9123125be_0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3c9123125be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3c9123125be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3c9123125be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3c9123125be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3c9123125be_0_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3c9123125be_0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g3c9123125be_0_1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7" name="Google Shape;187;g3c9123125be_0_1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3c9123125be_0_1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3c9123125be_0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g3c9123125be_0_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7" name="Google Shape;267;g3c9123125be_0_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g3c9123125be_0_1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2" name="Google Shape;272;g3c9123125be_0_1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g3c9123125be_0_2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3c9123125be_0_2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g3c9123125be_0_2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g3c9123125be_0_2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g3c9123125be_0_2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0" name="Google Shape;300;g3c9123125be_0_2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g3c9123125be_0_2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6" name="Google Shape;306;g3c9123125be_0_2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3c9123125be_0_2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3c9123125be_0_2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g3c9123125be_0_2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8" name="Google Shape;338;g3c9123125be_0_2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8" name="Shape 348"/>
        <p:cNvGrpSpPr/>
        <p:nvPr/>
      </p:nvGrpSpPr>
      <p:grpSpPr>
        <a:xfrm>
          <a:off x="0" y="0"/>
          <a:ext cx="0" cy="0"/>
          <a:chOff x="0" y="0"/>
          <a:chExt cx="0" cy="0"/>
        </a:xfrm>
      </p:grpSpPr>
      <p:sp>
        <p:nvSpPr>
          <p:cNvPr id="349" name="Google Shape;349;g3c9123125be_0_2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0" name="Google Shape;350;g3c9123125be_0_2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400">
              <a:latin typeface="Montserrat"/>
              <a:ea typeface="Montserrat"/>
              <a:cs typeface="Montserrat"/>
              <a:sym typeface="Montserrat"/>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9" name="Shape 379"/>
        <p:cNvGrpSpPr/>
        <p:nvPr/>
      </p:nvGrpSpPr>
      <p:grpSpPr>
        <a:xfrm>
          <a:off x="0" y="0"/>
          <a:ext cx="0" cy="0"/>
          <a:chOff x="0" y="0"/>
          <a:chExt cx="0" cy="0"/>
        </a:xfrm>
      </p:grpSpPr>
      <p:sp>
        <p:nvSpPr>
          <p:cNvPr id="380" name="Google Shape;380;g3c9123125be_0_2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1" name="Google Shape;381;g3c9123125be_0_2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400">
              <a:latin typeface="Montserrat"/>
              <a:ea typeface="Montserrat"/>
              <a:cs typeface="Montserrat"/>
              <a:sym typeface="Montserrat"/>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7" name="Shape 417"/>
        <p:cNvGrpSpPr/>
        <p:nvPr/>
      </p:nvGrpSpPr>
      <p:grpSpPr>
        <a:xfrm>
          <a:off x="0" y="0"/>
          <a:ext cx="0" cy="0"/>
          <a:chOff x="0" y="0"/>
          <a:chExt cx="0" cy="0"/>
        </a:xfrm>
      </p:grpSpPr>
      <p:sp>
        <p:nvSpPr>
          <p:cNvPr id="418" name="Google Shape;418;g3c9123125be_0_3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9" name="Google Shape;419;g3c9123125be_0_3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400">
              <a:latin typeface="Montserrat"/>
              <a:ea typeface="Montserrat"/>
              <a:cs typeface="Montserrat"/>
              <a:sym typeface="Montserrat"/>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4" name="Shape 444"/>
        <p:cNvGrpSpPr/>
        <p:nvPr/>
      </p:nvGrpSpPr>
      <p:grpSpPr>
        <a:xfrm>
          <a:off x="0" y="0"/>
          <a:ext cx="0" cy="0"/>
          <a:chOff x="0" y="0"/>
          <a:chExt cx="0" cy="0"/>
        </a:xfrm>
      </p:grpSpPr>
      <p:sp>
        <p:nvSpPr>
          <p:cNvPr id="445" name="Google Shape;445;g3c9123125be_0_3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6" name="Google Shape;446;g3c9123125be_0_3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g3c9123125be_0_3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4" name="Google Shape;464;g3c9123125be_0_3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8" name="Shape 468"/>
        <p:cNvGrpSpPr/>
        <p:nvPr/>
      </p:nvGrpSpPr>
      <p:grpSpPr>
        <a:xfrm>
          <a:off x="0" y="0"/>
          <a:ext cx="0" cy="0"/>
          <a:chOff x="0" y="0"/>
          <a:chExt cx="0" cy="0"/>
        </a:xfrm>
      </p:grpSpPr>
      <p:sp>
        <p:nvSpPr>
          <p:cNvPr id="469" name="Google Shape;469;g3c9123125be_0_3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0" name="Google Shape;470;g3c9123125be_0_3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7" name="Shape 487"/>
        <p:cNvGrpSpPr/>
        <p:nvPr/>
      </p:nvGrpSpPr>
      <p:grpSpPr>
        <a:xfrm>
          <a:off x="0" y="0"/>
          <a:ext cx="0" cy="0"/>
          <a:chOff x="0" y="0"/>
          <a:chExt cx="0" cy="0"/>
        </a:xfrm>
      </p:grpSpPr>
      <p:sp>
        <p:nvSpPr>
          <p:cNvPr id="488" name="Google Shape;488;g3c9123125be_0_4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9" name="Google Shape;489;g3c9123125be_0_4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9" name="Shape 499"/>
        <p:cNvGrpSpPr/>
        <p:nvPr/>
      </p:nvGrpSpPr>
      <p:grpSpPr>
        <a:xfrm>
          <a:off x="0" y="0"/>
          <a:ext cx="0" cy="0"/>
          <a:chOff x="0" y="0"/>
          <a:chExt cx="0" cy="0"/>
        </a:xfrm>
      </p:grpSpPr>
      <p:sp>
        <p:nvSpPr>
          <p:cNvPr id="500" name="Google Shape;500;g3c9123125be_0_4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1" name="Google Shape;501;g3c9123125be_0_4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1" name="Shape 511"/>
        <p:cNvGrpSpPr/>
        <p:nvPr/>
      </p:nvGrpSpPr>
      <p:grpSpPr>
        <a:xfrm>
          <a:off x="0" y="0"/>
          <a:ext cx="0" cy="0"/>
          <a:chOff x="0" y="0"/>
          <a:chExt cx="0" cy="0"/>
        </a:xfrm>
      </p:grpSpPr>
      <p:sp>
        <p:nvSpPr>
          <p:cNvPr id="512" name="Google Shape;512;g3c9123125be_0_4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3" name="Google Shape;513;g3c9123125be_0_4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g3c9123125be_0_4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5" name="Google Shape;525;g3c9123125be_0_4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7" name="Shape 547"/>
        <p:cNvGrpSpPr/>
        <p:nvPr/>
      </p:nvGrpSpPr>
      <p:grpSpPr>
        <a:xfrm>
          <a:off x="0" y="0"/>
          <a:ext cx="0" cy="0"/>
          <a:chOff x="0" y="0"/>
          <a:chExt cx="0" cy="0"/>
        </a:xfrm>
      </p:grpSpPr>
      <p:sp>
        <p:nvSpPr>
          <p:cNvPr id="548" name="Google Shape;548;g3c9123125be_0_4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9" name="Google Shape;549;g3c9123125be_0_4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2" name="Shape 562"/>
        <p:cNvGrpSpPr/>
        <p:nvPr/>
      </p:nvGrpSpPr>
      <p:grpSpPr>
        <a:xfrm>
          <a:off x="0" y="0"/>
          <a:ext cx="0" cy="0"/>
          <a:chOff x="0" y="0"/>
          <a:chExt cx="0" cy="0"/>
        </a:xfrm>
      </p:grpSpPr>
      <p:sp>
        <p:nvSpPr>
          <p:cNvPr id="563" name="Google Shape;563;g3c9123125be_0_4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4" name="Google Shape;564;g3c9123125be_0_4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400">
              <a:latin typeface="Montserrat"/>
              <a:ea typeface="Montserrat"/>
              <a:cs typeface="Montserrat"/>
              <a:sym typeface="Montserrat"/>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8" name="Shape 568"/>
        <p:cNvGrpSpPr/>
        <p:nvPr/>
      </p:nvGrpSpPr>
      <p:grpSpPr>
        <a:xfrm>
          <a:off x="0" y="0"/>
          <a:ext cx="0" cy="0"/>
          <a:chOff x="0" y="0"/>
          <a:chExt cx="0" cy="0"/>
        </a:xfrm>
      </p:grpSpPr>
      <p:sp>
        <p:nvSpPr>
          <p:cNvPr id="569" name="Google Shape;569;g3c9123125be_0_4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0" name="Google Shape;570;g3c9123125be_0_4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i="1" sz="1400">
              <a:latin typeface="Montserrat"/>
              <a:ea typeface="Montserrat"/>
              <a:cs typeface="Montserrat"/>
              <a:sym typeface="Montserrat"/>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9" name="Shape 579"/>
        <p:cNvGrpSpPr/>
        <p:nvPr/>
      </p:nvGrpSpPr>
      <p:grpSpPr>
        <a:xfrm>
          <a:off x="0" y="0"/>
          <a:ext cx="0" cy="0"/>
          <a:chOff x="0" y="0"/>
          <a:chExt cx="0" cy="0"/>
        </a:xfrm>
      </p:grpSpPr>
      <p:sp>
        <p:nvSpPr>
          <p:cNvPr id="580" name="Google Shape;580;g3c9123125be_0_4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1" name="Google Shape;581;g3c9123125be_0_4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i="1" sz="1400">
              <a:latin typeface="Montserrat"/>
              <a:ea typeface="Montserrat"/>
              <a:cs typeface="Montserrat"/>
              <a:sym typeface="Montserrat"/>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1" name="Shape 591"/>
        <p:cNvGrpSpPr/>
        <p:nvPr/>
      </p:nvGrpSpPr>
      <p:grpSpPr>
        <a:xfrm>
          <a:off x="0" y="0"/>
          <a:ext cx="0" cy="0"/>
          <a:chOff x="0" y="0"/>
          <a:chExt cx="0" cy="0"/>
        </a:xfrm>
      </p:grpSpPr>
      <p:sp>
        <p:nvSpPr>
          <p:cNvPr id="592" name="Google Shape;592;g3c9123125be_0_4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3" name="Google Shape;593;g3c9123125be_0_4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i="1" sz="1400">
              <a:latin typeface="Montserrat"/>
              <a:ea typeface="Montserrat"/>
              <a:cs typeface="Montserrat"/>
              <a:sym typeface="Montserrat"/>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2" name="Shape 602"/>
        <p:cNvGrpSpPr/>
        <p:nvPr/>
      </p:nvGrpSpPr>
      <p:grpSpPr>
        <a:xfrm>
          <a:off x="0" y="0"/>
          <a:ext cx="0" cy="0"/>
          <a:chOff x="0" y="0"/>
          <a:chExt cx="0" cy="0"/>
        </a:xfrm>
      </p:grpSpPr>
      <p:sp>
        <p:nvSpPr>
          <p:cNvPr id="603" name="Google Shape;603;g3c9123125be_0_5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4" name="Google Shape;604;g3c9123125be_0_5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i="1" sz="1400">
              <a:latin typeface="Montserrat"/>
              <a:ea typeface="Montserrat"/>
              <a:cs typeface="Montserrat"/>
              <a:sym typeface="Montserrat"/>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3" name="Shape 613"/>
        <p:cNvGrpSpPr/>
        <p:nvPr/>
      </p:nvGrpSpPr>
      <p:grpSpPr>
        <a:xfrm>
          <a:off x="0" y="0"/>
          <a:ext cx="0" cy="0"/>
          <a:chOff x="0" y="0"/>
          <a:chExt cx="0" cy="0"/>
        </a:xfrm>
      </p:grpSpPr>
      <p:sp>
        <p:nvSpPr>
          <p:cNvPr id="614" name="Google Shape;614;g3c9123125be_0_5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5" name="Google Shape;615;g3c9123125be_0_5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0" name="Shape 620"/>
        <p:cNvGrpSpPr/>
        <p:nvPr/>
      </p:nvGrpSpPr>
      <p:grpSpPr>
        <a:xfrm>
          <a:off x="0" y="0"/>
          <a:ext cx="0" cy="0"/>
          <a:chOff x="0" y="0"/>
          <a:chExt cx="0" cy="0"/>
        </a:xfrm>
      </p:grpSpPr>
      <p:sp>
        <p:nvSpPr>
          <p:cNvPr id="621" name="Google Shape;621;g3c9123125be_0_5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2" name="Google Shape;622;g3c9123125be_0_5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2" name="Shape 632"/>
        <p:cNvGrpSpPr/>
        <p:nvPr/>
      </p:nvGrpSpPr>
      <p:grpSpPr>
        <a:xfrm>
          <a:off x="0" y="0"/>
          <a:ext cx="0" cy="0"/>
          <a:chOff x="0" y="0"/>
          <a:chExt cx="0" cy="0"/>
        </a:xfrm>
      </p:grpSpPr>
      <p:sp>
        <p:nvSpPr>
          <p:cNvPr id="633" name="Google Shape;633;g3c9123125be_0_5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4" name="Google Shape;634;g3c9123125be_0_5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9" name="Shape 649"/>
        <p:cNvGrpSpPr/>
        <p:nvPr/>
      </p:nvGrpSpPr>
      <p:grpSpPr>
        <a:xfrm>
          <a:off x="0" y="0"/>
          <a:ext cx="0" cy="0"/>
          <a:chOff x="0" y="0"/>
          <a:chExt cx="0" cy="0"/>
        </a:xfrm>
      </p:grpSpPr>
      <p:sp>
        <p:nvSpPr>
          <p:cNvPr id="650" name="Google Shape;650;g3c9123125be_0_5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1" name="Google Shape;651;g3c9123125be_0_5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6" name="Shape 656"/>
        <p:cNvGrpSpPr/>
        <p:nvPr/>
      </p:nvGrpSpPr>
      <p:grpSpPr>
        <a:xfrm>
          <a:off x="0" y="0"/>
          <a:ext cx="0" cy="0"/>
          <a:chOff x="0" y="0"/>
          <a:chExt cx="0" cy="0"/>
        </a:xfrm>
      </p:grpSpPr>
      <p:sp>
        <p:nvSpPr>
          <p:cNvPr id="657" name="Google Shape;657;g3c9123125be_0_5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8" name="Google Shape;658;g3c9123125be_0_5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7" name="Shape 667"/>
        <p:cNvGrpSpPr/>
        <p:nvPr/>
      </p:nvGrpSpPr>
      <p:grpSpPr>
        <a:xfrm>
          <a:off x="0" y="0"/>
          <a:ext cx="0" cy="0"/>
          <a:chOff x="0" y="0"/>
          <a:chExt cx="0" cy="0"/>
        </a:xfrm>
      </p:grpSpPr>
      <p:sp>
        <p:nvSpPr>
          <p:cNvPr id="668" name="Google Shape;668;g3c9123125be_0_5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9" name="Google Shape;669;g3c9123125be_0_5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8" name="Shape 688"/>
        <p:cNvGrpSpPr/>
        <p:nvPr/>
      </p:nvGrpSpPr>
      <p:grpSpPr>
        <a:xfrm>
          <a:off x="0" y="0"/>
          <a:ext cx="0" cy="0"/>
          <a:chOff x="0" y="0"/>
          <a:chExt cx="0" cy="0"/>
        </a:xfrm>
      </p:grpSpPr>
      <p:sp>
        <p:nvSpPr>
          <p:cNvPr id="689" name="Google Shape;689;g3c9123125be_0_5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0" name="Google Shape;690;g3c9123125be_0_5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5" name="Shape 705"/>
        <p:cNvGrpSpPr/>
        <p:nvPr/>
      </p:nvGrpSpPr>
      <p:grpSpPr>
        <a:xfrm>
          <a:off x="0" y="0"/>
          <a:ext cx="0" cy="0"/>
          <a:chOff x="0" y="0"/>
          <a:chExt cx="0" cy="0"/>
        </a:xfrm>
      </p:grpSpPr>
      <p:sp>
        <p:nvSpPr>
          <p:cNvPr id="706" name="Google Shape;706;g3c9123125be_0_6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7" name="Google Shape;707;g3c9123125be_0_6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6" name="Shape 716"/>
        <p:cNvGrpSpPr/>
        <p:nvPr/>
      </p:nvGrpSpPr>
      <p:grpSpPr>
        <a:xfrm>
          <a:off x="0" y="0"/>
          <a:ext cx="0" cy="0"/>
          <a:chOff x="0" y="0"/>
          <a:chExt cx="0" cy="0"/>
        </a:xfrm>
      </p:grpSpPr>
      <p:sp>
        <p:nvSpPr>
          <p:cNvPr id="717" name="Google Shape;717;g3c9123125be_0_6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8" name="Google Shape;718;g3c9123125be_0_6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1" name="Shape 731"/>
        <p:cNvGrpSpPr/>
        <p:nvPr/>
      </p:nvGrpSpPr>
      <p:grpSpPr>
        <a:xfrm>
          <a:off x="0" y="0"/>
          <a:ext cx="0" cy="0"/>
          <a:chOff x="0" y="0"/>
          <a:chExt cx="0" cy="0"/>
        </a:xfrm>
      </p:grpSpPr>
      <p:sp>
        <p:nvSpPr>
          <p:cNvPr id="732" name="Google Shape;732;g3c9123125be_0_6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3" name="Google Shape;733;g3c9123125be_0_6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1" name="Shape 741"/>
        <p:cNvGrpSpPr/>
        <p:nvPr/>
      </p:nvGrpSpPr>
      <p:grpSpPr>
        <a:xfrm>
          <a:off x="0" y="0"/>
          <a:ext cx="0" cy="0"/>
          <a:chOff x="0" y="0"/>
          <a:chExt cx="0" cy="0"/>
        </a:xfrm>
      </p:grpSpPr>
      <p:sp>
        <p:nvSpPr>
          <p:cNvPr id="742" name="Google Shape;742;g3c9123125be_0_6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3" name="Google Shape;743;g3c9123125be_0_6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7" name="Shape 747"/>
        <p:cNvGrpSpPr/>
        <p:nvPr/>
      </p:nvGrpSpPr>
      <p:grpSpPr>
        <a:xfrm>
          <a:off x="0" y="0"/>
          <a:ext cx="0" cy="0"/>
          <a:chOff x="0" y="0"/>
          <a:chExt cx="0" cy="0"/>
        </a:xfrm>
      </p:grpSpPr>
      <p:sp>
        <p:nvSpPr>
          <p:cNvPr id="748" name="Google Shape;748;g3c9123125be_0_6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9" name="Google Shape;749;g3c9123125be_0_6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5" name="Shape 795"/>
        <p:cNvGrpSpPr/>
        <p:nvPr/>
      </p:nvGrpSpPr>
      <p:grpSpPr>
        <a:xfrm>
          <a:off x="0" y="0"/>
          <a:ext cx="0" cy="0"/>
          <a:chOff x="0" y="0"/>
          <a:chExt cx="0" cy="0"/>
        </a:xfrm>
      </p:grpSpPr>
      <p:sp>
        <p:nvSpPr>
          <p:cNvPr id="796" name="Google Shape;796;g3c9123125be_0_6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7" name="Google Shape;797;g3c9123125be_0_6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7" name="Shape 817"/>
        <p:cNvGrpSpPr/>
        <p:nvPr/>
      </p:nvGrpSpPr>
      <p:grpSpPr>
        <a:xfrm>
          <a:off x="0" y="0"/>
          <a:ext cx="0" cy="0"/>
          <a:chOff x="0" y="0"/>
          <a:chExt cx="0" cy="0"/>
        </a:xfrm>
      </p:grpSpPr>
      <p:sp>
        <p:nvSpPr>
          <p:cNvPr id="818" name="Google Shape;818;g3c9123125be_0_7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9" name="Google Shape;819;g3c9123125be_0_7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7" name="Shape 827"/>
        <p:cNvGrpSpPr/>
        <p:nvPr/>
      </p:nvGrpSpPr>
      <p:grpSpPr>
        <a:xfrm>
          <a:off x="0" y="0"/>
          <a:ext cx="0" cy="0"/>
          <a:chOff x="0" y="0"/>
          <a:chExt cx="0" cy="0"/>
        </a:xfrm>
      </p:grpSpPr>
      <p:sp>
        <p:nvSpPr>
          <p:cNvPr id="828" name="Google Shape;828;g3c9123125be_0_7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9" name="Google Shape;829;g3c9123125be_0_7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5" name="Shape 865"/>
        <p:cNvGrpSpPr/>
        <p:nvPr/>
      </p:nvGrpSpPr>
      <p:grpSpPr>
        <a:xfrm>
          <a:off x="0" y="0"/>
          <a:ext cx="0" cy="0"/>
          <a:chOff x="0" y="0"/>
          <a:chExt cx="0" cy="0"/>
        </a:xfrm>
      </p:grpSpPr>
      <p:sp>
        <p:nvSpPr>
          <p:cNvPr id="866" name="Google Shape;866;g3c9123125be_0_7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7" name="Google Shape;867;g3c9123125be_0_7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9" name="Shape 879"/>
        <p:cNvGrpSpPr/>
        <p:nvPr/>
      </p:nvGrpSpPr>
      <p:grpSpPr>
        <a:xfrm>
          <a:off x="0" y="0"/>
          <a:ext cx="0" cy="0"/>
          <a:chOff x="0" y="0"/>
          <a:chExt cx="0" cy="0"/>
        </a:xfrm>
      </p:grpSpPr>
      <p:sp>
        <p:nvSpPr>
          <p:cNvPr id="880" name="Google Shape;880;g3c9123125be_0_7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1" name="Google Shape;881;g3c9123125be_0_7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5" name="Shape 905"/>
        <p:cNvGrpSpPr/>
        <p:nvPr/>
      </p:nvGrpSpPr>
      <p:grpSpPr>
        <a:xfrm>
          <a:off x="0" y="0"/>
          <a:ext cx="0" cy="0"/>
          <a:chOff x="0" y="0"/>
          <a:chExt cx="0" cy="0"/>
        </a:xfrm>
      </p:grpSpPr>
      <p:sp>
        <p:nvSpPr>
          <p:cNvPr id="906" name="Google Shape;906;g3c9123125be_0_7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7" name="Google Shape;907;g3c9123125be_0_7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4" name="Shape 924"/>
        <p:cNvGrpSpPr/>
        <p:nvPr/>
      </p:nvGrpSpPr>
      <p:grpSpPr>
        <a:xfrm>
          <a:off x="0" y="0"/>
          <a:ext cx="0" cy="0"/>
          <a:chOff x="0" y="0"/>
          <a:chExt cx="0" cy="0"/>
        </a:xfrm>
      </p:grpSpPr>
      <p:sp>
        <p:nvSpPr>
          <p:cNvPr id="925" name="Google Shape;925;g3c9123125be_0_8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6" name="Google Shape;926;g3c9123125be_0_8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5" name="Shape 945"/>
        <p:cNvGrpSpPr/>
        <p:nvPr/>
      </p:nvGrpSpPr>
      <p:grpSpPr>
        <a:xfrm>
          <a:off x="0" y="0"/>
          <a:ext cx="0" cy="0"/>
          <a:chOff x="0" y="0"/>
          <a:chExt cx="0" cy="0"/>
        </a:xfrm>
      </p:grpSpPr>
      <p:sp>
        <p:nvSpPr>
          <p:cNvPr id="946" name="Google Shape;946;g3c9123125be_0_8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7" name="Google Shape;947;g3c9123125be_0_8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4" name="Shape 964"/>
        <p:cNvGrpSpPr/>
        <p:nvPr/>
      </p:nvGrpSpPr>
      <p:grpSpPr>
        <a:xfrm>
          <a:off x="0" y="0"/>
          <a:ext cx="0" cy="0"/>
          <a:chOff x="0" y="0"/>
          <a:chExt cx="0" cy="0"/>
        </a:xfrm>
      </p:grpSpPr>
      <p:sp>
        <p:nvSpPr>
          <p:cNvPr id="965" name="Google Shape;965;g3c9123125be_0_8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6" name="Google Shape;966;g3c9123125be_0_8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1" name="Shape 971"/>
        <p:cNvGrpSpPr/>
        <p:nvPr/>
      </p:nvGrpSpPr>
      <p:grpSpPr>
        <a:xfrm>
          <a:off x="0" y="0"/>
          <a:ext cx="0" cy="0"/>
          <a:chOff x="0" y="0"/>
          <a:chExt cx="0" cy="0"/>
        </a:xfrm>
      </p:grpSpPr>
      <p:sp>
        <p:nvSpPr>
          <p:cNvPr id="972" name="Google Shape;972;g3c9123125be_0_8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3" name="Google Shape;973;g3c9123125be_0_8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7" name="Shape 977"/>
        <p:cNvGrpSpPr/>
        <p:nvPr/>
      </p:nvGrpSpPr>
      <p:grpSpPr>
        <a:xfrm>
          <a:off x="0" y="0"/>
          <a:ext cx="0" cy="0"/>
          <a:chOff x="0" y="0"/>
          <a:chExt cx="0" cy="0"/>
        </a:xfrm>
      </p:grpSpPr>
      <p:sp>
        <p:nvSpPr>
          <p:cNvPr id="978" name="Google Shape;978;g3c9123125be_0_8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9" name="Google Shape;979;g3c9123125be_0_8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3" name="Shape 993"/>
        <p:cNvGrpSpPr/>
        <p:nvPr/>
      </p:nvGrpSpPr>
      <p:grpSpPr>
        <a:xfrm>
          <a:off x="0" y="0"/>
          <a:ext cx="0" cy="0"/>
          <a:chOff x="0" y="0"/>
          <a:chExt cx="0" cy="0"/>
        </a:xfrm>
      </p:grpSpPr>
      <p:sp>
        <p:nvSpPr>
          <p:cNvPr id="994" name="Google Shape;994;g3c9123125be_0_8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5" name="Google Shape;995;g3c9123125be_0_8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4" name="Shape 1004"/>
        <p:cNvGrpSpPr/>
        <p:nvPr/>
      </p:nvGrpSpPr>
      <p:grpSpPr>
        <a:xfrm>
          <a:off x="0" y="0"/>
          <a:ext cx="0" cy="0"/>
          <a:chOff x="0" y="0"/>
          <a:chExt cx="0" cy="0"/>
        </a:xfrm>
      </p:grpSpPr>
      <p:sp>
        <p:nvSpPr>
          <p:cNvPr id="1005" name="Google Shape;1005;g3c9123125be_0_8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6" name="Google Shape;1006;g3c9123125be_0_8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1" name="Shape 1011"/>
        <p:cNvGrpSpPr/>
        <p:nvPr/>
      </p:nvGrpSpPr>
      <p:grpSpPr>
        <a:xfrm>
          <a:off x="0" y="0"/>
          <a:ext cx="0" cy="0"/>
          <a:chOff x="0" y="0"/>
          <a:chExt cx="0" cy="0"/>
        </a:xfrm>
      </p:grpSpPr>
      <p:sp>
        <p:nvSpPr>
          <p:cNvPr id="1012" name="Google Shape;1012;g3c9123125be_0_8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3" name="Google Shape;1013;g3c9123125be_0_8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9" name="Shape 1029"/>
        <p:cNvGrpSpPr/>
        <p:nvPr/>
      </p:nvGrpSpPr>
      <p:grpSpPr>
        <a:xfrm>
          <a:off x="0" y="0"/>
          <a:ext cx="0" cy="0"/>
          <a:chOff x="0" y="0"/>
          <a:chExt cx="0" cy="0"/>
        </a:xfrm>
      </p:grpSpPr>
      <p:sp>
        <p:nvSpPr>
          <p:cNvPr id="1030" name="Google Shape;1030;g3c9123125be_0_9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1" name="Google Shape;1031;g3c9123125be_0_9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5" name="Shape 1035"/>
        <p:cNvGrpSpPr/>
        <p:nvPr/>
      </p:nvGrpSpPr>
      <p:grpSpPr>
        <a:xfrm>
          <a:off x="0" y="0"/>
          <a:ext cx="0" cy="0"/>
          <a:chOff x="0" y="0"/>
          <a:chExt cx="0" cy="0"/>
        </a:xfrm>
      </p:grpSpPr>
      <p:sp>
        <p:nvSpPr>
          <p:cNvPr id="1036" name="Google Shape;1036;g3c9123125be_0_9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7" name="Google Shape;1037;g3c9123125be_0_9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6" name="Shape 1046"/>
        <p:cNvGrpSpPr/>
        <p:nvPr/>
      </p:nvGrpSpPr>
      <p:grpSpPr>
        <a:xfrm>
          <a:off x="0" y="0"/>
          <a:ext cx="0" cy="0"/>
          <a:chOff x="0" y="0"/>
          <a:chExt cx="0" cy="0"/>
        </a:xfrm>
      </p:grpSpPr>
      <p:sp>
        <p:nvSpPr>
          <p:cNvPr id="1047" name="Google Shape;1047;g3c9123125be_0_9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8" name="Google Shape;1048;g3c9123125be_0_9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5" name="Shape 1065"/>
        <p:cNvGrpSpPr/>
        <p:nvPr/>
      </p:nvGrpSpPr>
      <p:grpSpPr>
        <a:xfrm>
          <a:off x="0" y="0"/>
          <a:ext cx="0" cy="0"/>
          <a:chOff x="0" y="0"/>
          <a:chExt cx="0" cy="0"/>
        </a:xfrm>
      </p:grpSpPr>
      <p:sp>
        <p:nvSpPr>
          <p:cNvPr id="1066" name="Google Shape;1066;g3c9123125be_0_9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7" name="Google Shape;1067;g3c9123125be_0_9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400">
              <a:latin typeface="Montserrat"/>
              <a:ea typeface="Montserrat"/>
              <a:cs typeface="Montserrat"/>
              <a:sym typeface="Montserrat"/>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3" name="Shape 1083"/>
        <p:cNvGrpSpPr/>
        <p:nvPr/>
      </p:nvGrpSpPr>
      <p:grpSpPr>
        <a:xfrm>
          <a:off x="0" y="0"/>
          <a:ext cx="0" cy="0"/>
          <a:chOff x="0" y="0"/>
          <a:chExt cx="0" cy="0"/>
        </a:xfrm>
      </p:grpSpPr>
      <p:sp>
        <p:nvSpPr>
          <p:cNvPr id="1084" name="Google Shape;1084;g3ee45350751_0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5" name="Google Shape;1085;g3ee45350751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b="1" lang="uk" sz="1300">
                <a:latin typeface="Montserrat"/>
                <a:ea typeface="Montserrat"/>
                <a:cs typeface="Montserrat"/>
                <a:sym typeface="Montserrat"/>
              </a:rPr>
              <a:t>Під час заняття проведіть коротке вхідне та вихідне оцінювання за допомогою цього тесту. </a:t>
            </a:r>
            <a:r>
              <a:rPr lang="uk" sz="1300">
                <a:latin typeface="Montserrat"/>
                <a:ea typeface="Montserrat"/>
                <a:cs typeface="Montserrat"/>
                <a:sym typeface="Montserrat"/>
              </a:rPr>
              <a:t>Це допоможе оцінити, наскільки якісно діти засвоїли інформацію. Роздайте дітям аркуші, на яких вони зазначать правильні варіанти. Вказувати ім’я чи інші персональні дані не потрібно. Зберіть аркуші та підрахуйте кількість учнів та учениць, які дали правильну відповідь. Після заняття повторіть тест, щоб оцінити, чи збільшилася кількість дітей, які коректно визначають дії, що допомагають зменшити кількість сміття.</a:t>
            </a:r>
            <a:endParaRPr sz="1300">
              <a:latin typeface="Montserrat"/>
              <a:ea typeface="Montserrat"/>
              <a:cs typeface="Montserrat"/>
              <a:sym typeface="Montserrat"/>
            </a:endParaRPr>
          </a:p>
          <a:p>
            <a:pPr indent="0" lvl="0" marL="0" rtl="0" algn="l">
              <a:lnSpc>
                <a:spcPct val="115000"/>
              </a:lnSpc>
              <a:spcBef>
                <a:spcPts val="1200"/>
              </a:spcBef>
              <a:spcAft>
                <a:spcPts val="0"/>
              </a:spcAft>
              <a:buNone/>
            </a:pPr>
            <a:r>
              <a:rPr b="1" lang="uk" sz="1300">
                <a:latin typeface="Montserrat"/>
                <a:ea typeface="Montserrat"/>
                <a:cs typeface="Montserrat"/>
                <a:sym typeface="Montserrat"/>
              </a:rPr>
              <a:t>Якщо заняття проходить онлайн</a:t>
            </a:r>
            <a:r>
              <a:rPr lang="uk" sz="1300">
                <a:latin typeface="Montserrat"/>
                <a:ea typeface="Montserrat"/>
                <a:cs typeface="Montserrat"/>
                <a:sym typeface="Montserrat"/>
              </a:rPr>
              <a:t>, діти можуть написати відповіді або на аркушах, надіславши фото, або в чаті. Також ви можете використати будь-який інший доступний інструмент опитування.</a:t>
            </a:r>
            <a:endParaRPr sz="1300">
              <a:latin typeface="Montserrat"/>
              <a:ea typeface="Montserrat"/>
              <a:cs typeface="Montserrat"/>
              <a:sym typeface="Montserrat"/>
            </a:endParaRPr>
          </a:p>
          <a:p>
            <a:pPr indent="0" lvl="0" marL="0" rtl="0" algn="l">
              <a:lnSpc>
                <a:spcPct val="115000"/>
              </a:lnSpc>
              <a:spcBef>
                <a:spcPts val="1200"/>
              </a:spcBef>
              <a:spcAft>
                <a:spcPts val="0"/>
              </a:spcAft>
              <a:buNone/>
            </a:pPr>
            <a:r>
              <a:rPr b="1" lang="uk" sz="1300">
                <a:latin typeface="Montserrat"/>
                <a:ea typeface="Montserrat"/>
                <a:cs typeface="Montserrat"/>
                <a:sym typeface="Montserrat"/>
              </a:rPr>
              <a:t>Після уроку занесіть дві цифри у звітну форму: </a:t>
            </a:r>
            <a:r>
              <a:rPr b="1" lang="uk" sz="1300" u="sng">
                <a:solidFill>
                  <a:schemeClr val="hlink"/>
                </a:solidFill>
                <a:latin typeface="Montserrat"/>
                <a:ea typeface="Montserrat"/>
                <a:cs typeface="Montserrat"/>
                <a:sym typeface="Montserrat"/>
                <a:hlinkClick r:id="rId2"/>
              </a:rPr>
              <a:t>https://forms.gle/xzVbMcoGdwaVqUBz7</a:t>
            </a:r>
            <a:r>
              <a:rPr b="1" lang="uk" sz="1300">
                <a:latin typeface="Montserrat"/>
                <a:ea typeface="Montserrat"/>
                <a:cs typeface="Montserrat"/>
                <a:sym typeface="Montserrat"/>
              </a:rPr>
              <a:t>: </a:t>
            </a:r>
            <a:r>
              <a:rPr lang="uk" sz="1300">
                <a:latin typeface="Montserrat"/>
                <a:ea typeface="Montserrat"/>
                <a:cs typeface="Montserrat"/>
                <a:sym typeface="Montserrat"/>
              </a:rPr>
              <a:t>перша — кількість дітей, які правильно визначили дії на початку заняття, друга — кількість дітей, які дали правильну відповідь наприкінці заняття. Це дозволить оцінити, наскільки урок допоміг учням та ученицям краще запам’ятати прості екозвички для зменшення кількості сміття. </a:t>
            </a:r>
            <a:r>
              <a:rPr b="1" lang="uk" sz="1300">
                <a:latin typeface="Montserrat"/>
                <a:ea typeface="Montserrat"/>
                <a:cs typeface="Montserrat"/>
                <a:sym typeface="Montserrat"/>
              </a:rPr>
              <a:t>Заповнювати форму потрібно ОДИН раз після проведення уроку.</a:t>
            </a:r>
            <a:endParaRPr b="1" sz="1300">
              <a:latin typeface="Montserrat"/>
              <a:ea typeface="Montserrat"/>
              <a:cs typeface="Montserrat"/>
              <a:sym typeface="Montserrat"/>
            </a:endParaRPr>
          </a:p>
          <a:p>
            <a:pPr indent="0" lvl="0" marL="0" rtl="0" algn="l">
              <a:lnSpc>
                <a:spcPct val="115000"/>
              </a:lnSpc>
              <a:spcBef>
                <a:spcPts val="1200"/>
              </a:spcBef>
              <a:spcAft>
                <a:spcPts val="1200"/>
              </a:spcAft>
              <a:buNone/>
            </a:pPr>
            <a:r>
              <a:rPr b="1" lang="uk" sz="1300">
                <a:highlight>
                  <a:srgbClr val="A5DFC1"/>
                </a:highlight>
                <a:latin typeface="Montserrat"/>
                <a:ea typeface="Montserrat"/>
                <a:cs typeface="Montserrat"/>
                <a:sym typeface="Montserrat"/>
              </a:rPr>
              <a:t>Правильні відповіді до тесту*:</a:t>
            </a:r>
            <a:br>
              <a:rPr lang="uk" sz="1300">
                <a:latin typeface="Montserrat"/>
                <a:ea typeface="Montserrat"/>
                <a:cs typeface="Montserrat"/>
                <a:sym typeface="Montserrat"/>
              </a:rPr>
            </a:br>
            <a:r>
              <a:rPr b="1" lang="uk" sz="1300">
                <a:latin typeface="Montserrat"/>
                <a:ea typeface="Montserrat"/>
                <a:cs typeface="Montserrat"/>
                <a:sym typeface="Montserrat"/>
              </a:rPr>
              <a:t>• А </a:t>
            </a:r>
            <a:r>
              <a:rPr lang="uk" sz="1300">
                <a:latin typeface="Montserrat"/>
                <a:ea typeface="Montserrat"/>
                <a:cs typeface="Montserrat"/>
                <a:sym typeface="Montserrat"/>
              </a:rPr>
              <a:t>— Відмовлятися від одноразових, зайвих і непотрібних речей;</a:t>
            </a:r>
            <a:br>
              <a:rPr lang="uk" sz="1300">
                <a:latin typeface="Montserrat"/>
                <a:ea typeface="Montserrat"/>
                <a:cs typeface="Montserrat"/>
                <a:sym typeface="Montserrat"/>
              </a:rPr>
            </a:br>
            <a:r>
              <a:rPr b="1" lang="uk" sz="1300">
                <a:latin typeface="Montserrat"/>
                <a:ea typeface="Montserrat"/>
                <a:cs typeface="Montserrat"/>
                <a:sym typeface="Montserrat"/>
              </a:rPr>
              <a:t>• Б </a:t>
            </a:r>
            <a:r>
              <a:rPr lang="uk" sz="1300">
                <a:latin typeface="Montserrat"/>
                <a:ea typeface="Montserrat"/>
                <a:cs typeface="Montserrat"/>
                <a:sym typeface="Montserrat"/>
              </a:rPr>
              <a:t>— Купувати продукти з меншою кількістю паковання;</a:t>
            </a:r>
            <a:br>
              <a:rPr lang="uk" sz="1300">
                <a:latin typeface="Montserrat"/>
                <a:ea typeface="Montserrat"/>
                <a:cs typeface="Montserrat"/>
                <a:sym typeface="Montserrat"/>
              </a:rPr>
            </a:br>
            <a:r>
              <a:rPr b="1" lang="uk" sz="1300">
                <a:latin typeface="Montserrat"/>
                <a:ea typeface="Montserrat"/>
                <a:cs typeface="Montserrat"/>
                <a:sym typeface="Montserrat"/>
              </a:rPr>
              <a:t>• В</a:t>
            </a:r>
            <a:r>
              <a:rPr lang="uk" sz="1300">
                <a:latin typeface="Montserrat"/>
                <a:ea typeface="Montserrat"/>
                <a:cs typeface="Montserrat"/>
                <a:sym typeface="Montserrat"/>
              </a:rPr>
              <a:t> — Сортувати відходи й здавати те, що можна переробити;</a:t>
            </a:r>
            <a:br>
              <a:rPr lang="uk" sz="1300">
                <a:latin typeface="Montserrat"/>
                <a:ea typeface="Montserrat"/>
                <a:cs typeface="Montserrat"/>
                <a:sym typeface="Montserrat"/>
              </a:rPr>
            </a:br>
            <a:r>
              <a:rPr b="1" lang="uk" sz="1300">
                <a:latin typeface="Montserrat"/>
                <a:ea typeface="Montserrat"/>
                <a:cs typeface="Montserrat"/>
                <a:sym typeface="Montserrat"/>
              </a:rPr>
              <a:t>• Д</a:t>
            </a:r>
            <a:r>
              <a:rPr lang="uk" sz="1300">
                <a:latin typeface="Montserrat"/>
                <a:ea typeface="Montserrat"/>
                <a:cs typeface="Montserrat"/>
                <a:sym typeface="Montserrat"/>
              </a:rPr>
              <a:t> — Батарейки, ліки й термометри здавати у спеціальні пункти збору;</a:t>
            </a:r>
            <a:br>
              <a:rPr lang="uk" sz="1300">
                <a:latin typeface="Montserrat"/>
                <a:ea typeface="Montserrat"/>
                <a:cs typeface="Montserrat"/>
                <a:sym typeface="Montserrat"/>
              </a:rPr>
            </a:br>
            <a:r>
              <a:rPr b="1" lang="uk" sz="1300">
                <a:latin typeface="Montserrat"/>
                <a:ea typeface="Montserrat"/>
                <a:cs typeface="Montserrat"/>
                <a:sym typeface="Montserrat"/>
              </a:rPr>
              <a:t>• Е</a:t>
            </a:r>
            <a:r>
              <a:rPr lang="uk" sz="1300">
                <a:latin typeface="Montserrat"/>
                <a:ea typeface="Montserrat"/>
                <a:cs typeface="Montserrat"/>
                <a:sym typeface="Montserrat"/>
              </a:rPr>
              <a:t> — Компостувати органічні відходи, якщо є така можливість.</a:t>
            </a:r>
            <a:br>
              <a:rPr lang="uk" sz="1300">
                <a:latin typeface="Montserrat"/>
                <a:ea typeface="Montserrat"/>
                <a:cs typeface="Montserrat"/>
                <a:sym typeface="Montserrat"/>
              </a:rPr>
            </a:br>
            <a:br>
              <a:rPr lang="uk" sz="1300">
                <a:latin typeface="Montserrat"/>
                <a:ea typeface="Montserrat"/>
                <a:cs typeface="Montserrat"/>
                <a:sym typeface="Montserrat"/>
              </a:rPr>
            </a:br>
            <a:r>
              <a:rPr i="1" lang="uk" sz="1300">
                <a:latin typeface="Montserrat"/>
                <a:ea typeface="Montserrat"/>
                <a:cs typeface="Montserrat"/>
                <a:sym typeface="Montserrat"/>
              </a:rPr>
              <a:t>*Правильною вважається відповідь, у якій дитина обрала ВСІ коректні варіанти та не обрала жодного неправильного варіанта.</a:t>
            </a:r>
            <a:endParaRPr i="1" sz="1300">
              <a:latin typeface="Montserrat"/>
              <a:ea typeface="Montserrat"/>
              <a:cs typeface="Montserrat"/>
              <a:sym typeface="Montserrat"/>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1" name="Shape 1101"/>
        <p:cNvGrpSpPr/>
        <p:nvPr/>
      </p:nvGrpSpPr>
      <p:grpSpPr>
        <a:xfrm>
          <a:off x="0" y="0"/>
          <a:ext cx="0" cy="0"/>
          <a:chOff x="0" y="0"/>
          <a:chExt cx="0" cy="0"/>
        </a:xfrm>
      </p:grpSpPr>
      <p:sp>
        <p:nvSpPr>
          <p:cNvPr id="1102" name="Google Shape;1102;g3c9123125be_0_9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3" name="Google Shape;1103;g3c9123125be_0_9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7" name="Shape 1107"/>
        <p:cNvGrpSpPr/>
        <p:nvPr/>
      </p:nvGrpSpPr>
      <p:grpSpPr>
        <a:xfrm>
          <a:off x="0" y="0"/>
          <a:ext cx="0" cy="0"/>
          <a:chOff x="0" y="0"/>
          <a:chExt cx="0" cy="0"/>
        </a:xfrm>
      </p:grpSpPr>
      <p:sp>
        <p:nvSpPr>
          <p:cNvPr id="1108" name="Google Shape;1108;g3c9123125be_0_9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9" name="Google Shape;1109;g3c9123125be_0_9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7" name="Shape 1117"/>
        <p:cNvGrpSpPr/>
        <p:nvPr/>
      </p:nvGrpSpPr>
      <p:grpSpPr>
        <a:xfrm>
          <a:off x="0" y="0"/>
          <a:ext cx="0" cy="0"/>
          <a:chOff x="0" y="0"/>
          <a:chExt cx="0" cy="0"/>
        </a:xfrm>
      </p:grpSpPr>
      <p:sp>
        <p:nvSpPr>
          <p:cNvPr id="1118" name="Google Shape;1118;g3c9123125be_0_9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9" name="Google Shape;1119;g3c9123125be_0_9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uk"/>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uk"/>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png"/><Relationship Id="rId4" Type="http://schemas.openxmlformats.org/officeDocument/2006/relationships/image" Target="../media/image2.png"/><Relationship Id="rId5"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2.png"/><Relationship Id="rId4" Type="http://schemas.openxmlformats.org/officeDocument/2006/relationships/image" Target="../media/image18.png"/><Relationship Id="rId5"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9.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png"/><Relationship Id="rId4" Type="http://schemas.openxmlformats.org/officeDocument/2006/relationships/image" Target="../media/image16.png"/><Relationship Id="rId5" Type="http://schemas.openxmlformats.org/officeDocument/2006/relationships/image" Target="../media/image10.png"/><Relationship Id="rId6" Type="http://schemas.openxmlformats.org/officeDocument/2006/relationships/image" Target="../media/image2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9.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8.png"/><Relationship Id="rId4" Type="http://schemas.openxmlformats.org/officeDocument/2006/relationships/image" Target="../media/image17.png"/><Relationship Id="rId5" Type="http://schemas.openxmlformats.org/officeDocument/2006/relationships/image" Target="../media/image21.png"/><Relationship Id="rId6" Type="http://schemas.openxmlformats.org/officeDocument/2006/relationships/image" Target="../media/image59.png"/><Relationship Id="rId7"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9.png"/><Relationship Id="rId4" Type="http://schemas.openxmlformats.org/officeDocument/2006/relationships/image" Target="../media/image28.png"/><Relationship Id="rId5" Type="http://schemas.openxmlformats.org/officeDocument/2006/relationships/image" Target="../media/image11.png"/><Relationship Id="rId6" Type="http://schemas.openxmlformats.org/officeDocument/2006/relationships/image" Target="../media/image43.png"/><Relationship Id="rId7" Type="http://schemas.openxmlformats.org/officeDocument/2006/relationships/image" Target="../media/image25.png"/><Relationship Id="rId8" Type="http://schemas.openxmlformats.org/officeDocument/2006/relationships/image" Target="../media/image3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4.png"/><Relationship Id="rId4" Type="http://schemas.openxmlformats.org/officeDocument/2006/relationships/image" Target="../media/image13.png"/><Relationship Id="rId5" Type="http://schemas.openxmlformats.org/officeDocument/2006/relationships/image" Target="../media/image24.png"/><Relationship Id="rId6"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26.png"/><Relationship Id="rId4" Type="http://schemas.openxmlformats.org/officeDocument/2006/relationships/image" Target="../media/image20.png"/><Relationship Id="rId5" Type="http://schemas.openxmlformats.org/officeDocument/2006/relationships/image" Target="../media/image2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32.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35.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33.pn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37.png"/><Relationship Id="rId4" Type="http://schemas.openxmlformats.org/officeDocument/2006/relationships/image" Target="../media/image55.png"/><Relationship Id="rId10" Type="http://schemas.openxmlformats.org/officeDocument/2006/relationships/image" Target="../media/image67.png"/><Relationship Id="rId9" Type="http://schemas.openxmlformats.org/officeDocument/2006/relationships/image" Target="../media/image56.png"/><Relationship Id="rId5" Type="http://schemas.openxmlformats.org/officeDocument/2006/relationships/image" Target="../media/image70.png"/><Relationship Id="rId6" Type="http://schemas.openxmlformats.org/officeDocument/2006/relationships/image" Target="../media/image31.png"/><Relationship Id="rId7" Type="http://schemas.openxmlformats.org/officeDocument/2006/relationships/image" Target="../media/image34.png"/><Relationship Id="rId8" Type="http://schemas.openxmlformats.org/officeDocument/2006/relationships/image" Target="../media/image3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36.png"/><Relationship Id="rId4" Type="http://schemas.openxmlformats.org/officeDocument/2006/relationships/image" Target="../media/image46.png"/><Relationship Id="rId9" Type="http://schemas.openxmlformats.org/officeDocument/2006/relationships/image" Target="../media/image39.png"/><Relationship Id="rId5" Type="http://schemas.openxmlformats.org/officeDocument/2006/relationships/image" Target="../media/image45.png"/><Relationship Id="rId6" Type="http://schemas.openxmlformats.org/officeDocument/2006/relationships/image" Target="../media/image1.png"/><Relationship Id="rId7" Type="http://schemas.openxmlformats.org/officeDocument/2006/relationships/image" Target="../media/image31.png"/><Relationship Id="rId8" Type="http://schemas.openxmlformats.org/officeDocument/2006/relationships/image" Target="../media/image3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51.png"/><Relationship Id="rId4" Type="http://schemas.openxmlformats.org/officeDocument/2006/relationships/image" Target="../media/image31.png"/><Relationship Id="rId5" Type="http://schemas.openxmlformats.org/officeDocument/2006/relationships/image" Target="../media/image34.png"/><Relationship Id="rId6" Type="http://schemas.openxmlformats.org/officeDocument/2006/relationships/image" Target="../media/image3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44.png"/><Relationship Id="rId4" Type="http://schemas.openxmlformats.org/officeDocument/2006/relationships/image" Target="../media/image53.png"/><Relationship Id="rId10" Type="http://schemas.openxmlformats.org/officeDocument/2006/relationships/image" Target="../media/image66.png"/><Relationship Id="rId9" Type="http://schemas.openxmlformats.org/officeDocument/2006/relationships/image" Target="../media/image50.png"/><Relationship Id="rId5" Type="http://schemas.openxmlformats.org/officeDocument/2006/relationships/image" Target="../media/image62.png"/><Relationship Id="rId6" Type="http://schemas.openxmlformats.org/officeDocument/2006/relationships/image" Target="../media/image47.png"/><Relationship Id="rId7" Type="http://schemas.openxmlformats.org/officeDocument/2006/relationships/image" Target="../media/image48.png"/><Relationship Id="rId8" Type="http://schemas.openxmlformats.org/officeDocument/2006/relationships/image" Target="../media/image57.png"/></Relationships>
</file>

<file path=ppt/slides/_rels/slide21.xml.rels><?xml version="1.0" encoding="UTF-8" standalone="yes"?><Relationships xmlns="http://schemas.openxmlformats.org/package/2006/relationships"><Relationship Id="rId11" Type="http://schemas.openxmlformats.org/officeDocument/2006/relationships/image" Target="../media/image63.png"/><Relationship Id="rId10" Type="http://schemas.openxmlformats.org/officeDocument/2006/relationships/image" Target="../media/image69.png"/><Relationship Id="rId13" Type="http://schemas.openxmlformats.org/officeDocument/2006/relationships/image" Target="../media/image68.png"/><Relationship Id="rId12" Type="http://schemas.openxmlformats.org/officeDocument/2006/relationships/image" Target="../media/image65.png"/><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101.png"/><Relationship Id="rId4" Type="http://schemas.openxmlformats.org/officeDocument/2006/relationships/image" Target="../media/image64.png"/><Relationship Id="rId9" Type="http://schemas.openxmlformats.org/officeDocument/2006/relationships/image" Target="../media/image61.png"/><Relationship Id="rId14" Type="http://schemas.openxmlformats.org/officeDocument/2006/relationships/image" Target="../media/image79.png"/><Relationship Id="rId5" Type="http://schemas.openxmlformats.org/officeDocument/2006/relationships/image" Target="../media/image52.png"/><Relationship Id="rId6" Type="http://schemas.openxmlformats.org/officeDocument/2006/relationships/image" Target="../media/image110.png"/><Relationship Id="rId7" Type="http://schemas.openxmlformats.org/officeDocument/2006/relationships/image" Target="../media/image54.png"/><Relationship Id="rId8" Type="http://schemas.openxmlformats.org/officeDocument/2006/relationships/image" Target="../media/image58.png"/></Relationships>
</file>

<file path=ppt/slides/_rels/slide22.xml.rels><?xml version="1.0" encoding="UTF-8" standalone="yes"?><Relationships xmlns="http://schemas.openxmlformats.org/package/2006/relationships"><Relationship Id="rId11" Type="http://schemas.openxmlformats.org/officeDocument/2006/relationships/image" Target="../media/image148.png"/><Relationship Id="rId10" Type="http://schemas.openxmlformats.org/officeDocument/2006/relationships/image" Target="../media/image80.png"/><Relationship Id="rId13" Type="http://schemas.openxmlformats.org/officeDocument/2006/relationships/image" Target="../media/image74.png"/><Relationship Id="rId12" Type="http://schemas.openxmlformats.org/officeDocument/2006/relationships/image" Target="../media/image143.png"/><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116.png"/><Relationship Id="rId4" Type="http://schemas.openxmlformats.org/officeDocument/2006/relationships/image" Target="../media/image77.png"/><Relationship Id="rId9" Type="http://schemas.openxmlformats.org/officeDocument/2006/relationships/image" Target="../media/image120.png"/><Relationship Id="rId5" Type="http://schemas.openxmlformats.org/officeDocument/2006/relationships/image" Target="../media/image129.png"/><Relationship Id="rId6" Type="http://schemas.openxmlformats.org/officeDocument/2006/relationships/image" Target="../media/image71.png"/><Relationship Id="rId7" Type="http://schemas.openxmlformats.org/officeDocument/2006/relationships/image" Target="../media/image124.png"/><Relationship Id="rId8" Type="http://schemas.openxmlformats.org/officeDocument/2006/relationships/image" Target="../media/image7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75.png"/><Relationship Id="rId4" Type="http://schemas.openxmlformats.org/officeDocument/2006/relationships/image" Target="../media/image73.png"/><Relationship Id="rId5" Type="http://schemas.openxmlformats.org/officeDocument/2006/relationships/image" Target="../media/image7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7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81.png"/><Relationship Id="rId4" Type="http://schemas.openxmlformats.org/officeDocument/2006/relationships/image" Target="../media/image84.png"/><Relationship Id="rId5" Type="http://schemas.openxmlformats.org/officeDocument/2006/relationships/image" Target="../media/image8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90.png"/><Relationship Id="rId4" Type="http://schemas.openxmlformats.org/officeDocument/2006/relationships/image" Target="../media/image8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89.png"/><Relationship Id="rId4" Type="http://schemas.openxmlformats.org/officeDocument/2006/relationships/image" Target="../media/image9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85.png"/><Relationship Id="rId4" Type="http://schemas.openxmlformats.org/officeDocument/2006/relationships/image" Target="../media/image39.png"/><Relationship Id="rId5" Type="http://schemas.openxmlformats.org/officeDocument/2006/relationships/image" Target="../media/image3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75.png"/><Relationship Id="rId4" Type="http://schemas.openxmlformats.org/officeDocument/2006/relationships/image" Target="../media/image73.png"/><Relationship Id="rId5" Type="http://schemas.openxmlformats.org/officeDocument/2006/relationships/image" Target="../media/image92.png"/><Relationship Id="rId6" Type="http://schemas.openxmlformats.org/officeDocument/2006/relationships/image" Target="../media/image105.png"/><Relationship Id="rId7" Type="http://schemas.openxmlformats.org/officeDocument/2006/relationships/image" Target="../media/image9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 Id="rId3" Type="http://schemas.openxmlformats.org/officeDocument/2006/relationships/image" Target="../media/image96.png"/><Relationship Id="rId4" Type="http://schemas.openxmlformats.org/officeDocument/2006/relationships/image" Target="../media/image100.png"/><Relationship Id="rId5" Type="http://schemas.openxmlformats.org/officeDocument/2006/relationships/image" Target="../media/image1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 Id="rId3" Type="http://schemas.openxmlformats.org/officeDocument/2006/relationships/image" Target="../media/image9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image" Target="../media/image113.png"/><Relationship Id="rId4" Type="http://schemas.openxmlformats.org/officeDocument/2006/relationships/image" Target="../media/image95.png"/><Relationship Id="rId5" Type="http://schemas.openxmlformats.org/officeDocument/2006/relationships/image" Target="../media/image9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 Id="rId3" Type="http://schemas.openxmlformats.org/officeDocument/2006/relationships/image" Target="../media/image102.png"/><Relationship Id="rId4" Type="http://schemas.openxmlformats.org/officeDocument/2006/relationships/image" Target="../media/image98.png"/><Relationship Id="rId5" Type="http://schemas.openxmlformats.org/officeDocument/2006/relationships/image" Target="../media/image95.png"/><Relationship Id="rId6" Type="http://schemas.openxmlformats.org/officeDocument/2006/relationships/image" Target="../media/image97.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 Id="rId3" Type="http://schemas.openxmlformats.org/officeDocument/2006/relationships/image" Target="../media/image95.png"/><Relationship Id="rId4" Type="http://schemas.openxmlformats.org/officeDocument/2006/relationships/image" Target="../media/image97.png"/><Relationship Id="rId5" Type="http://schemas.openxmlformats.org/officeDocument/2006/relationships/image" Target="../media/image107.png"/><Relationship Id="rId6" Type="http://schemas.openxmlformats.org/officeDocument/2006/relationships/image" Target="../media/image10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106.png"/><Relationship Id="rId4" Type="http://schemas.openxmlformats.org/officeDocument/2006/relationships/image" Target="../media/image97.png"/><Relationship Id="rId5" Type="http://schemas.openxmlformats.org/officeDocument/2006/relationships/image" Target="../media/image9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6.xml"/><Relationship Id="rId3" Type="http://schemas.openxmlformats.org/officeDocument/2006/relationships/image" Target="../media/image29.png"/><Relationship Id="rId4" Type="http://schemas.openxmlformats.org/officeDocument/2006/relationships/image" Target="../media/image10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7.xml"/><Relationship Id="rId3" Type="http://schemas.openxmlformats.org/officeDocument/2006/relationships/image" Target="../media/image16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134.png"/><Relationship Id="rId4" Type="http://schemas.openxmlformats.org/officeDocument/2006/relationships/image" Target="../media/image39.png"/><Relationship Id="rId5" Type="http://schemas.openxmlformats.org/officeDocument/2006/relationships/image" Target="../media/image3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9.xml"/><Relationship Id="rId3" Type="http://schemas.openxmlformats.org/officeDocument/2006/relationships/image" Target="../media/image9.png"/><Relationship Id="rId4" Type="http://schemas.openxmlformats.org/officeDocument/2006/relationships/image" Target="../media/image11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0.xml"/><Relationship Id="rId3" Type="http://schemas.openxmlformats.org/officeDocument/2006/relationships/image" Target="../media/image109.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2.xml"/><Relationship Id="rId3" Type="http://schemas.openxmlformats.org/officeDocument/2006/relationships/image" Target="../media/image110.png"/><Relationship Id="rId4" Type="http://schemas.openxmlformats.org/officeDocument/2006/relationships/image" Target="../media/image169.png"/><Relationship Id="rId5" Type="http://schemas.openxmlformats.org/officeDocument/2006/relationships/image" Target="../media/image111.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3.xml"/><Relationship Id="rId3" Type="http://schemas.openxmlformats.org/officeDocument/2006/relationships/image" Target="../media/image119.png"/><Relationship Id="rId4" Type="http://schemas.openxmlformats.org/officeDocument/2006/relationships/image" Target="../media/image114.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5.xml"/><Relationship Id="rId3" Type="http://schemas.openxmlformats.org/officeDocument/2006/relationships/image" Target="../media/image118.png"/><Relationship Id="rId4" Type="http://schemas.openxmlformats.org/officeDocument/2006/relationships/image" Target="../media/image31.png"/><Relationship Id="rId5" Type="http://schemas.openxmlformats.org/officeDocument/2006/relationships/image" Target="../media/image34.png"/><Relationship Id="rId6" Type="http://schemas.openxmlformats.org/officeDocument/2006/relationships/image" Target="../media/image39.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6.xml"/><Relationship Id="rId3" Type="http://schemas.openxmlformats.org/officeDocument/2006/relationships/image" Target="../media/image128.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7.xml"/><Relationship Id="rId3" Type="http://schemas.openxmlformats.org/officeDocument/2006/relationships/image" Target="../media/image170.png"/><Relationship Id="rId4" Type="http://schemas.openxmlformats.org/officeDocument/2006/relationships/image" Target="../media/image117.png"/><Relationship Id="rId5" Type="http://schemas.openxmlformats.org/officeDocument/2006/relationships/image" Target="../media/image11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8.xml"/><Relationship Id="rId3" Type="http://schemas.openxmlformats.org/officeDocument/2006/relationships/image" Target="../media/image136.png"/><Relationship Id="rId4" Type="http://schemas.openxmlformats.org/officeDocument/2006/relationships/image" Target="../media/image146.png"/><Relationship Id="rId5" Type="http://schemas.openxmlformats.org/officeDocument/2006/relationships/image" Target="../media/image141.png"/><Relationship Id="rId6" Type="http://schemas.openxmlformats.org/officeDocument/2006/relationships/image" Target="../media/image13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9.xml"/><Relationship Id="rId3" Type="http://schemas.openxmlformats.org/officeDocument/2006/relationships/image" Target="../media/image125.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1.xml"/><Relationship Id="rId3" Type="http://schemas.openxmlformats.org/officeDocument/2006/relationships/image" Target="../media/image122.png"/><Relationship Id="rId4" Type="http://schemas.openxmlformats.org/officeDocument/2006/relationships/image" Target="../media/image121.png"/><Relationship Id="rId5" Type="http://schemas.openxmlformats.org/officeDocument/2006/relationships/image" Target="../media/image126.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2.xml"/><Relationship Id="rId3" Type="http://schemas.openxmlformats.org/officeDocument/2006/relationships/image" Target="../media/image123.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3.xml"/><Relationship Id="rId3" Type="http://schemas.openxmlformats.org/officeDocument/2006/relationships/image" Target="../media/image132.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4.xml"/><Relationship Id="rId3" Type="http://schemas.openxmlformats.org/officeDocument/2006/relationships/image" Target="../media/image111.png"/><Relationship Id="rId4" Type="http://schemas.openxmlformats.org/officeDocument/2006/relationships/image" Target="../media/image110.png"/><Relationship Id="rId9" Type="http://schemas.openxmlformats.org/officeDocument/2006/relationships/hyperlink" Target="https://extension.umd.edu/resource/composting-and-climate-change/?utm_source=chatgpt.com" TargetMode="External"/><Relationship Id="rId5" Type="http://schemas.openxmlformats.org/officeDocument/2006/relationships/image" Target="../media/image44.png"/><Relationship Id="rId6" Type="http://schemas.openxmlformats.org/officeDocument/2006/relationships/hyperlink" Target="https://www.bir.org/en/the-industry/paper?utm_source=chatgpt.com" TargetMode="External"/><Relationship Id="rId7" Type="http://schemas.openxmlformats.org/officeDocument/2006/relationships/hyperlink" Target="https://wrwa.gov.uk/materials/plastic-bottles/?utm_source=chatgpt.com" TargetMode="External"/><Relationship Id="rId8" Type="http://schemas.openxmlformats.org/officeDocument/2006/relationships/hyperlink" Target="https://www.bir.org/en/the-industry/paper?utm_source=chatgpt.com"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5.xml"/><Relationship Id="rId3" Type="http://schemas.openxmlformats.org/officeDocument/2006/relationships/image" Target="../media/image154.png"/><Relationship Id="rId4" Type="http://schemas.openxmlformats.org/officeDocument/2006/relationships/image" Target="../media/image145.png"/><Relationship Id="rId5" Type="http://schemas.openxmlformats.org/officeDocument/2006/relationships/image" Target="../media/image139.png"/><Relationship Id="rId6" Type="http://schemas.openxmlformats.org/officeDocument/2006/relationships/image" Target="../media/image150.png"/><Relationship Id="rId7" Type="http://schemas.openxmlformats.org/officeDocument/2006/relationships/image" Target="../media/image138.png"/><Relationship Id="rId8" Type="http://schemas.openxmlformats.org/officeDocument/2006/relationships/image" Target="../media/image137.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6.xml"/><Relationship Id="rId3" Type="http://schemas.openxmlformats.org/officeDocument/2006/relationships/image" Target="../media/image9.png"/><Relationship Id="rId4" Type="http://schemas.openxmlformats.org/officeDocument/2006/relationships/image" Target="../media/image112.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7.xml"/><Relationship Id="rId3" Type="http://schemas.openxmlformats.org/officeDocument/2006/relationships/image" Target="../media/image128.png"/></Relationships>
</file>

<file path=ppt/slides/_rels/slide58.xml.rels><?xml version="1.0" encoding="UTF-8" standalone="yes"?><Relationships xmlns="http://schemas.openxmlformats.org/package/2006/relationships"><Relationship Id="rId11" Type="http://schemas.openxmlformats.org/officeDocument/2006/relationships/image" Target="../media/image34.png"/><Relationship Id="rId10" Type="http://schemas.openxmlformats.org/officeDocument/2006/relationships/image" Target="../media/image31.png"/><Relationship Id="rId12" Type="http://schemas.openxmlformats.org/officeDocument/2006/relationships/image" Target="../media/image39.png"/><Relationship Id="rId1" Type="http://schemas.openxmlformats.org/officeDocument/2006/relationships/slideLayout" Target="../slideLayouts/slideLayout3.xml"/><Relationship Id="rId2" Type="http://schemas.openxmlformats.org/officeDocument/2006/relationships/notesSlide" Target="../notesSlides/notesSlide58.xml"/><Relationship Id="rId3" Type="http://schemas.openxmlformats.org/officeDocument/2006/relationships/image" Target="../media/image155.png"/><Relationship Id="rId4" Type="http://schemas.openxmlformats.org/officeDocument/2006/relationships/image" Target="../media/image144.png"/><Relationship Id="rId9" Type="http://schemas.openxmlformats.org/officeDocument/2006/relationships/image" Target="../media/image162.png"/><Relationship Id="rId5" Type="http://schemas.openxmlformats.org/officeDocument/2006/relationships/image" Target="../media/image140.png"/><Relationship Id="rId6" Type="http://schemas.openxmlformats.org/officeDocument/2006/relationships/image" Target="../media/image142.png"/><Relationship Id="rId7" Type="http://schemas.openxmlformats.org/officeDocument/2006/relationships/image" Target="../media/image163.png"/><Relationship Id="rId8" Type="http://schemas.openxmlformats.org/officeDocument/2006/relationships/image" Target="../media/image165.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0.xml"/><Relationship Id="rId3" Type="http://schemas.openxmlformats.org/officeDocument/2006/relationships/image" Target="../media/image157.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2.xml"/><Relationship Id="rId3" Type="http://schemas.openxmlformats.org/officeDocument/2006/relationships/image" Target="../media/image147.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3.xml"/><Relationship Id="rId3" Type="http://schemas.openxmlformats.org/officeDocument/2006/relationships/image" Target="../media/image39.png"/><Relationship Id="rId4" Type="http://schemas.openxmlformats.org/officeDocument/2006/relationships/image" Target="../media/image149.png"/><Relationship Id="rId5" Type="http://schemas.openxmlformats.org/officeDocument/2006/relationships/image" Target="../media/image156.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4.xml"/><Relationship Id="rId3" Type="http://schemas.openxmlformats.org/officeDocument/2006/relationships/image" Target="../media/image152.png"/><Relationship Id="rId4" Type="http://schemas.openxmlformats.org/officeDocument/2006/relationships/image" Target="../media/image151.png"/><Relationship Id="rId9" Type="http://schemas.openxmlformats.org/officeDocument/2006/relationships/image" Target="../media/image156.png"/><Relationship Id="rId5" Type="http://schemas.openxmlformats.org/officeDocument/2006/relationships/image" Target="../media/image164.png"/><Relationship Id="rId6" Type="http://schemas.openxmlformats.org/officeDocument/2006/relationships/image" Target="../media/image39.png"/><Relationship Id="rId7" Type="http://schemas.openxmlformats.org/officeDocument/2006/relationships/image" Target="../media/image149.png"/><Relationship Id="rId8" Type="http://schemas.openxmlformats.org/officeDocument/2006/relationships/image" Target="../media/image153.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6.xml"/><Relationship Id="rId3" Type="http://schemas.openxmlformats.org/officeDocument/2006/relationships/image" Target="../media/image1.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7.xml"/><Relationship Id="rId3" Type="http://schemas.openxmlformats.org/officeDocument/2006/relationships/image" Target="../media/image159.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8.xml"/><Relationship Id="rId3" Type="http://schemas.openxmlformats.org/officeDocument/2006/relationships/image" Target="../media/image158.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9.xml"/><Relationship Id="rId3" Type="http://schemas.openxmlformats.org/officeDocument/2006/relationships/hyperlink" Target="http://spilnoteka.org" TargetMode="External"/><Relationship Id="rId4" Type="http://schemas.openxmlformats.org/officeDocument/2006/relationships/image" Target="../media/image16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AFEF"/>
        </a:solidFill>
      </p:bgPr>
    </p:bg>
    <p:spTree>
      <p:nvGrpSpPr>
        <p:cNvPr id="53"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225975" y="2372023"/>
            <a:ext cx="2092121" cy="589375"/>
          </a:xfrm>
          <a:prstGeom prst="rect">
            <a:avLst/>
          </a:prstGeom>
          <a:noFill/>
          <a:ln>
            <a:noFill/>
          </a:ln>
        </p:spPr>
      </p:pic>
      <p:sp>
        <p:nvSpPr>
          <p:cNvPr id="55" name="Google Shape;55;p13"/>
          <p:cNvSpPr txBox="1"/>
          <p:nvPr/>
        </p:nvSpPr>
        <p:spPr>
          <a:xfrm>
            <a:off x="353513" y="2389698"/>
            <a:ext cx="1964700" cy="330900"/>
          </a:xfrm>
          <a:prstGeom prst="rect">
            <a:avLst/>
          </a:prstGeom>
          <a:noFill/>
          <a:ln>
            <a:noFill/>
          </a:ln>
        </p:spPr>
        <p:txBody>
          <a:bodyPr anchorCtr="0" anchor="t" bIns="78375" lIns="78375" spcFirstLastPara="1" rIns="78375" wrap="square" tIns="78375">
            <a:noAutofit/>
          </a:bodyPr>
          <a:lstStyle/>
          <a:p>
            <a:pPr indent="0" lvl="0" marL="0" rtl="0" algn="l">
              <a:spcBef>
                <a:spcPts val="0"/>
              </a:spcBef>
              <a:spcAft>
                <a:spcPts val="0"/>
              </a:spcAft>
              <a:buNone/>
            </a:pPr>
            <a:r>
              <a:rPr b="1" lang="uk" sz="1286">
                <a:solidFill>
                  <a:srgbClr val="0B264A"/>
                </a:solidFill>
                <a:latin typeface="Montserrat"/>
                <a:ea typeface="Montserrat"/>
                <a:cs typeface="Montserrat"/>
                <a:sym typeface="Montserrat"/>
              </a:rPr>
              <a:t>Екологічний урок для 9–11 класів</a:t>
            </a:r>
            <a:endParaRPr b="1" sz="1286">
              <a:solidFill>
                <a:srgbClr val="0B264A"/>
              </a:solidFill>
              <a:latin typeface="Montserrat"/>
              <a:ea typeface="Montserrat"/>
              <a:cs typeface="Montserrat"/>
              <a:sym typeface="Montserrat"/>
            </a:endParaRPr>
          </a:p>
        </p:txBody>
      </p:sp>
      <p:sp>
        <p:nvSpPr>
          <p:cNvPr id="56" name="Google Shape;56;p13"/>
          <p:cNvSpPr txBox="1"/>
          <p:nvPr/>
        </p:nvSpPr>
        <p:spPr>
          <a:xfrm>
            <a:off x="197825" y="71950"/>
            <a:ext cx="6371400" cy="18159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None/>
            </a:pPr>
            <a:r>
              <a:rPr b="1" lang="uk" sz="5000">
                <a:solidFill>
                  <a:srgbClr val="FFFFFF"/>
                </a:solidFill>
                <a:latin typeface="Montserrat"/>
                <a:ea typeface="Montserrat"/>
                <a:cs typeface="Montserrat"/>
                <a:sym typeface="Montserrat"/>
              </a:rPr>
              <a:t>СМІТТЯ </a:t>
            </a:r>
            <a:r>
              <a:rPr b="1" lang="uk" sz="5000">
                <a:solidFill>
                  <a:srgbClr val="FFFFFF"/>
                </a:solidFill>
                <a:latin typeface="Montserrat"/>
                <a:ea typeface="Montserrat"/>
                <a:cs typeface="Montserrat"/>
                <a:sym typeface="Montserrat"/>
              </a:rPr>
              <a:t>ПІД </a:t>
            </a:r>
            <a:r>
              <a:rPr b="1" lang="uk" sz="5000">
                <a:solidFill>
                  <a:srgbClr val="FFFFFF"/>
                </a:solidFill>
                <a:latin typeface="Montserrat"/>
                <a:ea typeface="Montserrat"/>
                <a:cs typeface="Montserrat"/>
                <a:sym typeface="Montserrat"/>
              </a:rPr>
              <a:t>КОНТРОЛЕМ</a:t>
            </a:r>
            <a:endParaRPr b="1" sz="5000">
              <a:solidFill>
                <a:srgbClr val="FFFFFF"/>
              </a:solidFill>
              <a:latin typeface="Montserrat"/>
              <a:ea typeface="Montserrat"/>
              <a:cs typeface="Montserrat"/>
              <a:sym typeface="Montserrat"/>
            </a:endParaRPr>
          </a:p>
        </p:txBody>
      </p:sp>
      <p:sp>
        <p:nvSpPr>
          <p:cNvPr id="57" name="Google Shape;57;p13"/>
          <p:cNvSpPr txBox="1"/>
          <p:nvPr/>
        </p:nvSpPr>
        <p:spPr>
          <a:xfrm>
            <a:off x="225975" y="4648800"/>
            <a:ext cx="47022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sz="900">
                <a:solidFill>
                  <a:srgbClr val="FFFFFF"/>
                </a:solidFill>
                <a:latin typeface="Montserrat Medium"/>
                <a:ea typeface="Montserrat Medium"/>
                <a:cs typeface="Montserrat Medium"/>
                <a:sym typeface="Montserrat Medium"/>
              </a:rPr>
              <a:t>У цій презентації </a:t>
            </a:r>
            <a:r>
              <a:rPr lang="uk" sz="900">
                <a:solidFill>
                  <a:srgbClr val="FFFFFF"/>
                </a:solidFill>
                <a:latin typeface="Montserrat Medium"/>
                <a:ea typeface="Montserrat Medium"/>
                <a:cs typeface="Montserrat Medium"/>
                <a:sym typeface="Montserrat Medium"/>
              </a:rPr>
              <a:t>деякі</a:t>
            </a:r>
            <a:r>
              <a:rPr lang="uk" sz="900">
                <a:solidFill>
                  <a:srgbClr val="FFFFFF"/>
                </a:solidFill>
                <a:latin typeface="Montserrat Medium"/>
                <a:ea typeface="Montserrat Medium"/>
                <a:cs typeface="Montserrat Medium"/>
                <a:sym typeface="Montserrat Medium"/>
              </a:rPr>
              <a:t> зображення створені за допомогою ШІ.</a:t>
            </a:r>
            <a:endParaRPr sz="900">
              <a:solidFill>
                <a:srgbClr val="FFFFFF"/>
              </a:solidFill>
              <a:latin typeface="Montserrat Medium"/>
              <a:ea typeface="Montserrat Medium"/>
              <a:cs typeface="Montserrat Medium"/>
              <a:sym typeface="Montserrat Medium"/>
            </a:endParaRPr>
          </a:p>
        </p:txBody>
      </p:sp>
      <p:pic>
        <p:nvPicPr>
          <p:cNvPr id="58" name="Google Shape;58;p13"/>
          <p:cNvPicPr preferRelativeResize="0"/>
          <p:nvPr/>
        </p:nvPicPr>
        <p:blipFill>
          <a:blip r:embed="rId4">
            <a:alphaModFix/>
          </a:blip>
          <a:stretch>
            <a:fillRect/>
          </a:stretch>
        </p:blipFill>
        <p:spPr>
          <a:xfrm>
            <a:off x="2489351" y="1317100"/>
            <a:ext cx="6307827" cy="3306400"/>
          </a:xfrm>
          <a:prstGeom prst="rect">
            <a:avLst/>
          </a:prstGeom>
          <a:noFill/>
          <a:ln>
            <a:noFill/>
          </a:ln>
        </p:spPr>
      </p:pic>
      <p:pic>
        <p:nvPicPr>
          <p:cNvPr id="59" name="Google Shape;59;p13"/>
          <p:cNvPicPr preferRelativeResize="0"/>
          <p:nvPr/>
        </p:nvPicPr>
        <p:blipFill>
          <a:blip r:embed="rId5">
            <a:alphaModFix/>
          </a:blip>
          <a:stretch>
            <a:fillRect/>
          </a:stretch>
        </p:blipFill>
        <p:spPr>
          <a:xfrm>
            <a:off x="7634355" y="400763"/>
            <a:ext cx="1206291" cy="5893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4"/>
          <p:cNvSpPr txBox="1"/>
          <p:nvPr/>
        </p:nvSpPr>
        <p:spPr>
          <a:xfrm>
            <a:off x="485400" y="433725"/>
            <a:ext cx="7934700" cy="9510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solidFill>
                  <a:schemeClr val="dk1"/>
                </a:solidFill>
                <a:latin typeface="Montserrat"/>
                <a:ea typeface="Montserrat"/>
                <a:cs typeface="Montserrat"/>
                <a:sym typeface="Montserrat"/>
              </a:rPr>
              <a:t>ЩО РОБИТИ, ЩОБ СТВОРЮВАТИ МЕНШЕ СМІТТЯ? </a:t>
            </a:r>
            <a:endParaRPr b="1" sz="2200">
              <a:solidFill>
                <a:schemeClr val="dk1"/>
              </a:solidFill>
              <a:latin typeface="Montserrat"/>
              <a:ea typeface="Montserrat"/>
              <a:cs typeface="Montserrat"/>
              <a:sym typeface="Montserrat"/>
            </a:endParaRPr>
          </a:p>
          <a:p>
            <a:pPr indent="0" lvl="0" marL="0" rtl="0" algn="l">
              <a:lnSpc>
                <a:spcPct val="100000"/>
              </a:lnSpc>
              <a:spcBef>
                <a:spcPts val="0"/>
              </a:spcBef>
              <a:spcAft>
                <a:spcPts val="0"/>
              </a:spcAft>
              <a:buNone/>
            </a:pPr>
            <a:r>
              <a:rPr lang="uk" sz="2200">
                <a:solidFill>
                  <a:schemeClr val="dk1"/>
                </a:solidFill>
                <a:latin typeface="Montserrat"/>
                <a:ea typeface="Montserrat"/>
                <a:cs typeface="Montserrat"/>
                <a:sym typeface="Montserrat"/>
              </a:rPr>
              <a:t>Обери правильні варіанти.</a:t>
            </a:r>
            <a:endParaRPr i="1" sz="2200">
              <a:latin typeface="Montserrat"/>
              <a:ea typeface="Montserrat"/>
              <a:cs typeface="Montserrat"/>
              <a:sym typeface="Montserrat"/>
            </a:endParaRPr>
          </a:p>
        </p:txBody>
      </p:sp>
      <p:sp>
        <p:nvSpPr>
          <p:cNvPr id="65" name="Google Shape;65;p14"/>
          <p:cNvSpPr txBox="1"/>
          <p:nvPr/>
        </p:nvSpPr>
        <p:spPr>
          <a:xfrm>
            <a:off x="751725" y="1468650"/>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F85069"/>
                </a:solidFill>
                <a:latin typeface="Montserrat"/>
                <a:ea typeface="Montserrat"/>
                <a:cs typeface="Montserrat"/>
                <a:sym typeface="Montserrat"/>
              </a:rPr>
              <a:t>А</a:t>
            </a:r>
            <a:endParaRPr b="1" sz="2900">
              <a:solidFill>
                <a:srgbClr val="F85069"/>
              </a:solidFill>
            </a:endParaRPr>
          </a:p>
        </p:txBody>
      </p:sp>
      <p:sp>
        <p:nvSpPr>
          <p:cNvPr id="66" name="Google Shape;66;p14"/>
          <p:cNvSpPr txBox="1"/>
          <p:nvPr/>
        </p:nvSpPr>
        <p:spPr>
          <a:xfrm>
            <a:off x="321225" y="205572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1200"/>
              </a:spcBef>
              <a:spcAft>
                <a:spcPts val="1200"/>
              </a:spcAft>
              <a:buNone/>
            </a:pPr>
            <a:r>
              <a:rPr lang="uk">
                <a:solidFill>
                  <a:schemeClr val="dk1"/>
                </a:solidFill>
                <a:latin typeface="Montserrat SemiBold"/>
                <a:ea typeface="Montserrat SemiBold"/>
                <a:cs typeface="Montserrat SemiBold"/>
                <a:sym typeface="Montserrat SemiBold"/>
              </a:rPr>
              <a:t>Відмовлятися від одноразових, зайвих і непотрібних речей.</a:t>
            </a:r>
            <a:endParaRPr>
              <a:solidFill>
                <a:schemeClr val="dk1"/>
              </a:solidFill>
              <a:latin typeface="Montserrat SemiBold"/>
              <a:ea typeface="Montserrat SemiBold"/>
              <a:cs typeface="Montserrat SemiBold"/>
              <a:sym typeface="Montserrat SemiBold"/>
            </a:endParaRPr>
          </a:p>
        </p:txBody>
      </p:sp>
      <p:sp>
        <p:nvSpPr>
          <p:cNvPr id="67" name="Google Shape;67;p14"/>
          <p:cNvSpPr txBox="1"/>
          <p:nvPr/>
        </p:nvSpPr>
        <p:spPr>
          <a:xfrm>
            <a:off x="3564100" y="13925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00AFEF"/>
                </a:solidFill>
                <a:latin typeface="Montserrat"/>
                <a:ea typeface="Montserrat"/>
                <a:cs typeface="Montserrat"/>
                <a:sym typeface="Montserrat"/>
              </a:rPr>
              <a:t>Б</a:t>
            </a:r>
            <a:endParaRPr b="1" sz="2900">
              <a:solidFill>
                <a:srgbClr val="00AFEF"/>
              </a:solidFill>
            </a:endParaRPr>
          </a:p>
        </p:txBody>
      </p:sp>
      <p:sp>
        <p:nvSpPr>
          <p:cNvPr id="68" name="Google Shape;68;p14"/>
          <p:cNvSpPr txBox="1"/>
          <p:nvPr/>
        </p:nvSpPr>
        <p:spPr>
          <a:xfrm>
            <a:off x="3133600" y="205572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Купувати продукти з меншою кількістю паковання.</a:t>
            </a:r>
            <a:endParaRPr>
              <a:latin typeface="Montserrat SemiBold"/>
              <a:ea typeface="Montserrat SemiBold"/>
              <a:cs typeface="Montserrat SemiBold"/>
              <a:sym typeface="Montserrat SemiBold"/>
            </a:endParaRPr>
          </a:p>
        </p:txBody>
      </p:sp>
      <p:sp>
        <p:nvSpPr>
          <p:cNvPr id="69" name="Google Shape;69;p14"/>
          <p:cNvSpPr txBox="1"/>
          <p:nvPr/>
        </p:nvSpPr>
        <p:spPr>
          <a:xfrm>
            <a:off x="6300300" y="13432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F85069"/>
                </a:solidFill>
                <a:latin typeface="Montserrat"/>
                <a:ea typeface="Montserrat"/>
                <a:cs typeface="Montserrat"/>
                <a:sym typeface="Montserrat"/>
              </a:rPr>
              <a:t>В</a:t>
            </a:r>
            <a:endParaRPr b="1" sz="2900">
              <a:solidFill>
                <a:srgbClr val="F85069"/>
              </a:solidFill>
            </a:endParaRPr>
          </a:p>
        </p:txBody>
      </p:sp>
      <p:sp>
        <p:nvSpPr>
          <p:cNvPr id="70" name="Google Shape;70;p14"/>
          <p:cNvSpPr txBox="1"/>
          <p:nvPr/>
        </p:nvSpPr>
        <p:spPr>
          <a:xfrm>
            <a:off x="5869800" y="202377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Сортувати відходи й здавати те, що можна переробити.</a:t>
            </a:r>
            <a:endParaRPr>
              <a:latin typeface="Montserrat SemiBold"/>
              <a:ea typeface="Montserrat SemiBold"/>
              <a:cs typeface="Montserrat SemiBold"/>
              <a:sym typeface="Montserrat SemiBold"/>
            </a:endParaRPr>
          </a:p>
        </p:txBody>
      </p:sp>
      <p:sp>
        <p:nvSpPr>
          <p:cNvPr id="71" name="Google Shape;71;p14"/>
          <p:cNvSpPr txBox="1"/>
          <p:nvPr/>
        </p:nvSpPr>
        <p:spPr>
          <a:xfrm>
            <a:off x="751725" y="29640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00AFEF"/>
                </a:solidFill>
                <a:latin typeface="Montserrat"/>
                <a:ea typeface="Montserrat"/>
                <a:cs typeface="Montserrat"/>
                <a:sym typeface="Montserrat"/>
              </a:rPr>
              <a:t>Г</a:t>
            </a:r>
            <a:endParaRPr b="1" sz="2900">
              <a:solidFill>
                <a:srgbClr val="00AFEF"/>
              </a:solidFill>
            </a:endParaRPr>
          </a:p>
        </p:txBody>
      </p:sp>
      <p:sp>
        <p:nvSpPr>
          <p:cNvPr id="72" name="Google Shape;72;p14"/>
          <p:cNvSpPr txBox="1"/>
          <p:nvPr/>
        </p:nvSpPr>
        <p:spPr>
          <a:xfrm>
            <a:off x="321225" y="359527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Самостійно спалювати сміття, щоб його стало менше.</a:t>
            </a:r>
            <a:endParaRPr>
              <a:latin typeface="Montserrat SemiBold"/>
              <a:ea typeface="Montserrat SemiBold"/>
              <a:cs typeface="Montserrat SemiBold"/>
              <a:sym typeface="Montserrat SemiBold"/>
            </a:endParaRPr>
          </a:p>
        </p:txBody>
      </p:sp>
      <p:sp>
        <p:nvSpPr>
          <p:cNvPr id="73" name="Google Shape;73;p14"/>
          <p:cNvSpPr txBox="1"/>
          <p:nvPr/>
        </p:nvSpPr>
        <p:spPr>
          <a:xfrm>
            <a:off x="3564100" y="29640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F85069"/>
                </a:solidFill>
                <a:latin typeface="Montserrat"/>
                <a:ea typeface="Montserrat"/>
                <a:cs typeface="Montserrat"/>
                <a:sym typeface="Montserrat"/>
              </a:rPr>
              <a:t>Д</a:t>
            </a:r>
            <a:endParaRPr b="1" sz="2900">
              <a:solidFill>
                <a:srgbClr val="F85069"/>
              </a:solidFill>
            </a:endParaRPr>
          </a:p>
        </p:txBody>
      </p:sp>
      <p:sp>
        <p:nvSpPr>
          <p:cNvPr id="74" name="Google Shape;74;p14"/>
          <p:cNvSpPr txBox="1"/>
          <p:nvPr/>
        </p:nvSpPr>
        <p:spPr>
          <a:xfrm>
            <a:off x="3133600" y="3595275"/>
            <a:ext cx="26802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Батарейки, ліки й термометри здавати у спеціальні пункти збору.</a:t>
            </a:r>
            <a:endParaRPr>
              <a:latin typeface="Montserrat SemiBold"/>
              <a:ea typeface="Montserrat SemiBold"/>
              <a:cs typeface="Montserrat SemiBold"/>
              <a:sym typeface="Montserrat SemiBold"/>
            </a:endParaRPr>
          </a:p>
        </p:txBody>
      </p:sp>
      <p:sp>
        <p:nvSpPr>
          <p:cNvPr id="75" name="Google Shape;75;p14"/>
          <p:cNvSpPr txBox="1"/>
          <p:nvPr/>
        </p:nvSpPr>
        <p:spPr>
          <a:xfrm>
            <a:off x="6300300" y="29640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00AFEF"/>
                </a:solidFill>
                <a:latin typeface="Montserrat"/>
                <a:ea typeface="Montserrat"/>
                <a:cs typeface="Montserrat"/>
                <a:sym typeface="Montserrat"/>
              </a:rPr>
              <a:t>Е</a:t>
            </a:r>
            <a:endParaRPr b="1" sz="2900">
              <a:solidFill>
                <a:srgbClr val="00AFEF"/>
              </a:solidFill>
            </a:endParaRPr>
          </a:p>
        </p:txBody>
      </p:sp>
      <p:sp>
        <p:nvSpPr>
          <p:cNvPr id="76" name="Google Shape;76;p14"/>
          <p:cNvSpPr txBox="1"/>
          <p:nvPr/>
        </p:nvSpPr>
        <p:spPr>
          <a:xfrm>
            <a:off x="5869800" y="359527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Компостувати органічні відходи, якщо є така можливість.</a:t>
            </a:r>
            <a:endParaRPr>
              <a:latin typeface="Montserrat SemiBold"/>
              <a:ea typeface="Montserrat SemiBold"/>
              <a:cs typeface="Montserrat SemiBold"/>
              <a:sym typeface="Montserrat SemiBold"/>
            </a:endParaRPr>
          </a:p>
        </p:txBody>
      </p:sp>
      <p:pic>
        <p:nvPicPr>
          <p:cNvPr id="77" name="Google Shape;77;p14"/>
          <p:cNvPicPr preferRelativeResize="0"/>
          <p:nvPr/>
        </p:nvPicPr>
        <p:blipFill>
          <a:blip r:embed="rId3">
            <a:alphaModFix/>
          </a:blip>
          <a:stretch>
            <a:fillRect/>
          </a:stretch>
        </p:blipFill>
        <p:spPr>
          <a:xfrm rot="1245871">
            <a:off x="7749891" y="633981"/>
            <a:ext cx="1440068" cy="169401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BD04"/>
        </a:solidFill>
      </p:bgPr>
    </p:bg>
    <p:spTree>
      <p:nvGrpSpPr>
        <p:cNvPr id="81" name="Shape 81"/>
        <p:cNvGrpSpPr/>
        <p:nvPr/>
      </p:nvGrpSpPr>
      <p:grpSpPr>
        <a:xfrm>
          <a:off x="0" y="0"/>
          <a:ext cx="0" cy="0"/>
          <a:chOff x="0" y="0"/>
          <a:chExt cx="0" cy="0"/>
        </a:xfrm>
      </p:grpSpPr>
      <p:pic>
        <p:nvPicPr>
          <p:cNvPr id="82" name="Google Shape;82;p15" title="Elephant.png"/>
          <p:cNvPicPr preferRelativeResize="0"/>
          <p:nvPr/>
        </p:nvPicPr>
        <p:blipFill>
          <a:blip r:embed="rId3">
            <a:alphaModFix/>
          </a:blip>
          <a:stretch>
            <a:fillRect/>
          </a:stretch>
        </p:blipFill>
        <p:spPr>
          <a:xfrm>
            <a:off x="237552" y="-77550"/>
            <a:ext cx="9144003" cy="5143501"/>
          </a:xfrm>
          <a:prstGeom prst="rect">
            <a:avLst/>
          </a:prstGeom>
          <a:noFill/>
          <a:ln>
            <a:noFill/>
          </a:ln>
        </p:spPr>
      </p:pic>
      <p:sp>
        <p:nvSpPr>
          <p:cNvPr id="83" name="Google Shape;83;p15"/>
          <p:cNvSpPr/>
          <p:nvPr/>
        </p:nvSpPr>
        <p:spPr>
          <a:xfrm>
            <a:off x="1670776" y="3928900"/>
            <a:ext cx="2119712" cy="527025"/>
          </a:xfrm>
          <a:custGeom>
            <a:rect b="b" l="l" r="r" t="t"/>
            <a:pathLst>
              <a:path extrusionOk="0" h="21081" w="101848">
                <a:moveTo>
                  <a:pt x="3892" y="4293"/>
                </a:moveTo>
                <a:cubicBezTo>
                  <a:pt x="417" y="4872"/>
                  <a:pt x="-1217" y="12040"/>
                  <a:pt x="1273" y="14532"/>
                </a:cubicBezTo>
                <a:cubicBezTo>
                  <a:pt x="5997" y="19260"/>
                  <a:pt x="13894" y="19533"/>
                  <a:pt x="20561" y="20009"/>
                </a:cubicBezTo>
                <a:cubicBezTo>
                  <a:pt x="37821" y="21241"/>
                  <a:pt x="55212" y="21479"/>
                  <a:pt x="72472" y="20247"/>
                </a:cubicBezTo>
                <a:cubicBezTo>
                  <a:pt x="82535" y="19528"/>
                  <a:pt x="99954" y="22552"/>
                  <a:pt x="101762" y="12627"/>
                </a:cubicBezTo>
                <a:cubicBezTo>
                  <a:pt x="102456" y="8814"/>
                  <a:pt x="95976" y="6981"/>
                  <a:pt x="92237" y="5960"/>
                </a:cubicBezTo>
                <a:cubicBezTo>
                  <a:pt x="83765" y="3647"/>
                  <a:pt x="75046" y="1983"/>
                  <a:pt x="66281" y="1435"/>
                </a:cubicBezTo>
                <a:cubicBezTo>
                  <a:pt x="51385" y="505"/>
                  <a:pt x="36364" y="-763"/>
                  <a:pt x="21513" y="721"/>
                </a:cubicBezTo>
                <a:cubicBezTo>
                  <a:pt x="14420" y="1430"/>
                  <a:pt x="5223" y="1693"/>
                  <a:pt x="1273" y="7627"/>
                </a:cubicBezTo>
              </a:path>
            </a:pathLst>
          </a:custGeom>
          <a:noFill/>
          <a:ln cap="flat" cmpd="sng" w="19050">
            <a:solidFill>
              <a:schemeClr val="lt1"/>
            </a:solidFill>
            <a:prstDash val="solid"/>
            <a:round/>
            <a:headEnd len="med" w="med" type="none"/>
            <a:tailEnd len="med" w="med" type="none"/>
          </a:ln>
        </p:spPr>
      </p:sp>
      <p:sp>
        <p:nvSpPr>
          <p:cNvPr id="84" name="Google Shape;84;p15"/>
          <p:cNvSpPr txBox="1"/>
          <p:nvPr/>
        </p:nvSpPr>
        <p:spPr>
          <a:xfrm>
            <a:off x="464775" y="632800"/>
            <a:ext cx="3682200" cy="5727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None/>
            </a:pPr>
            <a:r>
              <a:rPr b="1" lang="uk" sz="2300">
                <a:solidFill>
                  <a:schemeClr val="dk1"/>
                </a:solidFill>
                <a:latin typeface="Montserrat"/>
                <a:ea typeface="Montserrat"/>
                <a:cs typeface="Montserrat"/>
                <a:sym typeface="Montserrat"/>
              </a:rPr>
              <a:t>Уявіть, що кожен </a:t>
            </a:r>
            <a:br>
              <a:rPr b="1" lang="uk" sz="2300">
                <a:solidFill>
                  <a:schemeClr val="dk1"/>
                </a:solidFill>
                <a:latin typeface="Montserrat"/>
                <a:ea typeface="Montserrat"/>
                <a:cs typeface="Montserrat"/>
                <a:sym typeface="Montserrat"/>
              </a:rPr>
            </a:br>
            <a:r>
              <a:rPr b="1" lang="uk" sz="2300">
                <a:solidFill>
                  <a:schemeClr val="dk1"/>
                </a:solidFill>
                <a:latin typeface="Montserrat"/>
                <a:ea typeface="Montserrat"/>
                <a:cs typeface="Montserrat"/>
                <a:sym typeface="Montserrat"/>
              </a:rPr>
              <a:t>з нас щороку викидає</a:t>
            </a:r>
            <a:endParaRPr b="1" sz="2300">
              <a:solidFill>
                <a:schemeClr val="dk1"/>
              </a:solidFill>
              <a:latin typeface="Montserrat"/>
              <a:ea typeface="Montserrat"/>
              <a:cs typeface="Montserrat"/>
              <a:sym typeface="Montserrat"/>
            </a:endParaRPr>
          </a:p>
        </p:txBody>
      </p:sp>
      <p:sp>
        <p:nvSpPr>
          <p:cNvPr id="85" name="Google Shape;85;p15"/>
          <p:cNvSpPr txBox="1"/>
          <p:nvPr/>
        </p:nvSpPr>
        <p:spPr>
          <a:xfrm>
            <a:off x="335016" y="1544574"/>
            <a:ext cx="4106400" cy="2124000"/>
          </a:xfrm>
          <a:prstGeom prst="rect">
            <a:avLst/>
          </a:prstGeom>
          <a:noFill/>
          <a:ln>
            <a:noFill/>
          </a:ln>
        </p:spPr>
        <p:txBody>
          <a:bodyPr anchorCtr="0" anchor="t" bIns="91425" lIns="91425" spcFirstLastPara="1" rIns="91425" wrap="square" tIns="91425">
            <a:spAutoFit/>
          </a:bodyPr>
          <a:lstStyle/>
          <a:p>
            <a:pPr indent="0" lvl="0" marL="0" rtl="0" algn="l">
              <a:lnSpc>
                <a:spcPct val="70000"/>
              </a:lnSpc>
              <a:spcBef>
                <a:spcPts val="0"/>
              </a:spcBef>
              <a:spcAft>
                <a:spcPts val="0"/>
              </a:spcAft>
              <a:buNone/>
            </a:pPr>
            <a:r>
              <a:rPr b="1" lang="uk" sz="9000">
                <a:solidFill>
                  <a:schemeClr val="lt1"/>
                </a:solidFill>
                <a:latin typeface="Montserrat"/>
                <a:ea typeface="Montserrat"/>
                <a:cs typeface="Montserrat"/>
                <a:sym typeface="Montserrat"/>
              </a:rPr>
              <a:t>300 кг</a:t>
            </a:r>
            <a:endParaRPr b="1" sz="9000">
              <a:solidFill>
                <a:schemeClr val="lt1"/>
              </a:solidFill>
              <a:latin typeface="Montserrat"/>
              <a:ea typeface="Montserrat"/>
              <a:cs typeface="Montserrat"/>
              <a:sym typeface="Montserrat"/>
            </a:endParaRPr>
          </a:p>
          <a:p>
            <a:pPr indent="0" lvl="0" marL="0" rtl="0" algn="l">
              <a:lnSpc>
                <a:spcPct val="70000"/>
              </a:lnSpc>
              <a:spcBef>
                <a:spcPts val="0"/>
              </a:spcBef>
              <a:spcAft>
                <a:spcPts val="0"/>
              </a:spcAft>
              <a:buNone/>
            </a:pPr>
            <a:r>
              <a:rPr b="1" lang="uk" sz="9000">
                <a:solidFill>
                  <a:schemeClr val="lt1"/>
                </a:solidFill>
                <a:latin typeface="Montserrat"/>
                <a:ea typeface="Montserrat"/>
                <a:cs typeface="Montserrat"/>
                <a:sym typeface="Montserrat"/>
              </a:rPr>
              <a:t>сміття</a:t>
            </a:r>
            <a:endParaRPr b="1" sz="9000">
              <a:solidFill>
                <a:schemeClr val="lt1"/>
              </a:solidFill>
              <a:latin typeface="Montserrat"/>
              <a:ea typeface="Montserrat"/>
              <a:cs typeface="Montserrat"/>
              <a:sym typeface="Montserrat"/>
            </a:endParaRPr>
          </a:p>
        </p:txBody>
      </p:sp>
      <p:sp>
        <p:nvSpPr>
          <p:cNvPr id="86" name="Google Shape;86;p15"/>
          <p:cNvSpPr txBox="1"/>
          <p:nvPr/>
        </p:nvSpPr>
        <p:spPr>
          <a:xfrm>
            <a:off x="464775" y="3622812"/>
            <a:ext cx="3980100" cy="5727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None/>
            </a:pPr>
            <a:r>
              <a:rPr b="1" lang="uk" sz="2170">
                <a:solidFill>
                  <a:schemeClr val="dk1"/>
                </a:solidFill>
                <a:latin typeface="Montserrat"/>
                <a:ea typeface="Montserrat"/>
                <a:cs typeface="Montserrat"/>
                <a:sym typeface="Montserrat"/>
              </a:rPr>
              <a:t>Приблизно стільки важить молодий слон</a:t>
            </a:r>
            <a:endParaRPr b="1" sz="2300">
              <a:solidFill>
                <a:schemeClr val="dk1"/>
              </a:solidFill>
              <a:latin typeface="Montserrat"/>
              <a:ea typeface="Montserrat"/>
              <a:cs typeface="Montserrat"/>
              <a:sym typeface="Montserra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6"/>
          <p:cNvSpPr/>
          <p:nvPr/>
        </p:nvSpPr>
        <p:spPr>
          <a:xfrm>
            <a:off x="273850" y="2256225"/>
            <a:ext cx="8518800" cy="2685000"/>
          </a:xfrm>
          <a:prstGeom prst="roundRect">
            <a:avLst>
              <a:gd fmla="val 8737" name="adj"/>
            </a:avLst>
          </a:prstGeom>
          <a:solidFill>
            <a:srgbClr val="D7AD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6"/>
          <p:cNvSpPr txBox="1"/>
          <p:nvPr/>
        </p:nvSpPr>
        <p:spPr>
          <a:xfrm>
            <a:off x="464775" y="256975"/>
            <a:ext cx="7484700" cy="12786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None/>
            </a:pPr>
            <a:r>
              <a:rPr b="1" lang="uk" sz="2300">
                <a:solidFill>
                  <a:srgbClr val="0B264A"/>
                </a:solidFill>
                <a:latin typeface="Montserrat"/>
                <a:ea typeface="Montserrat"/>
                <a:cs typeface="Montserrat"/>
                <a:sym typeface="Montserrat"/>
              </a:rPr>
              <a:t>Тобто за рік українці викидають сміття понад </a:t>
            </a:r>
            <a:endParaRPr b="1" sz="2500">
              <a:solidFill>
                <a:srgbClr val="0B264A"/>
              </a:solidFill>
              <a:latin typeface="Open Sans"/>
              <a:ea typeface="Open Sans"/>
              <a:cs typeface="Open Sans"/>
              <a:sym typeface="Open Sans"/>
            </a:endParaRPr>
          </a:p>
        </p:txBody>
      </p:sp>
      <p:sp>
        <p:nvSpPr>
          <p:cNvPr id="93" name="Google Shape;93;p16"/>
          <p:cNvSpPr txBox="1"/>
          <p:nvPr/>
        </p:nvSpPr>
        <p:spPr>
          <a:xfrm>
            <a:off x="447118" y="1315388"/>
            <a:ext cx="30000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t/>
            </a:r>
            <a:endParaRPr>
              <a:solidFill>
                <a:srgbClr val="0B264A"/>
              </a:solidFill>
            </a:endParaRPr>
          </a:p>
        </p:txBody>
      </p:sp>
      <p:sp>
        <p:nvSpPr>
          <p:cNvPr id="94" name="Google Shape;94;p16"/>
          <p:cNvSpPr txBox="1"/>
          <p:nvPr/>
        </p:nvSpPr>
        <p:spPr>
          <a:xfrm>
            <a:off x="421200" y="466525"/>
            <a:ext cx="6712800" cy="1108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6000">
                <a:solidFill>
                  <a:srgbClr val="00AFEF"/>
                </a:solidFill>
                <a:latin typeface="Montserrat"/>
                <a:ea typeface="Montserrat"/>
                <a:cs typeface="Montserrat"/>
                <a:sym typeface="Montserrat"/>
              </a:rPr>
              <a:t>10 000 000 тонн</a:t>
            </a:r>
            <a:endParaRPr sz="6000">
              <a:solidFill>
                <a:srgbClr val="00AFEF"/>
              </a:solidFill>
            </a:endParaRPr>
          </a:p>
        </p:txBody>
      </p:sp>
      <p:sp>
        <p:nvSpPr>
          <p:cNvPr id="95" name="Google Shape;95;p16"/>
          <p:cNvSpPr txBox="1"/>
          <p:nvPr/>
        </p:nvSpPr>
        <p:spPr>
          <a:xfrm>
            <a:off x="238000" y="3876303"/>
            <a:ext cx="2716800" cy="5790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0"/>
              </a:spcAft>
              <a:buNone/>
            </a:pPr>
            <a:r>
              <a:rPr lang="uk" sz="2600">
                <a:solidFill>
                  <a:srgbClr val="0B264A"/>
                </a:solidFill>
                <a:latin typeface="Montserrat ExtraBold"/>
                <a:ea typeface="Montserrat ExtraBold"/>
                <a:cs typeface="Montserrat ExtraBold"/>
                <a:sym typeface="Montserrat ExtraBold"/>
              </a:rPr>
              <a:t>2 500 000</a:t>
            </a:r>
            <a:endParaRPr sz="2600">
              <a:solidFill>
                <a:srgbClr val="0B264A"/>
              </a:solidFill>
              <a:latin typeface="Montserrat ExtraBold"/>
              <a:ea typeface="Montserrat ExtraBold"/>
              <a:cs typeface="Montserrat ExtraBold"/>
              <a:sym typeface="Montserrat ExtraBold"/>
            </a:endParaRPr>
          </a:p>
        </p:txBody>
      </p:sp>
      <p:sp>
        <p:nvSpPr>
          <p:cNvPr id="96" name="Google Shape;96;p16"/>
          <p:cNvSpPr txBox="1"/>
          <p:nvPr/>
        </p:nvSpPr>
        <p:spPr>
          <a:xfrm>
            <a:off x="231520" y="4232682"/>
            <a:ext cx="2716800" cy="5790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0"/>
              </a:spcAft>
              <a:buNone/>
            </a:pPr>
            <a:r>
              <a:rPr lang="uk">
                <a:solidFill>
                  <a:srgbClr val="0B264A"/>
                </a:solidFill>
                <a:latin typeface="Montserrat SemiBold"/>
                <a:ea typeface="Montserrat SemiBold"/>
                <a:cs typeface="Montserrat SemiBold"/>
                <a:sym typeface="Montserrat SemiBold"/>
              </a:rPr>
              <a:t>індійських слонів</a:t>
            </a:r>
            <a:endParaRPr>
              <a:solidFill>
                <a:srgbClr val="0B264A"/>
              </a:solidFill>
              <a:latin typeface="Montserrat SemiBold"/>
              <a:ea typeface="Montserrat SemiBold"/>
              <a:cs typeface="Montserrat SemiBold"/>
              <a:sym typeface="Montserrat SemiBold"/>
            </a:endParaRPr>
          </a:p>
        </p:txBody>
      </p:sp>
      <p:sp>
        <p:nvSpPr>
          <p:cNvPr id="97" name="Google Shape;97;p16"/>
          <p:cNvSpPr txBox="1"/>
          <p:nvPr/>
        </p:nvSpPr>
        <p:spPr>
          <a:xfrm>
            <a:off x="128914" y="2391312"/>
            <a:ext cx="2716800" cy="5790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0"/>
              </a:spcAft>
              <a:buNone/>
            </a:pPr>
            <a:r>
              <a:rPr lang="uk">
                <a:solidFill>
                  <a:srgbClr val="0B264A"/>
                </a:solidFill>
                <a:latin typeface="Montserrat SemiBold"/>
                <a:ea typeface="Montserrat SemiBold"/>
                <a:cs typeface="Montserrat SemiBold"/>
                <a:sym typeface="Montserrat SemiBold"/>
              </a:rPr>
              <a:t>це як</a:t>
            </a:r>
            <a:endParaRPr>
              <a:solidFill>
                <a:srgbClr val="0B264A"/>
              </a:solidFill>
              <a:latin typeface="Montserrat SemiBold"/>
              <a:ea typeface="Montserrat SemiBold"/>
              <a:cs typeface="Montserrat SemiBold"/>
              <a:sym typeface="Montserrat SemiBold"/>
            </a:endParaRPr>
          </a:p>
        </p:txBody>
      </p:sp>
      <p:sp>
        <p:nvSpPr>
          <p:cNvPr id="98" name="Google Shape;98;p16"/>
          <p:cNvSpPr txBox="1"/>
          <p:nvPr/>
        </p:nvSpPr>
        <p:spPr>
          <a:xfrm>
            <a:off x="3093700" y="3876303"/>
            <a:ext cx="2716800" cy="5790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0"/>
              </a:spcAft>
              <a:buNone/>
            </a:pPr>
            <a:r>
              <a:rPr lang="uk" sz="2600">
                <a:solidFill>
                  <a:srgbClr val="0B264A"/>
                </a:solidFill>
                <a:latin typeface="Montserrat ExtraBold"/>
                <a:ea typeface="Montserrat ExtraBold"/>
                <a:cs typeface="Montserrat ExtraBold"/>
                <a:sym typeface="Montserrat ExtraBold"/>
              </a:rPr>
              <a:t>80 000</a:t>
            </a:r>
            <a:endParaRPr sz="2600">
              <a:solidFill>
                <a:srgbClr val="0B264A"/>
              </a:solidFill>
              <a:latin typeface="Montserrat ExtraBold"/>
              <a:ea typeface="Montserrat ExtraBold"/>
              <a:cs typeface="Montserrat ExtraBold"/>
              <a:sym typeface="Montserrat ExtraBold"/>
            </a:endParaRPr>
          </a:p>
        </p:txBody>
      </p:sp>
      <p:sp>
        <p:nvSpPr>
          <p:cNvPr id="99" name="Google Shape;99;p16"/>
          <p:cNvSpPr txBox="1"/>
          <p:nvPr/>
        </p:nvSpPr>
        <p:spPr>
          <a:xfrm>
            <a:off x="3087220" y="4232682"/>
            <a:ext cx="2716800" cy="5790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0"/>
              </a:spcAft>
              <a:buNone/>
            </a:pPr>
            <a:r>
              <a:rPr lang="uk">
                <a:solidFill>
                  <a:srgbClr val="0B264A"/>
                </a:solidFill>
                <a:latin typeface="Montserrat SemiBold"/>
                <a:ea typeface="Montserrat SemiBold"/>
                <a:cs typeface="Montserrat SemiBold"/>
                <a:sym typeface="Montserrat SemiBold"/>
              </a:rPr>
              <a:t>завантажених</a:t>
            </a:r>
            <a:br>
              <a:rPr lang="uk">
                <a:solidFill>
                  <a:srgbClr val="0B264A"/>
                </a:solidFill>
                <a:latin typeface="Montserrat SemiBold"/>
                <a:ea typeface="Montserrat SemiBold"/>
                <a:cs typeface="Montserrat SemiBold"/>
                <a:sym typeface="Montserrat SemiBold"/>
              </a:rPr>
            </a:br>
            <a:r>
              <a:rPr lang="uk">
                <a:solidFill>
                  <a:srgbClr val="0B264A"/>
                </a:solidFill>
                <a:latin typeface="Montserrat SemiBold"/>
                <a:ea typeface="Montserrat SemiBold"/>
                <a:cs typeface="Montserrat SemiBold"/>
                <a:sym typeface="Montserrat SemiBold"/>
              </a:rPr>
              <a:t>літаків Boeing 747</a:t>
            </a:r>
            <a:endParaRPr>
              <a:solidFill>
                <a:srgbClr val="0B264A"/>
              </a:solidFill>
              <a:latin typeface="Montserrat SemiBold"/>
              <a:ea typeface="Montserrat SemiBold"/>
              <a:cs typeface="Montserrat SemiBold"/>
              <a:sym typeface="Montserrat SemiBold"/>
            </a:endParaRPr>
          </a:p>
        </p:txBody>
      </p:sp>
      <p:sp>
        <p:nvSpPr>
          <p:cNvPr id="100" name="Google Shape;100;p16"/>
          <p:cNvSpPr txBox="1"/>
          <p:nvPr/>
        </p:nvSpPr>
        <p:spPr>
          <a:xfrm>
            <a:off x="2996520" y="2379406"/>
            <a:ext cx="2716800" cy="5790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0"/>
              </a:spcAft>
              <a:buNone/>
            </a:pPr>
            <a:r>
              <a:rPr lang="uk">
                <a:solidFill>
                  <a:srgbClr val="0B264A"/>
                </a:solidFill>
                <a:latin typeface="Montserrat SemiBold"/>
                <a:ea typeface="Montserrat SemiBold"/>
                <a:cs typeface="Montserrat SemiBold"/>
                <a:sym typeface="Montserrat SemiBold"/>
              </a:rPr>
              <a:t>або</a:t>
            </a:r>
            <a:endParaRPr>
              <a:solidFill>
                <a:srgbClr val="0B264A"/>
              </a:solidFill>
              <a:latin typeface="Montserrat SemiBold"/>
              <a:ea typeface="Montserrat SemiBold"/>
              <a:cs typeface="Montserrat SemiBold"/>
              <a:sym typeface="Montserrat SemiBold"/>
            </a:endParaRPr>
          </a:p>
        </p:txBody>
      </p:sp>
      <p:sp>
        <p:nvSpPr>
          <p:cNvPr id="101" name="Google Shape;101;p16"/>
          <p:cNvSpPr txBox="1"/>
          <p:nvPr/>
        </p:nvSpPr>
        <p:spPr>
          <a:xfrm>
            <a:off x="6013125" y="3876303"/>
            <a:ext cx="2716800" cy="5790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0"/>
              </a:spcAft>
              <a:buNone/>
            </a:pPr>
            <a:r>
              <a:rPr lang="uk" sz="2600">
                <a:solidFill>
                  <a:srgbClr val="0B264A"/>
                </a:solidFill>
                <a:latin typeface="Montserrat ExtraBold"/>
                <a:ea typeface="Montserrat ExtraBold"/>
                <a:cs typeface="Montserrat ExtraBold"/>
                <a:sym typeface="Montserrat ExtraBold"/>
              </a:rPr>
              <a:t>10 м,</a:t>
            </a:r>
            <a:endParaRPr sz="2600">
              <a:solidFill>
                <a:srgbClr val="0B264A"/>
              </a:solidFill>
              <a:latin typeface="Montserrat ExtraBold"/>
              <a:ea typeface="Montserrat ExtraBold"/>
              <a:cs typeface="Montserrat ExtraBold"/>
              <a:sym typeface="Montserrat ExtraBold"/>
            </a:endParaRPr>
          </a:p>
        </p:txBody>
      </p:sp>
      <p:sp>
        <p:nvSpPr>
          <p:cNvPr id="102" name="Google Shape;102;p16"/>
          <p:cNvSpPr txBox="1"/>
          <p:nvPr/>
        </p:nvSpPr>
        <p:spPr>
          <a:xfrm>
            <a:off x="6006645" y="4232682"/>
            <a:ext cx="2716800" cy="579000"/>
          </a:xfrm>
          <a:prstGeom prst="rect">
            <a:avLst/>
          </a:prstGeom>
          <a:noFill/>
          <a:ln>
            <a:noFill/>
          </a:ln>
        </p:spPr>
        <p:txBody>
          <a:bodyPr anchorCtr="0" anchor="t" bIns="0" lIns="0" spcFirstLastPara="1" rIns="0" wrap="square" tIns="0">
            <a:noAutofit/>
          </a:bodyPr>
          <a:lstStyle/>
          <a:p>
            <a:pPr indent="0" lvl="0" marL="0" rtl="0" algn="ctr">
              <a:lnSpc>
                <a:spcPct val="100000"/>
              </a:lnSpc>
              <a:spcBef>
                <a:spcPts val="0"/>
              </a:spcBef>
              <a:spcAft>
                <a:spcPts val="0"/>
              </a:spcAft>
              <a:buNone/>
            </a:pPr>
            <a:r>
              <a:rPr lang="uk">
                <a:solidFill>
                  <a:srgbClr val="0B264A"/>
                </a:solidFill>
                <a:latin typeface="Montserrat SemiBold"/>
                <a:ea typeface="Montserrat SemiBold"/>
                <a:cs typeface="Montserrat SemiBold"/>
                <a:sym typeface="Montserrat SemiBold"/>
              </a:rPr>
              <a:t>що покриває</a:t>
            </a:r>
            <a:br>
              <a:rPr lang="uk">
                <a:solidFill>
                  <a:srgbClr val="0B264A"/>
                </a:solidFill>
                <a:latin typeface="Montserrat SemiBold"/>
                <a:ea typeface="Montserrat SemiBold"/>
                <a:cs typeface="Montserrat SemiBold"/>
                <a:sym typeface="Montserrat SemiBold"/>
              </a:rPr>
            </a:br>
            <a:r>
              <a:rPr lang="uk">
                <a:solidFill>
                  <a:srgbClr val="0B264A"/>
                </a:solidFill>
                <a:latin typeface="Montserrat SemiBold"/>
                <a:ea typeface="Montserrat SemiBold"/>
                <a:cs typeface="Montserrat SemiBold"/>
                <a:sym typeface="Montserrat SemiBold"/>
              </a:rPr>
              <a:t>площу Києва</a:t>
            </a:r>
            <a:endParaRPr>
              <a:solidFill>
                <a:srgbClr val="0B264A"/>
              </a:solidFill>
              <a:latin typeface="Montserrat SemiBold"/>
              <a:ea typeface="Montserrat SemiBold"/>
              <a:cs typeface="Montserrat SemiBold"/>
              <a:sym typeface="Montserrat SemiBold"/>
            </a:endParaRPr>
          </a:p>
        </p:txBody>
      </p:sp>
      <p:sp>
        <p:nvSpPr>
          <p:cNvPr id="103" name="Google Shape;103;p16"/>
          <p:cNvSpPr txBox="1"/>
          <p:nvPr/>
        </p:nvSpPr>
        <p:spPr>
          <a:xfrm>
            <a:off x="5969524" y="2379406"/>
            <a:ext cx="2716800" cy="579000"/>
          </a:xfrm>
          <a:prstGeom prst="rect">
            <a:avLst/>
          </a:prstGeom>
          <a:noFill/>
          <a:ln>
            <a:noFill/>
          </a:ln>
        </p:spPr>
        <p:txBody>
          <a:bodyPr anchorCtr="0" anchor="t" bIns="0" lIns="0" spcFirstLastPara="1" rIns="0" wrap="square" tIns="0">
            <a:noAutofit/>
          </a:bodyPr>
          <a:lstStyle/>
          <a:p>
            <a:pPr indent="0" lvl="0" marL="0" rtl="0" algn="ctr">
              <a:lnSpc>
                <a:spcPct val="100000"/>
              </a:lnSpc>
              <a:spcBef>
                <a:spcPts val="0"/>
              </a:spcBef>
              <a:spcAft>
                <a:spcPts val="0"/>
              </a:spcAft>
              <a:buNone/>
            </a:pPr>
            <a:r>
              <a:rPr lang="uk">
                <a:solidFill>
                  <a:srgbClr val="0B264A"/>
                </a:solidFill>
                <a:latin typeface="Montserrat SemiBold"/>
                <a:ea typeface="Montserrat SemiBold"/>
                <a:cs typeface="Montserrat SemiBold"/>
                <a:sym typeface="Montserrat SemiBold"/>
              </a:rPr>
              <a:t>або гора</a:t>
            </a:r>
            <a:br>
              <a:rPr lang="uk">
                <a:solidFill>
                  <a:srgbClr val="0B264A"/>
                </a:solidFill>
                <a:latin typeface="Montserrat SemiBold"/>
                <a:ea typeface="Montserrat SemiBold"/>
                <a:cs typeface="Montserrat SemiBold"/>
                <a:sym typeface="Montserrat SemiBold"/>
              </a:rPr>
            </a:br>
            <a:r>
              <a:rPr lang="uk">
                <a:solidFill>
                  <a:srgbClr val="0B264A"/>
                </a:solidFill>
                <a:latin typeface="Montserrat SemiBold"/>
                <a:ea typeface="Montserrat SemiBold"/>
                <a:cs typeface="Montserrat SemiBold"/>
                <a:sym typeface="Montserrat SemiBold"/>
              </a:rPr>
              <a:t>заввишки</a:t>
            </a:r>
            <a:endParaRPr>
              <a:solidFill>
                <a:srgbClr val="0B264A"/>
              </a:solidFill>
              <a:latin typeface="Montserrat SemiBold"/>
              <a:ea typeface="Montserrat SemiBold"/>
              <a:cs typeface="Montserrat SemiBold"/>
              <a:sym typeface="Montserrat SemiBold"/>
            </a:endParaRPr>
          </a:p>
        </p:txBody>
      </p:sp>
      <p:pic>
        <p:nvPicPr>
          <p:cNvPr id="104" name="Google Shape;104;p16"/>
          <p:cNvPicPr preferRelativeResize="0"/>
          <p:nvPr/>
        </p:nvPicPr>
        <p:blipFill>
          <a:blip r:embed="rId3">
            <a:alphaModFix/>
          </a:blip>
          <a:stretch>
            <a:fillRect/>
          </a:stretch>
        </p:blipFill>
        <p:spPr>
          <a:xfrm>
            <a:off x="630023" y="2670600"/>
            <a:ext cx="1519057" cy="1168750"/>
          </a:xfrm>
          <a:prstGeom prst="rect">
            <a:avLst/>
          </a:prstGeom>
          <a:noFill/>
          <a:ln>
            <a:noFill/>
          </a:ln>
        </p:spPr>
      </p:pic>
      <p:pic>
        <p:nvPicPr>
          <p:cNvPr id="105" name="Google Shape;105;p16"/>
          <p:cNvPicPr preferRelativeResize="0"/>
          <p:nvPr/>
        </p:nvPicPr>
        <p:blipFill>
          <a:blip r:embed="rId4">
            <a:alphaModFix/>
          </a:blip>
          <a:stretch>
            <a:fillRect/>
          </a:stretch>
        </p:blipFill>
        <p:spPr>
          <a:xfrm>
            <a:off x="6706529" y="2707550"/>
            <a:ext cx="1242793" cy="1168750"/>
          </a:xfrm>
          <a:prstGeom prst="rect">
            <a:avLst/>
          </a:prstGeom>
          <a:noFill/>
          <a:ln>
            <a:noFill/>
          </a:ln>
        </p:spPr>
      </p:pic>
      <p:pic>
        <p:nvPicPr>
          <p:cNvPr id="106" name="Google Shape;106;p16"/>
          <p:cNvPicPr preferRelativeResize="0"/>
          <p:nvPr/>
        </p:nvPicPr>
        <p:blipFill>
          <a:blip r:embed="rId5">
            <a:alphaModFix/>
          </a:blip>
          <a:stretch>
            <a:fillRect/>
          </a:stretch>
        </p:blipFill>
        <p:spPr>
          <a:xfrm>
            <a:off x="3218325" y="2616650"/>
            <a:ext cx="2378600" cy="9908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0" name="Shape 110"/>
        <p:cNvGrpSpPr/>
        <p:nvPr/>
      </p:nvGrpSpPr>
      <p:grpSpPr>
        <a:xfrm>
          <a:off x="0" y="0"/>
          <a:ext cx="0" cy="0"/>
          <a:chOff x="0" y="0"/>
          <a:chExt cx="0" cy="0"/>
        </a:xfrm>
      </p:grpSpPr>
      <p:sp>
        <p:nvSpPr>
          <p:cNvPr id="111" name="Google Shape;111;p17"/>
          <p:cNvSpPr txBox="1"/>
          <p:nvPr/>
        </p:nvSpPr>
        <p:spPr>
          <a:xfrm>
            <a:off x="1222650" y="1979000"/>
            <a:ext cx="6774600" cy="2415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uk" sz="3300">
                <a:solidFill>
                  <a:schemeClr val="lt1"/>
                </a:solidFill>
                <a:latin typeface="Montserrat SemiBold"/>
                <a:ea typeface="Montserrat SemiBold"/>
                <a:cs typeface="Montserrat SemiBold"/>
                <a:sym typeface="Montserrat SemiBold"/>
              </a:rPr>
              <a:t>ЯК ГАДАЄТЕ, ЧОМУ ЗРОСТАЄ КІЛЬКІСТЬ ВІДХОДІВ?</a:t>
            </a:r>
            <a:endParaRPr sz="3300">
              <a:solidFill>
                <a:schemeClr val="lt1"/>
              </a:solidFill>
              <a:latin typeface="Montserrat SemiBold"/>
              <a:ea typeface="Montserrat SemiBold"/>
              <a:cs typeface="Montserrat SemiBold"/>
              <a:sym typeface="Montserrat SemiBold"/>
            </a:endParaRPr>
          </a:p>
        </p:txBody>
      </p:sp>
      <p:pic>
        <p:nvPicPr>
          <p:cNvPr id="112" name="Google Shape;112;p17"/>
          <p:cNvPicPr preferRelativeResize="0"/>
          <p:nvPr/>
        </p:nvPicPr>
        <p:blipFill>
          <a:blip r:embed="rId4">
            <a:alphaModFix/>
          </a:blip>
          <a:stretch>
            <a:fillRect/>
          </a:stretch>
        </p:blipFill>
        <p:spPr>
          <a:xfrm>
            <a:off x="1274925" y="1121175"/>
            <a:ext cx="511500" cy="5115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18"/>
          <p:cNvSpPr txBox="1"/>
          <p:nvPr/>
        </p:nvSpPr>
        <p:spPr>
          <a:xfrm>
            <a:off x="275575" y="204125"/>
            <a:ext cx="8379900" cy="533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solidFill>
                  <a:schemeClr val="dk1"/>
                </a:solidFill>
                <a:latin typeface="Montserrat"/>
                <a:ea typeface="Montserrat"/>
                <a:cs typeface="Montserrat"/>
                <a:sym typeface="Montserrat"/>
              </a:rPr>
              <a:t>ВІДХОДІВ СТАЄ БІЛЬШЕ, ТОМУ ЩО</a:t>
            </a:r>
            <a:endParaRPr b="1" sz="2200">
              <a:latin typeface="Montserrat"/>
              <a:ea typeface="Montserrat"/>
              <a:cs typeface="Montserrat"/>
              <a:sym typeface="Montserrat"/>
            </a:endParaRPr>
          </a:p>
        </p:txBody>
      </p:sp>
      <p:sp>
        <p:nvSpPr>
          <p:cNvPr id="118" name="Google Shape;118;p18"/>
          <p:cNvSpPr/>
          <p:nvPr/>
        </p:nvSpPr>
        <p:spPr>
          <a:xfrm>
            <a:off x="390775" y="815725"/>
            <a:ext cx="3673200" cy="1251000"/>
          </a:xfrm>
          <a:prstGeom prst="roundRect">
            <a:avLst>
              <a:gd fmla="val 16667" name="adj"/>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9" name="Google Shape;119;p18"/>
          <p:cNvSpPr/>
          <p:nvPr/>
        </p:nvSpPr>
        <p:spPr>
          <a:xfrm>
            <a:off x="390775" y="2207546"/>
            <a:ext cx="3673200" cy="1251000"/>
          </a:xfrm>
          <a:prstGeom prst="roundRect">
            <a:avLst>
              <a:gd fmla="val 16667" name="adj"/>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0" name="Google Shape;120;p18"/>
          <p:cNvSpPr/>
          <p:nvPr/>
        </p:nvSpPr>
        <p:spPr>
          <a:xfrm>
            <a:off x="390775" y="3599366"/>
            <a:ext cx="3673200" cy="1251000"/>
          </a:xfrm>
          <a:prstGeom prst="roundRect">
            <a:avLst>
              <a:gd fmla="val 16667" name="adj"/>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1" name="Google Shape;121;p18"/>
          <p:cNvSpPr/>
          <p:nvPr/>
        </p:nvSpPr>
        <p:spPr>
          <a:xfrm>
            <a:off x="4684350" y="815725"/>
            <a:ext cx="3673200" cy="1251000"/>
          </a:xfrm>
          <a:prstGeom prst="roundRect">
            <a:avLst>
              <a:gd fmla="val 16667" name="adj"/>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2" name="Google Shape;122;p18"/>
          <p:cNvSpPr/>
          <p:nvPr/>
        </p:nvSpPr>
        <p:spPr>
          <a:xfrm>
            <a:off x="4684350" y="2207546"/>
            <a:ext cx="3673200" cy="1251000"/>
          </a:xfrm>
          <a:prstGeom prst="roundRect">
            <a:avLst>
              <a:gd fmla="val 16667" name="adj"/>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3" name="Google Shape;123;p18"/>
          <p:cNvSpPr/>
          <p:nvPr/>
        </p:nvSpPr>
        <p:spPr>
          <a:xfrm>
            <a:off x="4684350" y="3599366"/>
            <a:ext cx="3673200" cy="1251000"/>
          </a:xfrm>
          <a:prstGeom prst="roundRect">
            <a:avLst>
              <a:gd fmla="val 16667" name="adj"/>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4" name="Google Shape;124;p18"/>
          <p:cNvSpPr txBox="1"/>
          <p:nvPr/>
        </p:nvSpPr>
        <p:spPr>
          <a:xfrm>
            <a:off x="1554200" y="1025575"/>
            <a:ext cx="2280300" cy="831300"/>
          </a:xfrm>
          <a:prstGeom prst="rect">
            <a:avLst/>
          </a:prstGeom>
          <a:noFill/>
          <a:ln>
            <a:noFill/>
          </a:ln>
        </p:spPr>
        <p:txBody>
          <a:bodyPr anchorCtr="0" anchor="t" bIns="91425" lIns="91425" spcFirstLastPara="1" rIns="91425" wrap="square" tIns="91425">
            <a:spAutoFit/>
          </a:bodyPr>
          <a:lstStyle/>
          <a:p>
            <a:pPr indent="0" lvl="0" marL="0" rtl="0" algn="l">
              <a:spcBef>
                <a:spcPts val="800"/>
              </a:spcBef>
              <a:spcAft>
                <a:spcPts val="2100"/>
              </a:spcAft>
              <a:buNone/>
            </a:pPr>
            <a:r>
              <a:rPr b="1" lang="uk">
                <a:solidFill>
                  <a:srgbClr val="001D35"/>
                </a:solidFill>
                <a:latin typeface="Montserrat"/>
                <a:ea typeface="Montserrat"/>
                <a:cs typeface="Montserrat"/>
                <a:sym typeface="Montserrat"/>
              </a:rPr>
              <a:t>активно розвивається виробництво</a:t>
            </a:r>
            <a:endParaRPr b="1"/>
          </a:p>
        </p:txBody>
      </p:sp>
      <p:sp>
        <p:nvSpPr>
          <p:cNvPr id="125" name="Google Shape;125;p18"/>
          <p:cNvSpPr txBox="1"/>
          <p:nvPr/>
        </p:nvSpPr>
        <p:spPr>
          <a:xfrm>
            <a:off x="1554200" y="2417400"/>
            <a:ext cx="2280300" cy="615600"/>
          </a:xfrm>
          <a:prstGeom prst="rect">
            <a:avLst/>
          </a:prstGeom>
          <a:noFill/>
          <a:ln>
            <a:noFill/>
          </a:ln>
        </p:spPr>
        <p:txBody>
          <a:bodyPr anchorCtr="0" anchor="t" bIns="91425" lIns="91425" spcFirstLastPara="1" rIns="91425" wrap="square" tIns="91425">
            <a:spAutoFit/>
          </a:bodyPr>
          <a:lstStyle/>
          <a:p>
            <a:pPr indent="0" lvl="0" marL="0" rtl="0" algn="l">
              <a:spcBef>
                <a:spcPts val="800"/>
              </a:spcBef>
              <a:spcAft>
                <a:spcPts val="2100"/>
              </a:spcAft>
              <a:buNone/>
            </a:pPr>
            <a:r>
              <a:rPr b="1" lang="uk">
                <a:solidFill>
                  <a:srgbClr val="001D35"/>
                </a:solidFill>
                <a:latin typeface="Montserrat"/>
                <a:ea typeface="Montserrat"/>
                <a:cs typeface="Montserrat"/>
                <a:sym typeface="Montserrat"/>
              </a:rPr>
              <a:t>ми купуємо більше товарів, ніж раніше </a:t>
            </a:r>
            <a:endParaRPr b="1"/>
          </a:p>
        </p:txBody>
      </p:sp>
      <p:sp>
        <p:nvSpPr>
          <p:cNvPr id="126" name="Google Shape;126;p18"/>
          <p:cNvSpPr txBox="1"/>
          <p:nvPr/>
        </p:nvSpPr>
        <p:spPr>
          <a:xfrm>
            <a:off x="1554200" y="3693075"/>
            <a:ext cx="2445000" cy="1046700"/>
          </a:xfrm>
          <a:prstGeom prst="rect">
            <a:avLst/>
          </a:prstGeom>
          <a:noFill/>
          <a:ln>
            <a:noFill/>
          </a:ln>
        </p:spPr>
        <p:txBody>
          <a:bodyPr anchorCtr="0" anchor="t" bIns="91425" lIns="91425" spcFirstLastPara="1" rIns="91425" wrap="square" tIns="91425">
            <a:spAutoFit/>
          </a:bodyPr>
          <a:lstStyle/>
          <a:p>
            <a:pPr indent="0" lvl="0" marL="0" rtl="0" algn="l">
              <a:spcBef>
                <a:spcPts val="800"/>
              </a:spcBef>
              <a:spcAft>
                <a:spcPts val="2100"/>
              </a:spcAft>
              <a:buNone/>
            </a:pPr>
            <a:r>
              <a:rPr b="1" lang="uk">
                <a:solidFill>
                  <a:srgbClr val="001D35"/>
                </a:solidFill>
                <a:latin typeface="Montserrat"/>
                <a:ea typeface="Montserrat"/>
                <a:cs typeface="Montserrat"/>
                <a:sym typeface="Montserrat"/>
              </a:rPr>
              <a:t>швидка зміна трендів спонукає частіше змінювати одяг, гаджети тощо </a:t>
            </a:r>
            <a:endParaRPr b="1">
              <a:solidFill>
                <a:srgbClr val="001D35"/>
              </a:solidFill>
              <a:latin typeface="Montserrat"/>
              <a:ea typeface="Montserrat"/>
              <a:cs typeface="Montserrat"/>
              <a:sym typeface="Montserrat"/>
            </a:endParaRPr>
          </a:p>
        </p:txBody>
      </p:sp>
      <p:sp>
        <p:nvSpPr>
          <p:cNvPr id="127" name="Google Shape;127;p18"/>
          <p:cNvSpPr txBox="1"/>
          <p:nvPr/>
        </p:nvSpPr>
        <p:spPr>
          <a:xfrm>
            <a:off x="5752625" y="1025575"/>
            <a:ext cx="2280300" cy="831300"/>
          </a:xfrm>
          <a:prstGeom prst="rect">
            <a:avLst/>
          </a:prstGeom>
          <a:noFill/>
          <a:ln>
            <a:noFill/>
          </a:ln>
        </p:spPr>
        <p:txBody>
          <a:bodyPr anchorCtr="0" anchor="t" bIns="91425" lIns="91425" spcFirstLastPara="1" rIns="91425" wrap="square" tIns="91425">
            <a:spAutoFit/>
          </a:bodyPr>
          <a:lstStyle/>
          <a:p>
            <a:pPr indent="0" lvl="0" marL="0" rtl="0" algn="l">
              <a:spcBef>
                <a:spcPts val="800"/>
              </a:spcBef>
              <a:spcAft>
                <a:spcPts val="2100"/>
              </a:spcAft>
              <a:buNone/>
            </a:pPr>
            <a:r>
              <a:rPr b="1" lang="uk">
                <a:solidFill>
                  <a:srgbClr val="001D35"/>
                </a:solidFill>
                <a:latin typeface="Montserrat"/>
                <a:ea typeface="Montserrat"/>
                <a:cs typeface="Montserrat"/>
                <a:sym typeface="Montserrat"/>
              </a:rPr>
              <a:t>більшість товарів продається </a:t>
            </a:r>
            <a:br>
              <a:rPr b="1" lang="uk">
                <a:solidFill>
                  <a:srgbClr val="001D35"/>
                </a:solidFill>
                <a:latin typeface="Montserrat"/>
                <a:ea typeface="Montserrat"/>
                <a:cs typeface="Montserrat"/>
                <a:sym typeface="Montserrat"/>
              </a:rPr>
            </a:br>
            <a:r>
              <a:rPr b="1" lang="uk">
                <a:solidFill>
                  <a:srgbClr val="001D35"/>
                </a:solidFill>
                <a:latin typeface="Montserrat"/>
                <a:ea typeface="Montserrat"/>
                <a:cs typeface="Montserrat"/>
                <a:sym typeface="Montserrat"/>
              </a:rPr>
              <a:t>в пакованні </a:t>
            </a:r>
            <a:endParaRPr b="1">
              <a:solidFill>
                <a:srgbClr val="001D35"/>
              </a:solidFill>
              <a:latin typeface="Montserrat"/>
              <a:ea typeface="Montserrat"/>
              <a:cs typeface="Montserrat"/>
              <a:sym typeface="Montserrat"/>
            </a:endParaRPr>
          </a:p>
        </p:txBody>
      </p:sp>
      <p:sp>
        <p:nvSpPr>
          <p:cNvPr id="128" name="Google Shape;128;p18"/>
          <p:cNvSpPr txBox="1"/>
          <p:nvPr/>
        </p:nvSpPr>
        <p:spPr>
          <a:xfrm>
            <a:off x="5752625" y="2417400"/>
            <a:ext cx="2280300" cy="831300"/>
          </a:xfrm>
          <a:prstGeom prst="rect">
            <a:avLst/>
          </a:prstGeom>
          <a:noFill/>
          <a:ln>
            <a:noFill/>
          </a:ln>
        </p:spPr>
        <p:txBody>
          <a:bodyPr anchorCtr="0" anchor="t" bIns="91425" lIns="91425" spcFirstLastPara="1" rIns="91425" wrap="square" tIns="91425">
            <a:spAutoFit/>
          </a:bodyPr>
          <a:lstStyle/>
          <a:p>
            <a:pPr indent="0" lvl="0" marL="0" rtl="0" algn="l">
              <a:spcBef>
                <a:spcPts val="800"/>
              </a:spcBef>
              <a:spcAft>
                <a:spcPts val="2100"/>
              </a:spcAft>
              <a:buNone/>
            </a:pPr>
            <a:r>
              <a:rPr b="1" lang="uk">
                <a:solidFill>
                  <a:srgbClr val="001D35"/>
                </a:solidFill>
                <a:latin typeface="Montserrat"/>
                <a:ea typeface="Montserrat"/>
                <a:cs typeface="Montserrat"/>
                <a:sym typeface="Montserrat"/>
              </a:rPr>
              <a:t>культура сортування сміття в Україні тільки формується </a:t>
            </a:r>
            <a:endParaRPr b="1">
              <a:solidFill>
                <a:srgbClr val="001D35"/>
              </a:solidFill>
              <a:latin typeface="Montserrat"/>
              <a:ea typeface="Montserrat"/>
              <a:cs typeface="Montserrat"/>
              <a:sym typeface="Montserrat"/>
            </a:endParaRPr>
          </a:p>
        </p:txBody>
      </p:sp>
      <p:sp>
        <p:nvSpPr>
          <p:cNvPr id="129" name="Google Shape;129;p18"/>
          <p:cNvSpPr txBox="1"/>
          <p:nvPr/>
        </p:nvSpPr>
        <p:spPr>
          <a:xfrm>
            <a:off x="5752625" y="3734275"/>
            <a:ext cx="2811000" cy="831300"/>
          </a:xfrm>
          <a:prstGeom prst="rect">
            <a:avLst/>
          </a:prstGeom>
          <a:noFill/>
          <a:ln>
            <a:noFill/>
          </a:ln>
        </p:spPr>
        <p:txBody>
          <a:bodyPr anchorCtr="0" anchor="t" bIns="91425" lIns="91425" spcFirstLastPara="1" rIns="91425" wrap="square" tIns="91425">
            <a:spAutoFit/>
          </a:bodyPr>
          <a:lstStyle/>
          <a:p>
            <a:pPr indent="0" lvl="0" marL="0" rtl="0" algn="l">
              <a:spcBef>
                <a:spcPts val="800"/>
              </a:spcBef>
              <a:spcAft>
                <a:spcPts val="2100"/>
              </a:spcAft>
              <a:buNone/>
            </a:pPr>
            <a:r>
              <a:rPr b="1" lang="uk">
                <a:solidFill>
                  <a:srgbClr val="001D35"/>
                </a:solidFill>
                <a:latin typeface="Montserrat"/>
                <a:ea typeface="Montserrat"/>
                <a:cs typeface="Montserrat"/>
                <a:sym typeface="Montserrat"/>
              </a:rPr>
              <a:t>наші заводи </a:t>
            </a:r>
            <a:br>
              <a:rPr b="1" lang="uk">
                <a:solidFill>
                  <a:srgbClr val="001D35"/>
                </a:solidFill>
                <a:latin typeface="Montserrat"/>
                <a:ea typeface="Montserrat"/>
                <a:cs typeface="Montserrat"/>
                <a:sym typeface="Montserrat"/>
              </a:rPr>
            </a:br>
            <a:r>
              <a:rPr b="1" lang="uk">
                <a:solidFill>
                  <a:srgbClr val="001D35"/>
                </a:solidFill>
                <a:latin typeface="Montserrat"/>
                <a:ea typeface="Montserrat"/>
                <a:cs typeface="Montserrat"/>
                <a:sym typeface="Montserrat"/>
              </a:rPr>
              <a:t>переробляють </a:t>
            </a:r>
            <a:br>
              <a:rPr b="1" lang="uk">
                <a:solidFill>
                  <a:srgbClr val="001D35"/>
                </a:solidFill>
                <a:latin typeface="Montserrat"/>
                <a:ea typeface="Montserrat"/>
                <a:cs typeface="Montserrat"/>
                <a:sym typeface="Montserrat"/>
              </a:rPr>
            </a:br>
            <a:r>
              <a:rPr b="1" lang="uk">
                <a:solidFill>
                  <a:srgbClr val="001D35"/>
                </a:solidFill>
                <a:latin typeface="Montserrat"/>
                <a:ea typeface="Montserrat"/>
                <a:cs typeface="Montserrat"/>
                <a:sym typeface="Montserrat"/>
              </a:rPr>
              <a:t>до 7 % сміття</a:t>
            </a:r>
            <a:endParaRPr b="1">
              <a:solidFill>
                <a:srgbClr val="001D35"/>
              </a:solidFill>
              <a:latin typeface="Montserrat"/>
              <a:ea typeface="Montserrat"/>
              <a:cs typeface="Montserrat"/>
              <a:sym typeface="Montserrat"/>
            </a:endParaRPr>
          </a:p>
        </p:txBody>
      </p:sp>
      <p:pic>
        <p:nvPicPr>
          <p:cNvPr id="130" name="Google Shape;130;p18"/>
          <p:cNvPicPr preferRelativeResize="0"/>
          <p:nvPr/>
        </p:nvPicPr>
        <p:blipFill rotWithShape="1">
          <a:blip r:embed="rId3">
            <a:alphaModFix/>
          </a:blip>
          <a:srcRect b="71820" l="0" r="69381" t="0"/>
          <a:stretch/>
        </p:blipFill>
        <p:spPr>
          <a:xfrm>
            <a:off x="328700" y="555825"/>
            <a:ext cx="1049951" cy="1449423"/>
          </a:xfrm>
          <a:prstGeom prst="rect">
            <a:avLst/>
          </a:prstGeom>
          <a:noFill/>
          <a:ln>
            <a:noFill/>
          </a:ln>
        </p:spPr>
      </p:pic>
      <p:pic>
        <p:nvPicPr>
          <p:cNvPr id="131" name="Google Shape;131;p18"/>
          <p:cNvPicPr preferRelativeResize="0"/>
          <p:nvPr/>
        </p:nvPicPr>
        <p:blipFill rotWithShape="1">
          <a:blip r:embed="rId3">
            <a:alphaModFix/>
          </a:blip>
          <a:srcRect b="67259" l="59587" r="8124" t="3511"/>
          <a:stretch/>
        </p:blipFill>
        <p:spPr>
          <a:xfrm>
            <a:off x="4765025" y="715571"/>
            <a:ext cx="1002299" cy="1361007"/>
          </a:xfrm>
          <a:prstGeom prst="rect">
            <a:avLst/>
          </a:prstGeom>
          <a:noFill/>
          <a:ln>
            <a:noFill/>
          </a:ln>
        </p:spPr>
      </p:pic>
      <p:pic>
        <p:nvPicPr>
          <p:cNvPr id="132" name="Google Shape;132;p18"/>
          <p:cNvPicPr preferRelativeResize="0"/>
          <p:nvPr/>
        </p:nvPicPr>
        <p:blipFill rotWithShape="1">
          <a:blip r:embed="rId3">
            <a:alphaModFix/>
          </a:blip>
          <a:srcRect b="7186" l="58241" r="1471" t="61450"/>
          <a:stretch/>
        </p:blipFill>
        <p:spPr>
          <a:xfrm>
            <a:off x="4684356" y="3487900"/>
            <a:ext cx="1247739" cy="1457050"/>
          </a:xfrm>
          <a:prstGeom prst="rect">
            <a:avLst/>
          </a:prstGeom>
          <a:noFill/>
          <a:ln>
            <a:noFill/>
          </a:ln>
        </p:spPr>
      </p:pic>
      <p:pic>
        <p:nvPicPr>
          <p:cNvPr id="133" name="Google Shape;133;p18"/>
          <p:cNvPicPr preferRelativeResize="0"/>
          <p:nvPr/>
        </p:nvPicPr>
        <p:blipFill>
          <a:blip r:embed="rId4">
            <a:alphaModFix/>
          </a:blip>
          <a:stretch>
            <a:fillRect/>
          </a:stretch>
        </p:blipFill>
        <p:spPr>
          <a:xfrm>
            <a:off x="246490" y="1666375"/>
            <a:ext cx="1386120" cy="2079199"/>
          </a:xfrm>
          <a:prstGeom prst="rect">
            <a:avLst/>
          </a:prstGeom>
          <a:noFill/>
          <a:ln>
            <a:noFill/>
          </a:ln>
        </p:spPr>
      </p:pic>
      <p:pic>
        <p:nvPicPr>
          <p:cNvPr id="134" name="Google Shape;134;p18"/>
          <p:cNvPicPr preferRelativeResize="0"/>
          <p:nvPr/>
        </p:nvPicPr>
        <p:blipFill>
          <a:blip r:embed="rId5">
            <a:alphaModFix/>
          </a:blip>
          <a:stretch>
            <a:fillRect/>
          </a:stretch>
        </p:blipFill>
        <p:spPr>
          <a:xfrm>
            <a:off x="4785876" y="2417412"/>
            <a:ext cx="948847" cy="831300"/>
          </a:xfrm>
          <a:prstGeom prst="rect">
            <a:avLst/>
          </a:prstGeom>
          <a:noFill/>
          <a:ln>
            <a:noFill/>
          </a:ln>
        </p:spPr>
      </p:pic>
      <p:pic>
        <p:nvPicPr>
          <p:cNvPr id="135" name="Google Shape;135;p18"/>
          <p:cNvPicPr preferRelativeResize="0"/>
          <p:nvPr/>
        </p:nvPicPr>
        <p:blipFill rotWithShape="1">
          <a:blip r:embed="rId6">
            <a:alphaModFix/>
          </a:blip>
          <a:srcRect b="0" l="52927" r="4492" t="0"/>
          <a:stretch/>
        </p:blipFill>
        <p:spPr>
          <a:xfrm>
            <a:off x="390775" y="3424865"/>
            <a:ext cx="1247750" cy="195363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9" name="Shape 139"/>
        <p:cNvGrpSpPr/>
        <p:nvPr/>
      </p:nvGrpSpPr>
      <p:grpSpPr>
        <a:xfrm>
          <a:off x="0" y="0"/>
          <a:ext cx="0" cy="0"/>
          <a:chOff x="0" y="0"/>
          <a:chExt cx="0" cy="0"/>
        </a:xfrm>
      </p:grpSpPr>
      <p:sp>
        <p:nvSpPr>
          <p:cNvPr id="140" name="Google Shape;140;p19"/>
          <p:cNvSpPr txBox="1"/>
          <p:nvPr/>
        </p:nvSpPr>
        <p:spPr>
          <a:xfrm>
            <a:off x="1225000" y="1744950"/>
            <a:ext cx="7293600" cy="2415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900">
                <a:solidFill>
                  <a:schemeClr val="lt1"/>
                </a:solidFill>
                <a:latin typeface="Montserrat SemiBold"/>
                <a:ea typeface="Montserrat SemiBold"/>
                <a:cs typeface="Montserrat SemiBold"/>
                <a:sym typeface="Montserrat SemiBold"/>
              </a:rPr>
              <a:t>ЯКІ ЕКОЛОГІЧНІ</a:t>
            </a:r>
            <a:br>
              <a:rPr lang="uk" sz="2900">
                <a:solidFill>
                  <a:schemeClr val="lt1"/>
                </a:solidFill>
                <a:latin typeface="Montserrat SemiBold"/>
                <a:ea typeface="Montserrat SemiBold"/>
                <a:cs typeface="Montserrat SemiBold"/>
                <a:sym typeface="Montserrat SemiBold"/>
              </a:rPr>
            </a:br>
            <a:r>
              <a:rPr lang="uk" sz="2900">
                <a:solidFill>
                  <a:schemeClr val="lt1"/>
                </a:solidFill>
                <a:latin typeface="Montserrat SemiBold"/>
                <a:ea typeface="Montserrat SemiBold"/>
                <a:cs typeface="Montserrat SemiBold"/>
                <a:sym typeface="Montserrat SemiBold"/>
              </a:rPr>
              <a:t>ТА ЕКОНОМІЧНІ НАСЛІДКИ ЗБІЛЬШЕННЯ КІЛЬКОСТІ</a:t>
            </a:r>
            <a:br>
              <a:rPr lang="uk" sz="2900">
                <a:solidFill>
                  <a:schemeClr val="lt1"/>
                </a:solidFill>
                <a:latin typeface="Montserrat SemiBold"/>
                <a:ea typeface="Montserrat SemiBold"/>
                <a:cs typeface="Montserrat SemiBold"/>
                <a:sym typeface="Montserrat SemiBold"/>
              </a:rPr>
            </a:br>
            <a:r>
              <a:rPr lang="uk" sz="2900">
                <a:solidFill>
                  <a:schemeClr val="lt1"/>
                </a:solidFill>
                <a:latin typeface="Montserrat SemiBold"/>
                <a:ea typeface="Montserrat SemiBold"/>
                <a:cs typeface="Montserrat SemiBold"/>
                <a:sym typeface="Montserrat SemiBold"/>
              </a:rPr>
              <a:t>ВІДХОДІВ ДЛЯ УКРАЇНИ?</a:t>
            </a:r>
            <a:endParaRPr sz="2900">
              <a:solidFill>
                <a:schemeClr val="lt1"/>
              </a:solidFill>
              <a:latin typeface="Montserrat SemiBold"/>
              <a:ea typeface="Montserrat SemiBold"/>
              <a:cs typeface="Montserrat SemiBold"/>
              <a:sym typeface="Montserrat SemiBold"/>
            </a:endParaRPr>
          </a:p>
        </p:txBody>
      </p:sp>
      <p:pic>
        <p:nvPicPr>
          <p:cNvPr id="141" name="Google Shape;141;p19"/>
          <p:cNvPicPr preferRelativeResize="0"/>
          <p:nvPr/>
        </p:nvPicPr>
        <p:blipFill>
          <a:blip r:embed="rId4">
            <a:alphaModFix/>
          </a:blip>
          <a:stretch>
            <a:fillRect/>
          </a:stretch>
        </p:blipFill>
        <p:spPr>
          <a:xfrm>
            <a:off x="1274925" y="1121175"/>
            <a:ext cx="511500" cy="511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20"/>
          <p:cNvSpPr/>
          <p:nvPr/>
        </p:nvSpPr>
        <p:spPr>
          <a:xfrm>
            <a:off x="1065925" y="484825"/>
            <a:ext cx="1135500" cy="1135500"/>
          </a:xfrm>
          <a:prstGeom prst="ellipse">
            <a:avLst/>
          </a:prstGeom>
          <a:solidFill>
            <a:srgbClr val="FBBD0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7" name="Google Shape;147;p20"/>
          <p:cNvSpPr txBox="1"/>
          <p:nvPr/>
        </p:nvSpPr>
        <p:spPr>
          <a:xfrm>
            <a:off x="2770650" y="2139200"/>
            <a:ext cx="3602700" cy="6318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b="1" lang="uk" sz="2200">
                <a:solidFill>
                  <a:schemeClr val="dk1"/>
                </a:solidFill>
                <a:latin typeface="Montserrat"/>
                <a:ea typeface="Montserrat"/>
                <a:cs typeface="Montserrat"/>
                <a:sym typeface="Montserrat"/>
              </a:rPr>
              <a:t>ЕКОЛОГІЧНІ НАСЛІДКИ</a:t>
            </a:r>
            <a:endParaRPr b="1" sz="2200">
              <a:latin typeface="Montserrat"/>
              <a:ea typeface="Montserrat"/>
              <a:cs typeface="Montserrat"/>
              <a:sym typeface="Montserrat"/>
            </a:endParaRPr>
          </a:p>
        </p:txBody>
      </p:sp>
      <p:sp>
        <p:nvSpPr>
          <p:cNvPr id="148" name="Google Shape;148;p20"/>
          <p:cNvSpPr txBox="1"/>
          <p:nvPr/>
        </p:nvSpPr>
        <p:spPr>
          <a:xfrm>
            <a:off x="2320425" y="808450"/>
            <a:ext cx="2776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chemeClr val="dk1"/>
              </a:buClr>
              <a:buSzPts val="1100"/>
              <a:buFont typeface="Arial"/>
              <a:buNone/>
            </a:pPr>
            <a:r>
              <a:rPr b="1" lang="uk" sz="1200">
                <a:solidFill>
                  <a:schemeClr val="dk1"/>
                </a:solidFill>
                <a:latin typeface="Montserrat"/>
                <a:ea typeface="Montserrat"/>
                <a:cs typeface="Montserrat"/>
                <a:sym typeface="Montserrat"/>
              </a:rPr>
              <a:t>Забруднення ґрунту,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повітря й підземних вод</a:t>
            </a:r>
            <a:endParaRPr b="1" sz="1600">
              <a:latin typeface="Montserrat"/>
              <a:ea typeface="Montserrat"/>
              <a:cs typeface="Montserrat"/>
              <a:sym typeface="Montserrat"/>
            </a:endParaRPr>
          </a:p>
        </p:txBody>
      </p:sp>
      <p:sp>
        <p:nvSpPr>
          <p:cNvPr id="149" name="Google Shape;149;p20"/>
          <p:cNvSpPr txBox="1"/>
          <p:nvPr/>
        </p:nvSpPr>
        <p:spPr>
          <a:xfrm>
            <a:off x="6232700" y="914650"/>
            <a:ext cx="21480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Деградація екосистем</a:t>
            </a:r>
            <a:endParaRPr b="1"/>
          </a:p>
        </p:txBody>
      </p:sp>
      <p:sp>
        <p:nvSpPr>
          <p:cNvPr id="150" name="Google Shape;150;p20"/>
          <p:cNvSpPr txBox="1"/>
          <p:nvPr/>
        </p:nvSpPr>
        <p:spPr>
          <a:xfrm>
            <a:off x="7167825" y="2412975"/>
            <a:ext cx="21480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Негативний вплив</a:t>
            </a:r>
            <a:br>
              <a:rPr b="1" lang="uk" sz="1200">
                <a:solidFill>
                  <a:srgbClr val="001D35"/>
                </a:solidFill>
                <a:highlight>
                  <a:schemeClr val="lt1"/>
                </a:highlight>
                <a:latin typeface="Montserrat"/>
                <a:ea typeface="Montserrat"/>
                <a:cs typeface="Montserrat"/>
                <a:sym typeface="Montserrat"/>
              </a:rPr>
            </a:br>
            <a:r>
              <a:rPr b="1" lang="uk" sz="1200">
                <a:solidFill>
                  <a:srgbClr val="001D35"/>
                </a:solidFill>
                <a:highlight>
                  <a:schemeClr val="lt1"/>
                </a:highlight>
                <a:latin typeface="Montserrat"/>
                <a:ea typeface="Montserrat"/>
                <a:cs typeface="Montserrat"/>
                <a:sym typeface="Montserrat"/>
              </a:rPr>
              <a:t>на здоров’я людей </a:t>
            </a:r>
            <a:endParaRPr b="1"/>
          </a:p>
        </p:txBody>
      </p:sp>
      <p:sp>
        <p:nvSpPr>
          <p:cNvPr id="151" name="Google Shape;151;p20"/>
          <p:cNvSpPr txBox="1"/>
          <p:nvPr/>
        </p:nvSpPr>
        <p:spPr>
          <a:xfrm>
            <a:off x="4004350" y="3876800"/>
            <a:ext cx="3152400" cy="794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Посилення парникового ефекту, зокрема через викиди метану </a:t>
            </a:r>
            <a:br>
              <a:rPr b="1" lang="uk" sz="1200">
                <a:solidFill>
                  <a:srgbClr val="001D35"/>
                </a:solidFill>
                <a:highlight>
                  <a:schemeClr val="lt1"/>
                </a:highlight>
                <a:latin typeface="Montserrat"/>
                <a:ea typeface="Montserrat"/>
                <a:cs typeface="Montserrat"/>
                <a:sym typeface="Montserrat"/>
              </a:rPr>
            </a:br>
            <a:r>
              <a:rPr b="1" lang="uk" sz="1200">
                <a:solidFill>
                  <a:srgbClr val="001D35"/>
                </a:solidFill>
                <a:highlight>
                  <a:schemeClr val="lt1"/>
                </a:highlight>
                <a:latin typeface="Montserrat"/>
                <a:ea typeface="Montserrat"/>
                <a:cs typeface="Montserrat"/>
                <a:sym typeface="Montserrat"/>
              </a:rPr>
              <a:t>й вуглекислого газу </a:t>
            </a:r>
            <a:endParaRPr b="1" sz="1200">
              <a:solidFill>
                <a:srgbClr val="001D35"/>
              </a:solidFill>
              <a:highlight>
                <a:schemeClr val="lt1"/>
              </a:highlight>
              <a:latin typeface="Montserrat"/>
              <a:ea typeface="Montserrat"/>
              <a:cs typeface="Montserrat"/>
              <a:sym typeface="Montserrat"/>
            </a:endParaRPr>
          </a:p>
        </p:txBody>
      </p:sp>
      <p:sp>
        <p:nvSpPr>
          <p:cNvPr id="152" name="Google Shape;152;p20"/>
          <p:cNvSpPr txBox="1"/>
          <p:nvPr/>
        </p:nvSpPr>
        <p:spPr>
          <a:xfrm>
            <a:off x="1804425" y="2412975"/>
            <a:ext cx="21480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Підвищений ризик </a:t>
            </a:r>
            <a:br>
              <a:rPr b="1" lang="uk" sz="1200">
                <a:solidFill>
                  <a:srgbClr val="001D35"/>
                </a:solidFill>
                <a:highlight>
                  <a:schemeClr val="lt1"/>
                </a:highlight>
                <a:latin typeface="Montserrat"/>
                <a:ea typeface="Montserrat"/>
                <a:cs typeface="Montserrat"/>
                <a:sym typeface="Montserrat"/>
              </a:rPr>
            </a:br>
            <a:r>
              <a:rPr b="1" lang="uk" sz="1200">
                <a:solidFill>
                  <a:srgbClr val="001D35"/>
                </a:solidFill>
                <a:highlight>
                  <a:schemeClr val="lt1"/>
                </a:highlight>
                <a:latin typeface="Montserrat"/>
                <a:ea typeface="Montserrat"/>
                <a:cs typeface="Montserrat"/>
                <a:sym typeface="Montserrat"/>
              </a:rPr>
              <a:t>самозаймання</a:t>
            </a:r>
            <a:endParaRPr b="1" sz="1200">
              <a:solidFill>
                <a:srgbClr val="001D35"/>
              </a:solidFill>
              <a:highlight>
                <a:schemeClr val="lt1"/>
              </a:highlight>
              <a:latin typeface="Montserrat"/>
              <a:ea typeface="Montserrat"/>
              <a:cs typeface="Montserrat"/>
              <a:sym typeface="Montserrat"/>
            </a:endParaRPr>
          </a:p>
        </p:txBody>
      </p:sp>
      <p:pic>
        <p:nvPicPr>
          <p:cNvPr id="153" name="Google Shape;153;p20"/>
          <p:cNvPicPr preferRelativeResize="0"/>
          <p:nvPr/>
        </p:nvPicPr>
        <p:blipFill>
          <a:blip r:embed="rId3">
            <a:alphaModFix/>
          </a:blip>
          <a:stretch>
            <a:fillRect/>
          </a:stretch>
        </p:blipFill>
        <p:spPr>
          <a:xfrm>
            <a:off x="1256775" y="584441"/>
            <a:ext cx="829949" cy="885469"/>
          </a:xfrm>
          <a:prstGeom prst="rect">
            <a:avLst/>
          </a:prstGeom>
          <a:noFill/>
          <a:ln>
            <a:noFill/>
          </a:ln>
        </p:spPr>
      </p:pic>
      <p:sp>
        <p:nvSpPr>
          <p:cNvPr id="154" name="Google Shape;154;p20"/>
          <p:cNvSpPr/>
          <p:nvPr/>
        </p:nvSpPr>
        <p:spPr>
          <a:xfrm>
            <a:off x="5097200" y="450750"/>
            <a:ext cx="1135500" cy="1135500"/>
          </a:xfrm>
          <a:prstGeom prst="ellipse">
            <a:avLst/>
          </a:prstGeom>
          <a:solidFill>
            <a:srgbClr val="B1ECC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155" name="Google Shape;155;p20"/>
          <p:cNvPicPr preferRelativeResize="0"/>
          <p:nvPr/>
        </p:nvPicPr>
        <p:blipFill>
          <a:blip r:embed="rId4">
            <a:alphaModFix/>
          </a:blip>
          <a:stretch>
            <a:fillRect/>
          </a:stretch>
        </p:blipFill>
        <p:spPr>
          <a:xfrm>
            <a:off x="5326175" y="496769"/>
            <a:ext cx="829949" cy="1111615"/>
          </a:xfrm>
          <a:prstGeom prst="rect">
            <a:avLst/>
          </a:prstGeom>
          <a:noFill/>
          <a:ln>
            <a:noFill/>
          </a:ln>
        </p:spPr>
      </p:pic>
      <p:sp>
        <p:nvSpPr>
          <p:cNvPr id="156" name="Google Shape;156;p20"/>
          <p:cNvSpPr/>
          <p:nvPr/>
        </p:nvSpPr>
        <p:spPr>
          <a:xfrm>
            <a:off x="5848200" y="2136075"/>
            <a:ext cx="1135500" cy="1135500"/>
          </a:xfrm>
          <a:prstGeom prst="ellipse">
            <a:avLst/>
          </a:prstGeom>
          <a:solidFill>
            <a:srgbClr val="F8506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57" name="Google Shape;157;p20"/>
          <p:cNvSpPr/>
          <p:nvPr/>
        </p:nvSpPr>
        <p:spPr>
          <a:xfrm>
            <a:off x="2787100" y="3706100"/>
            <a:ext cx="1135500" cy="1135500"/>
          </a:xfrm>
          <a:prstGeom prst="ellipse">
            <a:avLst/>
          </a:prstGeom>
          <a:solidFill>
            <a:srgbClr val="00AFE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158" name="Google Shape;158;p20"/>
          <p:cNvPicPr preferRelativeResize="0"/>
          <p:nvPr/>
        </p:nvPicPr>
        <p:blipFill>
          <a:blip r:embed="rId5">
            <a:alphaModFix/>
          </a:blip>
          <a:stretch>
            <a:fillRect/>
          </a:stretch>
        </p:blipFill>
        <p:spPr>
          <a:xfrm>
            <a:off x="5806550" y="1925775"/>
            <a:ext cx="1218801" cy="1828251"/>
          </a:xfrm>
          <a:prstGeom prst="rect">
            <a:avLst/>
          </a:prstGeom>
          <a:noFill/>
          <a:ln>
            <a:noFill/>
          </a:ln>
        </p:spPr>
      </p:pic>
      <p:pic>
        <p:nvPicPr>
          <p:cNvPr id="159" name="Google Shape;159;p20"/>
          <p:cNvPicPr preferRelativeResize="0"/>
          <p:nvPr/>
        </p:nvPicPr>
        <p:blipFill>
          <a:blip r:embed="rId6">
            <a:alphaModFix/>
          </a:blip>
          <a:stretch>
            <a:fillRect/>
          </a:stretch>
        </p:blipFill>
        <p:spPr>
          <a:xfrm>
            <a:off x="2681125" y="3331275"/>
            <a:ext cx="1098450" cy="1647702"/>
          </a:xfrm>
          <a:prstGeom prst="rect">
            <a:avLst/>
          </a:prstGeom>
          <a:noFill/>
          <a:ln>
            <a:noFill/>
          </a:ln>
        </p:spPr>
      </p:pic>
      <p:sp>
        <p:nvSpPr>
          <p:cNvPr id="160" name="Google Shape;160;p20"/>
          <p:cNvSpPr/>
          <p:nvPr/>
        </p:nvSpPr>
        <p:spPr>
          <a:xfrm>
            <a:off x="571238" y="2155025"/>
            <a:ext cx="1108800" cy="1108800"/>
          </a:xfrm>
          <a:prstGeom prst="ellipse">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161" name="Google Shape;161;p20"/>
          <p:cNvPicPr preferRelativeResize="0"/>
          <p:nvPr/>
        </p:nvPicPr>
        <p:blipFill>
          <a:blip r:embed="rId7">
            <a:alphaModFix/>
          </a:blip>
          <a:stretch>
            <a:fillRect/>
          </a:stretch>
        </p:blipFill>
        <p:spPr>
          <a:xfrm>
            <a:off x="837525" y="2143837"/>
            <a:ext cx="576250" cy="885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21"/>
          <p:cNvSpPr txBox="1"/>
          <p:nvPr/>
        </p:nvSpPr>
        <p:spPr>
          <a:xfrm>
            <a:off x="2770650" y="2085526"/>
            <a:ext cx="3602700" cy="6318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b="1" lang="uk" sz="2200">
                <a:solidFill>
                  <a:schemeClr val="dk1"/>
                </a:solidFill>
                <a:latin typeface="Montserrat"/>
                <a:ea typeface="Montserrat"/>
                <a:cs typeface="Montserrat"/>
                <a:sym typeface="Montserrat"/>
              </a:rPr>
              <a:t>ЕКОНОМІЧНІ НАСЛІДКИ</a:t>
            </a:r>
            <a:endParaRPr b="1" sz="2200">
              <a:latin typeface="Montserrat"/>
              <a:ea typeface="Montserrat"/>
              <a:cs typeface="Montserrat"/>
              <a:sym typeface="Montserrat"/>
            </a:endParaRPr>
          </a:p>
        </p:txBody>
      </p:sp>
      <p:sp>
        <p:nvSpPr>
          <p:cNvPr id="167" name="Google Shape;167;p21"/>
          <p:cNvSpPr txBox="1"/>
          <p:nvPr/>
        </p:nvSpPr>
        <p:spPr>
          <a:xfrm>
            <a:off x="2396625" y="732250"/>
            <a:ext cx="21480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Захаращення територій </a:t>
            </a:r>
            <a:endParaRPr b="1"/>
          </a:p>
        </p:txBody>
      </p:sp>
      <p:sp>
        <p:nvSpPr>
          <p:cNvPr id="168" name="Google Shape;168;p21"/>
          <p:cNvSpPr txBox="1"/>
          <p:nvPr/>
        </p:nvSpPr>
        <p:spPr>
          <a:xfrm>
            <a:off x="5775500" y="732250"/>
            <a:ext cx="3097800" cy="794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Витрати на підтримку </a:t>
            </a:r>
            <a:br>
              <a:rPr b="1" lang="uk" sz="1200">
                <a:solidFill>
                  <a:srgbClr val="001D35"/>
                </a:solidFill>
                <a:highlight>
                  <a:schemeClr val="lt1"/>
                </a:highlight>
                <a:latin typeface="Montserrat"/>
                <a:ea typeface="Montserrat"/>
                <a:cs typeface="Montserrat"/>
                <a:sym typeface="Montserrat"/>
              </a:rPr>
            </a:br>
            <a:r>
              <a:rPr b="1" lang="uk" sz="1200">
                <a:solidFill>
                  <a:srgbClr val="001D35"/>
                </a:solidFill>
                <a:highlight>
                  <a:schemeClr val="lt1"/>
                </a:highlight>
                <a:latin typeface="Montserrat"/>
                <a:ea typeface="Montserrat"/>
                <a:cs typeface="Montserrat"/>
                <a:sym typeface="Montserrat"/>
              </a:rPr>
              <a:t>й розширення полігонів твердих побутових відходів (ТПВ) </a:t>
            </a:r>
            <a:endParaRPr b="1" sz="1200">
              <a:solidFill>
                <a:srgbClr val="001D35"/>
              </a:solidFill>
              <a:highlight>
                <a:schemeClr val="lt1"/>
              </a:highlight>
              <a:latin typeface="Montserrat"/>
              <a:ea typeface="Montserrat"/>
              <a:cs typeface="Montserrat"/>
              <a:sym typeface="Montserrat"/>
            </a:endParaRPr>
          </a:p>
        </p:txBody>
      </p:sp>
      <p:sp>
        <p:nvSpPr>
          <p:cNvPr id="169" name="Google Shape;169;p21"/>
          <p:cNvSpPr txBox="1"/>
          <p:nvPr/>
        </p:nvSpPr>
        <p:spPr>
          <a:xfrm>
            <a:off x="7221500" y="2179676"/>
            <a:ext cx="1651800" cy="794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Втрати цінних ресурсів для переробки </a:t>
            </a:r>
            <a:endParaRPr b="1" sz="1200">
              <a:solidFill>
                <a:srgbClr val="001D35"/>
              </a:solidFill>
              <a:highlight>
                <a:schemeClr val="lt1"/>
              </a:highlight>
              <a:latin typeface="Montserrat"/>
              <a:ea typeface="Montserrat"/>
              <a:cs typeface="Montserrat"/>
              <a:sym typeface="Montserrat"/>
            </a:endParaRPr>
          </a:p>
        </p:txBody>
      </p:sp>
      <p:sp>
        <p:nvSpPr>
          <p:cNvPr id="170" name="Google Shape;170;p21"/>
          <p:cNvSpPr txBox="1"/>
          <p:nvPr/>
        </p:nvSpPr>
        <p:spPr>
          <a:xfrm>
            <a:off x="5959400" y="3876800"/>
            <a:ext cx="2640900" cy="794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Витрати на ліквідацію пожеж при самозайманні, очищення ґрунтів </a:t>
            </a:r>
            <a:endParaRPr b="1" sz="1200">
              <a:solidFill>
                <a:srgbClr val="001D35"/>
              </a:solidFill>
              <a:highlight>
                <a:schemeClr val="lt1"/>
              </a:highlight>
              <a:latin typeface="Montserrat"/>
              <a:ea typeface="Montserrat"/>
              <a:cs typeface="Montserrat"/>
              <a:sym typeface="Montserrat"/>
            </a:endParaRPr>
          </a:p>
        </p:txBody>
      </p:sp>
      <p:sp>
        <p:nvSpPr>
          <p:cNvPr id="171" name="Google Shape;171;p21"/>
          <p:cNvSpPr txBox="1"/>
          <p:nvPr/>
        </p:nvSpPr>
        <p:spPr>
          <a:xfrm>
            <a:off x="2244225" y="3938650"/>
            <a:ext cx="2148000" cy="794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Невикористаний потенціал робочих місць </a:t>
            </a:r>
            <a:endParaRPr b="1" sz="1200">
              <a:solidFill>
                <a:srgbClr val="001D35"/>
              </a:solidFill>
              <a:highlight>
                <a:schemeClr val="lt1"/>
              </a:highlight>
              <a:latin typeface="Montserrat"/>
              <a:ea typeface="Montserrat"/>
              <a:cs typeface="Montserrat"/>
              <a:sym typeface="Montserrat"/>
            </a:endParaRPr>
          </a:p>
        </p:txBody>
      </p:sp>
      <p:sp>
        <p:nvSpPr>
          <p:cNvPr id="172" name="Google Shape;172;p21"/>
          <p:cNvSpPr/>
          <p:nvPr/>
        </p:nvSpPr>
        <p:spPr>
          <a:xfrm>
            <a:off x="1192350" y="455350"/>
            <a:ext cx="1135500" cy="1135500"/>
          </a:xfrm>
          <a:prstGeom prst="ellipse">
            <a:avLst/>
          </a:prstGeom>
          <a:solidFill>
            <a:srgbClr val="52D89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3" name="Google Shape;173;p21"/>
          <p:cNvSpPr/>
          <p:nvPr/>
        </p:nvSpPr>
        <p:spPr>
          <a:xfrm>
            <a:off x="4534750" y="455350"/>
            <a:ext cx="1135500" cy="1135500"/>
          </a:xfrm>
          <a:prstGeom prst="ellipse">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4" name="Google Shape;174;p21"/>
          <p:cNvSpPr/>
          <p:nvPr/>
        </p:nvSpPr>
        <p:spPr>
          <a:xfrm>
            <a:off x="192825" y="2103301"/>
            <a:ext cx="1135500" cy="1135500"/>
          </a:xfrm>
          <a:prstGeom prst="ellipse">
            <a:avLst/>
          </a:prstGeom>
          <a:solidFill>
            <a:srgbClr val="00AFE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5" name="Google Shape;175;p21"/>
          <p:cNvSpPr/>
          <p:nvPr/>
        </p:nvSpPr>
        <p:spPr>
          <a:xfrm>
            <a:off x="5959400" y="2103301"/>
            <a:ext cx="1135500" cy="1135500"/>
          </a:xfrm>
          <a:prstGeom prst="ellipse">
            <a:avLst/>
          </a:prstGeom>
          <a:solidFill>
            <a:srgbClr val="F8506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6" name="Google Shape;176;p21"/>
          <p:cNvSpPr/>
          <p:nvPr/>
        </p:nvSpPr>
        <p:spPr>
          <a:xfrm>
            <a:off x="4640000" y="3767950"/>
            <a:ext cx="1135500" cy="1135500"/>
          </a:xfrm>
          <a:prstGeom prst="ellipse">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7" name="Google Shape;177;p21"/>
          <p:cNvSpPr/>
          <p:nvPr/>
        </p:nvSpPr>
        <p:spPr>
          <a:xfrm>
            <a:off x="1039950" y="3767950"/>
            <a:ext cx="1135500" cy="1135500"/>
          </a:xfrm>
          <a:prstGeom prst="ellipse">
            <a:avLst/>
          </a:prstGeom>
          <a:solidFill>
            <a:srgbClr val="FBBD0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8" name="Google Shape;178;p21"/>
          <p:cNvSpPr txBox="1"/>
          <p:nvPr/>
        </p:nvSpPr>
        <p:spPr>
          <a:xfrm>
            <a:off x="1401350" y="2103301"/>
            <a:ext cx="2148000" cy="100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800"/>
              </a:spcBef>
              <a:spcAft>
                <a:spcPts val="2100"/>
              </a:spcAft>
              <a:buNone/>
            </a:pPr>
            <a:r>
              <a:rPr b="1" lang="uk" sz="1200">
                <a:solidFill>
                  <a:srgbClr val="001D35"/>
                </a:solidFill>
                <a:highlight>
                  <a:schemeClr val="lt1"/>
                </a:highlight>
                <a:latin typeface="Montserrat"/>
                <a:ea typeface="Montserrat"/>
                <a:cs typeface="Montserrat"/>
                <a:sym typeface="Montserrat"/>
              </a:rPr>
              <a:t>Втрати енергії: органічні відходи могли б бути джерелом біопалива</a:t>
            </a:r>
            <a:endParaRPr b="1" sz="1200">
              <a:solidFill>
                <a:srgbClr val="001D35"/>
              </a:solidFill>
              <a:highlight>
                <a:schemeClr val="lt1"/>
              </a:highlight>
              <a:latin typeface="Montserrat"/>
              <a:ea typeface="Montserrat"/>
              <a:cs typeface="Montserrat"/>
              <a:sym typeface="Montserrat"/>
            </a:endParaRPr>
          </a:p>
        </p:txBody>
      </p:sp>
      <p:pic>
        <p:nvPicPr>
          <p:cNvPr id="179" name="Google Shape;179;p21"/>
          <p:cNvPicPr preferRelativeResize="0"/>
          <p:nvPr/>
        </p:nvPicPr>
        <p:blipFill>
          <a:blip r:embed="rId3">
            <a:alphaModFix/>
          </a:blip>
          <a:stretch>
            <a:fillRect/>
          </a:stretch>
        </p:blipFill>
        <p:spPr>
          <a:xfrm>
            <a:off x="1090400" y="18550"/>
            <a:ext cx="1339400" cy="2009100"/>
          </a:xfrm>
          <a:prstGeom prst="rect">
            <a:avLst/>
          </a:prstGeom>
          <a:noFill/>
          <a:ln>
            <a:noFill/>
          </a:ln>
        </p:spPr>
      </p:pic>
      <p:pic>
        <p:nvPicPr>
          <p:cNvPr id="180" name="Google Shape;180;p21"/>
          <p:cNvPicPr preferRelativeResize="0"/>
          <p:nvPr/>
        </p:nvPicPr>
        <p:blipFill rotWithShape="1">
          <a:blip r:embed="rId4">
            <a:alphaModFix/>
          </a:blip>
          <a:srcRect b="50966" l="0" r="0" t="0"/>
          <a:stretch/>
        </p:blipFill>
        <p:spPr>
          <a:xfrm>
            <a:off x="558698" y="3678775"/>
            <a:ext cx="1657203" cy="1218900"/>
          </a:xfrm>
          <a:prstGeom prst="rect">
            <a:avLst/>
          </a:prstGeom>
          <a:noFill/>
          <a:ln>
            <a:noFill/>
          </a:ln>
        </p:spPr>
      </p:pic>
      <p:pic>
        <p:nvPicPr>
          <p:cNvPr id="181" name="Google Shape;181;p21"/>
          <p:cNvPicPr preferRelativeResize="0"/>
          <p:nvPr/>
        </p:nvPicPr>
        <p:blipFill>
          <a:blip r:embed="rId5">
            <a:alphaModFix/>
          </a:blip>
          <a:stretch>
            <a:fillRect/>
          </a:stretch>
        </p:blipFill>
        <p:spPr>
          <a:xfrm>
            <a:off x="4705871" y="3726263"/>
            <a:ext cx="793259" cy="1218899"/>
          </a:xfrm>
          <a:prstGeom prst="rect">
            <a:avLst/>
          </a:prstGeom>
          <a:noFill/>
          <a:ln>
            <a:noFill/>
          </a:ln>
        </p:spPr>
      </p:pic>
      <p:pic>
        <p:nvPicPr>
          <p:cNvPr id="182" name="Google Shape;182;p21"/>
          <p:cNvPicPr preferRelativeResize="0"/>
          <p:nvPr/>
        </p:nvPicPr>
        <p:blipFill rotWithShape="1">
          <a:blip r:embed="rId6">
            <a:alphaModFix/>
          </a:blip>
          <a:srcRect b="30517" l="0" r="0" t="0"/>
          <a:stretch/>
        </p:blipFill>
        <p:spPr>
          <a:xfrm>
            <a:off x="4329325" y="442400"/>
            <a:ext cx="1264074" cy="1317473"/>
          </a:xfrm>
          <a:prstGeom prst="rect">
            <a:avLst/>
          </a:prstGeom>
          <a:noFill/>
          <a:ln>
            <a:noFill/>
          </a:ln>
        </p:spPr>
      </p:pic>
      <p:pic>
        <p:nvPicPr>
          <p:cNvPr id="183" name="Google Shape;183;p21"/>
          <p:cNvPicPr preferRelativeResize="0"/>
          <p:nvPr/>
        </p:nvPicPr>
        <p:blipFill>
          <a:blip r:embed="rId7">
            <a:alphaModFix/>
          </a:blip>
          <a:stretch>
            <a:fillRect/>
          </a:stretch>
        </p:blipFill>
        <p:spPr>
          <a:xfrm>
            <a:off x="6187650" y="1819426"/>
            <a:ext cx="1135501" cy="1703282"/>
          </a:xfrm>
          <a:prstGeom prst="rect">
            <a:avLst/>
          </a:prstGeom>
          <a:noFill/>
          <a:ln>
            <a:noFill/>
          </a:ln>
        </p:spPr>
      </p:pic>
      <p:pic>
        <p:nvPicPr>
          <p:cNvPr id="184" name="Google Shape;184;p21"/>
          <p:cNvPicPr preferRelativeResize="0"/>
          <p:nvPr/>
        </p:nvPicPr>
        <p:blipFill>
          <a:blip r:embed="rId8">
            <a:alphaModFix/>
          </a:blip>
          <a:stretch>
            <a:fillRect/>
          </a:stretch>
        </p:blipFill>
        <p:spPr>
          <a:xfrm>
            <a:off x="-21263" y="1528570"/>
            <a:ext cx="1264074" cy="189611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BD04"/>
        </a:solidFill>
      </p:bgPr>
    </p:bg>
    <p:spTree>
      <p:nvGrpSpPr>
        <p:cNvPr id="188" name="Shape 188"/>
        <p:cNvGrpSpPr/>
        <p:nvPr/>
      </p:nvGrpSpPr>
      <p:grpSpPr>
        <a:xfrm>
          <a:off x="0" y="0"/>
          <a:ext cx="0" cy="0"/>
          <a:chOff x="0" y="0"/>
          <a:chExt cx="0" cy="0"/>
        </a:xfrm>
      </p:grpSpPr>
      <p:pic>
        <p:nvPicPr>
          <p:cNvPr id="189" name="Google Shape;189;p22"/>
          <p:cNvPicPr preferRelativeResize="0"/>
          <p:nvPr/>
        </p:nvPicPr>
        <p:blipFill>
          <a:blip r:embed="rId3">
            <a:alphaModFix/>
          </a:blip>
          <a:stretch>
            <a:fillRect/>
          </a:stretch>
        </p:blipFill>
        <p:spPr>
          <a:xfrm rot="684914">
            <a:off x="6547615" y="2405509"/>
            <a:ext cx="1894069" cy="2231933"/>
          </a:xfrm>
          <a:prstGeom prst="rect">
            <a:avLst/>
          </a:prstGeom>
          <a:noFill/>
          <a:ln>
            <a:noFill/>
          </a:ln>
        </p:spPr>
      </p:pic>
      <p:pic>
        <p:nvPicPr>
          <p:cNvPr id="190" name="Google Shape;190;p22"/>
          <p:cNvPicPr preferRelativeResize="0"/>
          <p:nvPr/>
        </p:nvPicPr>
        <p:blipFill>
          <a:blip r:embed="rId4">
            <a:alphaModFix/>
          </a:blip>
          <a:stretch>
            <a:fillRect/>
          </a:stretch>
        </p:blipFill>
        <p:spPr>
          <a:xfrm rot="972166">
            <a:off x="841530" y="2820363"/>
            <a:ext cx="1442389" cy="2168173"/>
          </a:xfrm>
          <a:prstGeom prst="rect">
            <a:avLst/>
          </a:prstGeom>
          <a:noFill/>
          <a:ln>
            <a:noFill/>
          </a:ln>
        </p:spPr>
      </p:pic>
      <p:pic>
        <p:nvPicPr>
          <p:cNvPr id="191" name="Google Shape;191;p22"/>
          <p:cNvPicPr preferRelativeResize="0"/>
          <p:nvPr/>
        </p:nvPicPr>
        <p:blipFill>
          <a:blip r:embed="rId5">
            <a:alphaModFix/>
          </a:blip>
          <a:stretch>
            <a:fillRect/>
          </a:stretch>
        </p:blipFill>
        <p:spPr>
          <a:xfrm rot="719318">
            <a:off x="3684276" y="2599725"/>
            <a:ext cx="1680799" cy="1691100"/>
          </a:xfrm>
          <a:prstGeom prst="rect">
            <a:avLst/>
          </a:prstGeom>
          <a:noFill/>
          <a:ln>
            <a:noFill/>
          </a:ln>
        </p:spPr>
      </p:pic>
      <p:sp>
        <p:nvSpPr>
          <p:cNvPr id="192" name="Google Shape;192;p22"/>
          <p:cNvSpPr txBox="1"/>
          <p:nvPr/>
        </p:nvSpPr>
        <p:spPr>
          <a:xfrm>
            <a:off x="421150" y="268975"/>
            <a:ext cx="8529300" cy="2562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uk" sz="2000">
                <a:solidFill>
                  <a:schemeClr val="dk1"/>
                </a:solidFill>
                <a:latin typeface="Montserrat"/>
                <a:ea typeface="Montserrat"/>
                <a:cs typeface="Montserrat"/>
                <a:sym typeface="Montserrat"/>
              </a:rPr>
              <a:t>ОДНОРАЗОВИЙ ПЛАСТИК </a:t>
            </a:r>
            <a:r>
              <a:rPr lang="uk" sz="2000">
                <a:solidFill>
                  <a:schemeClr val="dk1"/>
                </a:solidFill>
                <a:latin typeface="Montserrat SemiBold"/>
                <a:ea typeface="Montserrat SemiBold"/>
                <a:cs typeface="Montserrat SemiBold"/>
                <a:sym typeface="Montserrat SemiBold"/>
              </a:rPr>
              <a:t>— ОДНА З НАЙБІЛЬШИХ ПРОБЛЕМ ДЛЯ ДОВКІЛЛЯ 🌍: ПЛЯШКИ, ПАКЕТИ, СОЛОМИНКИ, ОБГОРТКИ ТОЩО. ВОНИ РОЗКЛАДАЮТЬСЯ </a:t>
            </a:r>
            <a:r>
              <a:rPr lang="uk" sz="2000">
                <a:solidFill>
                  <a:schemeClr val="dk1"/>
                </a:solidFill>
                <a:latin typeface="Montserrat ExtraBold"/>
                <a:ea typeface="Montserrat ExtraBold"/>
                <a:cs typeface="Montserrat ExtraBold"/>
                <a:sym typeface="Montserrat ExtraBold"/>
              </a:rPr>
              <a:t>СТОРІЧЧЯМИ</a:t>
            </a:r>
            <a:r>
              <a:rPr lang="uk" sz="2000">
                <a:solidFill>
                  <a:schemeClr val="dk1"/>
                </a:solidFill>
                <a:latin typeface="Montserrat SemiBold"/>
                <a:ea typeface="Montserrat SemiBold"/>
                <a:cs typeface="Montserrat SemiBold"/>
                <a:sym typeface="Montserrat SemiBold"/>
              </a:rPr>
              <a:t> ⏳, А ЇХНІ МІКРОСКОПІЧНІ ШМАТОЧКИ ЗАЛИШАЮТЬСЯ В ҐРУНТАХ 🌱, У ВОДІ 🌊, </a:t>
            </a:r>
            <a:r>
              <a:rPr lang="uk" sz="2000">
                <a:latin typeface="Montserrat SemiBold"/>
                <a:ea typeface="Montserrat SemiBold"/>
                <a:cs typeface="Montserrat SemiBold"/>
                <a:sym typeface="Montserrat SemiBold"/>
              </a:rPr>
              <a:t>ПОТРАПЛЯЮЧИ </a:t>
            </a:r>
            <a:br>
              <a:rPr lang="uk" sz="2000">
                <a:latin typeface="Montserrat SemiBold"/>
                <a:ea typeface="Montserrat SemiBold"/>
                <a:cs typeface="Montserrat SemiBold"/>
                <a:sym typeface="Montserrat SemiBold"/>
              </a:rPr>
            </a:br>
            <a:r>
              <a:rPr lang="uk" sz="2000">
                <a:latin typeface="Montserrat SemiBold"/>
                <a:ea typeface="Montserrat SemiBold"/>
                <a:cs typeface="Montserrat SemiBold"/>
                <a:sym typeface="Montserrat SemiBold"/>
              </a:rPr>
              <a:t>В ОРГАНІЗМ ЛЮДИНИ ЗІ СПОЖИВАННЯМ </a:t>
            </a:r>
            <a:r>
              <a:rPr lang="uk" sz="2000">
                <a:latin typeface="Montserrat ExtraBold"/>
                <a:ea typeface="Montserrat ExtraBold"/>
                <a:cs typeface="Montserrat ExtraBold"/>
                <a:sym typeface="Montserrat ExtraBold"/>
              </a:rPr>
              <a:t>М’ЯСА, РИБИ, МОЛОКА, ОВОЧІВ, ФРУКТІВ.</a:t>
            </a:r>
            <a:endParaRPr sz="2000">
              <a:latin typeface="Montserrat ExtraBold"/>
              <a:ea typeface="Montserrat ExtraBold"/>
              <a:cs typeface="Montserrat ExtraBold"/>
              <a:sym typeface="Montserrat ExtraBold"/>
            </a:endParaRPr>
          </a:p>
        </p:txBody>
      </p:sp>
      <p:pic>
        <p:nvPicPr>
          <p:cNvPr id="193" name="Google Shape;193;p22"/>
          <p:cNvPicPr preferRelativeResize="0"/>
          <p:nvPr/>
        </p:nvPicPr>
        <p:blipFill>
          <a:blip r:embed="rId6">
            <a:alphaModFix/>
          </a:blip>
          <a:stretch>
            <a:fillRect/>
          </a:stretch>
        </p:blipFill>
        <p:spPr>
          <a:xfrm>
            <a:off x="438800" y="3478755"/>
            <a:ext cx="679050" cy="577194"/>
          </a:xfrm>
          <a:prstGeom prst="rect">
            <a:avLst/>
          </a:prstGeom>
          <a:noFill/>
          <a:ln>
            <a:noFill/>
          </a:ln>
        </p:spPr>
      </p:pic>
      <p:pic>
        <p:nvPicPr>
          <p:cNvPr id="194" name="Google Shape;194;p22"/>
          <p:cNvPicPr preferRelativeResize="0"/>
          <p:nvPr/>
        </p:nvPicPr>
        <p:blipFill>
          <a:blip r:embed="rId6">
            <a:alphaModFix/>
          </a:blip>
          <a:stretch>
            <a:fillRect/>
          </a:stretch>
        </p:blipFill>
        <p:spPr>
          <a:xfrm rot="3990769">
            <a:off x="4927000" y="3769981"/>
            <a:ext cx="679050" cy="577194"/>
          </a:xfrm>
          <a:prstGeom prst="rect">
            <a:avLst/>
          </a:prstGeom>
          <a:noFill/>
          <a:ln>
            <a:noFill/>
          </a:ln>
        </p:spPr>
      </p:pic>
      <p:pic>
        <p:nvPicPr>
          <p:cNvPr id="195" name="Google Shape;195;p22"/>
          <p:cNvPicPr preferRelativeResize="0"/>
          <p:nvPr/>
        </p:nvPicPr>
        <p:blipFill>
          <a:blip r:embed="rId6">
            <a:alphaModFix/>
          </a:blip>
          <a:stretch>
            <a:fillRect/>
          </a:stretch>
        </p:blipFill>
        <p:spPr>
          <a:xfrm rot="9897085">
            <a:off x="8210925" y="2709556"/>
            <a:ext cx="679050" cy="57719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23"/>
          <p:cNvSpPr/>
          <p:nvPr/>
        </p:nvSpPr>
        <p:spPr>
          <a:xfrm>
            <a:off x="0" y="0"/>
            <a:ext cx="9144000" cy="5207100"/>
          </a:xfrm>
          <a:prstGeom prst="rect">
            <a:avLst/>
          </a:prstGeom>
          <a:solidFill>
            <a:srgbClr val="ECD4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01" name="Google Shape;201;p23"/>
          <p:cNvSpPr/>
          <p:nvPr/>
        </p:nvSpPr>
        <p:spPr>
          <a:xfrm>
            <a:off x="322649" y="621418"/>
            <a:ext cx="1934200" cy="395225"/>
          </a:xfrm>
          <a:custGeom>
            <a:rect b="b" l="l" r="r" t="t"/>
            <a:pathLst>
              <a:path extrusionOk="0" h="15809" w="77368">
                <a:moveTo>
                  <a:pt x="4977" y="14020"/>
                </a:moveTo>
                <a:cubicBezTo>
                  <a:pt x="20617" y="14020"/>
                  <a:pt x="36250" y="14797"/>
                  <a:pt x="51890" y="14797"/>
                </a:cubicBezTo>
                <a:cubicBezTo>
                  <a:pt x="60483" y="14797"/>
                  <a:pt x="76225" y="18918"/>
                  <a:pt x="77290" y="10391"/>
                </a:cubicBezTo>
                <a:cubicBezTo>
                  <a:pt x="78546" y="333"/>
                  <a:pt x="58639" y="1137"/>
                  <a:pt x="48520" y="542"/>
                </a:cubicBezTo>
                <a:cubicBezTo>
                  <a:pt x="38169" y="-66"/>
                  <a:pt x="27682" y="-410"/>
                  <a:pt x="17418" y="1061"/>
                </a:cubicBezTo>
                <a:cubicBezTo>
                  <a:pt x="11684" y="1883"/>
                  <a:pt x="4307" y="1610"/>
                  <a:pt x="831" y="6244"/>
                </a:cubicBezTo>
                <a:cubicBezTo>
                  <a:pt x="-4366" y="13172"/>
                  <a:pt x="17051" y="16637"/>
                  <a:pt x="25453" y="14538"/>
                </a:cubicBezTo>
              </a:path>
            </a:pathLst>
          </a:custGeom>
          <a:noFill/>
          <a:ln cap="flat" cmpd="sng" w="38100">
            <a:solidFill>
              <a:srgbClr val="F15466"/>
            </a:solidFill>
            <a:prstDash val="solid"/>
            <a:round/>
            <a:headEnd len="med" w="med" type="none"/>
            <a:tailEnd len="med" w="med" type="none"/>
          </a:ln>
        </p:spPr>
      </p:sp>
      <p:sp>
        <p:nvSpPr>
          <p:cNvPr id="202" name="Google Shape;202;p23"/>
          <p:cNvSpPr txBox="1"/>
          <p:nvPr/>
        </p:nvSpPr>
        <p:spPr>
          <a:xfrm>
            <a:off x="293050" y="255025"/>
            <a:ext cx="8505000" cy="1222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100">
                <a:latin typeface="Montserrat SemiBold"/>
                <a:ea typeface="Montserrat SemiBold"/>
                <a:cs typeface="Montserrat SemiBold"/>
                <a:sym typeface="Montserrat SemiBold"/>
              </a:rPr>
              <a:t>ЩЕ ОДНА ЗНАЧНА ПРОБЛЕМА ДЛЯ ПРИРОДИ — </a:t>
            </a:r>
            <a:r>
              <a:rPr lang="uk" sz="2100">
                <a:latin typeface="Montserrat ExtraBold"/>
                <a:ea typeface="Montserrat ExtraBold"/>
                <a:cs typeface="Montserrat ExtraBold"/>
                <a:sym typeface="Montserrat ExtraBold"/>
              </a:rPr>
              <a:t>БАТАРЕЙКИ</a:t>
            </a:r>
            <a:r>
              <a:rPr lang="uk" sz="2100">
                <a:latin typeface="Montserrat SemiBold"/>
                <a:ea typeface="Montserrat SemiBold"/>
                <a:cs typeface="Montserrat SemiBold"/>
                <a:sym typeface="Montserrat SemiBold"/>
              </a:rPr>
              <a:t>. РУЙНУЮЧИСЬ ПІД ВПЛИВОМ ВОЛОГИ, ВОНИ ВИДІЛЯЮТЬ </a:t>
            </a:r>
            <a:r>
              <a:rPr lang="uk" sz="2100">
                <a:latin typeface="Montserrat ExtraBold"/>
                <a:ea typeface="Montserrat ExtraBold"/>
                <a:cs typeface="Montserrat ExtraBold"/>
                <a:sym typeface="Montserrat ExtraBold"/>
              </a:rPr>
              <a:t>ТОКСИЧНІ РЕЧОВИНИ</a:t>
            </a:r>
            <a:r>
              <a:rPr lang="uk" sz="2100">
                <a:latin typeface="Montserrat Black"/>
                <a:ea typeface="Montserrat Black"/>
                <a:cs typeface="Montserrat Black"/>
                <a:sym typeface="Montserrat Black"/>
              </a:rPr>
              <a:t>,</a:t>
            </a:r>
            <a:r>
              <a:rPr lang="uk" sz="2100">
                <a:latin typeface="Montserrat SemiBold"/>
                <a:ea typeface="Montserrat SemiBold"/>
                <a:cs typeface="Montserrat SemiBold"/>
                <a:sym typeface="Montserrat SemiBold"/>
              </a:rPr>
              <a:t> </a:t>
            </a:r>
            <a:br>
              <a:rPr lang="uk" sz="2100">
                <a:latin typeface="Montserrat SemiBold"/>
                <a:ea typeface="Montserrat SemiBold"/>
                <a:cs typeface="Montserrat SemiBold"/>
                <a:sym typeface="Montserrat SemiBold"/>
              </a:rPr>
            </a:br>
            <a:r>
              <a:rPr lang="uk" sz="2100">
                <a:latin typeface="Montserrat SemiBold"/>
                <a:ea typeface="Montserrat SemiBold"/>
                <a:cs typeface="Montserrat SemiBold"/>
                <a:sym typeface="Montserrat SemiBold"/>
              </a:rPr>
              <a:t>ЯКІ ОТРУЮЮТЬ ҐРУНТОВІ ВОДИ. </a:t>
            </a:r>
            <a:endParaRPr i="1" sz="2100">
              <a:latin typeface="Montserrat SemiBold"/>
              <a:ea typeface="Montserrat SemiBold"/>
              <a:cs typeface="Montserrat SemiBold"/>
              <a:sym typeface="Montserrat SemiBold"/>
            </a:endParaRPr>
          </a:p>
        </p:txBody>
      </p:sp>
      <p:pic>
        <p:nvPicPr>
          <p:cNvPr id="203" name="Google Shape;203;p23"/>
          <p:cNvPicPr preferRelativeResize="0"/>
          <p:nvPr/>
        </p:nvPicPr>
        <p:blipFill>
          <a:blip r:embed="rId3">
            <a:alphaModFix/>
          </a:blip>
          <a:stretch>
            <a:fillRect/>
          </a:stretch>
        </p:blipFill>
        <p:spPr>
          <a:xfrm>
            <a:off x="411800" y="2827849"/>
            <a:ext cx="1331150" cy="1331150"/>
          </a:xfrm>
          <a:prstGeom prst="rect">
            <a:avLst/>
          </a:prstGeom>
          <a:noFill/>
          <a:ln>
            <a:noFill/>
          </a:ln>
        </p:spPr>
      </p:pic>
      <p:sp>
        <p:nvSpPr>
          <p:cNvPr id="204" name="Google Shape;204;p23"/>
          <p:cNvSpPr txBox="1"/>
          <p:nvPr/>
        </p:nvSpPr>
        <p:spPr>
          <a:xfrm>
            <a:off x="575425" y="1968775"/>
            <a:ext cx="17649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a:solidFill>
                  <a:schemeClr val="dk1"/>
                </a:solidFill>
                <a:latin typeface="Montserrat ExtraBold"/>
                <a:ea typeface="Montserrat ExtraBold"/>
                <a:cs typeface="Montserrat ExtraBold"/>
                <a:sym typeface="Montserrat ExtraBold"/>
              </a:rPr>
              <a:t>1 батарейка</a:t>
            </a:r>
            <a:r>
              <a:rPr lang="uk">
                <a:solidFill>
                  <a:schemeClr val="dk1"/>
                </a:solidFill>
                <a:latin typeface="Montserrat SemiBold"/>
                <a:ea typeface="Montserrat SemiBold"/>
                <a:cs typeface="Montserrat SemiBold"/>
                <a:sym typeface="Montserrat SemiBold"/>
              </a:rPr>
              <a:t> може забруднити</a:t>
            </a:r>
            <a:endParaRPr>
              <a:latin typeface="Montserrat SemiBold"/>
              <a:ea typeface="Montserrat SemiBold"/>
              <a:cs typeface="Montserrat SemiBold"/>
              <a:sym typeface="Montserrat SemiBold"/>
            </a:endParaRPr>
          </a:p>
        </p:txBody>
      </p:sp>
      <p:sp>
        <p:nvSpPr>
          <p:cNvPr id="205" name="Google Shape;205;p23"/>
          <p:cNvSpPr txBox="1"/>
          <p:nvPr/>
        </p:nvSpPr>
        <p:spPr>
          <a:xfrm>
            <a:off x="3407775" y="1941825"/>
            <a:ext cx="3926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a:solidFill>
                  <a:schemeClr val="dk1"/>
                </a:solidFill>
                <a:latin typeface="Montserrat ExtraBold"/>
                <a:ea typeface="Montserrat ExtraBold"/>
                <a:cs typeface="Montserrat ExtraBold"/>
                <a:sym typeface="Montserrat ExtraBold"/>
              </a:rPr>
              <a:t>400 л води </a:t>
            </a:r>
            <a:r>
              <a:rPr lang="uk">
                <a:solidFill>
                  <a:schemeClr val="dk1"/>
                </a:solidFill>
                <a:latin typeface="Montserrat SemiBold"/>
                <a:ea typeface="Montserrat SemiBold"/>
                <a:cs typeface="Montserrat SemiBold"/>
                <a:sym typeface="Montserrat SemiBold"/>
              </a:rPr>
              <a:t>— це дві великі бочки</a:t>
            </a:r>
            <a:endParaRPr>
              <a:latin typeface="Montserrat SemiBold"/>
              <a:ea typeface="Montserrat SemiBold"/>
              <a:cs typeface="Montserrat SemiBold"/>
              <a:sym typeface="Montserrat SemiBold"/>
            </a:endParaRPr>
          </a:p>
        </p:txBody>
      </p:sp>
      <p:pic>
        <p:nvPicPr>
          <p:cNvPr id="206" name="Google Shape;206;p23"/>
          <p:cNvPicPr preferRelativeResize="0"/>
          <p:nvPr/>
        </p:nvPicPr>
        <p:blipFill>
          <a:blip r:embed="rId4">
            <a:alphaModFix/>
          </a:blip>
          <a:stretch>
            <a:fillRect/>
          </a:stretch>
        </p:blipFill>
        <p:spPr>
          <a:xfrm>
            <a:off x="3465852" y="2378413"/>
            <a:ext cx="544561" cy="928293"/>
          </a:xfrm>
          <a:prstGeom prst="rect">
            <a:avLst/>
          </a:prstGeom>
          <a:noFill/>
          <a:ln>
            <a:noFill/>
          </a:ln>
        </p:spPr>
      </p:pic>
      <p:pic>
        <p:nvPicPr>
          <p:cNvPr id="207" name="Google Shape;207;p23"/>
          <p:cNvPicPr preferRelativeResize="0"/>
          <p:nvPr/>
        </p:nvPicPr>
        <p:blipFill>
          <a:blip r:embed="rId4">
            <a:alphaModFix/>
          </a:blip>
          <a:stretch>
            <a:fillRect/>
          </a:stretch>
        </p:blipFill>
        <p:spPr>
          <a:xfrm>
            <a:off x="4140862" y="2378413"/>
            <a:ext cx="544561" cy="928293"/>
          </a:xfrm>
          <a:prstGeom prst="rect">
            <a:avLst/>
          </a:prstGeom>
          <a:noFill/>
          <a:ln>
            <a:noFill/>
          </a:ln>
        </p:spPr>
      </p:pic>
      <p:sp>
        <p:nvSpPr>
          <p:cNvPr id="208" name="Google Shape;208;p23"/>
          <p:cNvSpPr txBox="1"/>
          <p:nvPr/>
        </p:nvSpPr>
        <p:spPr>
          <a:xfrm>
            <a:off x="3407775" y="3430825"/>
            <a:ext cx="46704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a:solidFill>
                  <a:schemeClr val="dk1"/>
                </a:solidFill>
                <a:latin typeface="Montserrat ExtraBold"/>
                <a:ea typeface="Montserrat ExtraBold"/>
                <a:cs typeface="Montserrat ExtraBold"/>
                <a:sym typeface="Montserrat ExtraBold"/>
              </a:rPr>
              <a:t>або 20 м² землі </a:t>
            </a:r>
            <a:r>
              <a:rPr lang="uk">
                <a:solidFill>
                  <a:schemeClr val="dk1"/>
                </a:solidFill>
                <a:latin typeface="Montserrat SemiBold"/>
                <a:ea typeface="Montserrat SemiBold"/>
                <a:cs typeface="Montserrat SemiBold"/>
                <a:sym typeface="Montserrat SemiBold"/>
              </a:rPr>
              <a:t>— це ділянка, </a:t>
            </a:r>
            <a:br>
              <a:rPr lang="uk">
                <a:solidFill>
                  <a:schemeClr val="dk1"/>
                </a:solidFill>
                <a:latin typeface="Montserrat SemiBold"/>
                <a:ea typeface="Montserrat SemiBold"/>
                <a:cs typeface="Montserrat SemiBold"/>
                <a:sym typeface="Montserrat SemiBold"/>
              </a:rPr>
            </a:br>
            <a:r>
              <a:rPr lang="uk">
                <a:solidFill>
                  <a:schemeClr val="dk1"/>
                </a:solidFill>
                <a:latin typeface="Montserrat SemiBold"/>
                <a:ea typeface="Montserrat SemiBold"/>
                <a:cs typeface="Montserrat SemiBold"/>
                <a:sym typeface="Montserrat SemiBold"/>
              </a:rPr>
              <a:t>на якій поміститься 50 кущів помідорів</a:t>
            </a:r>
            <a:endParaRPr>
              <a:latin typeface="Montserrat SemiBold"/>
              <a:ea typeface="Montserrat SemiBold"/>
              <a:cs typeface="Montserrat SemiBold"/>
              <a:sym typeface="Montserrat SemiBold"/>
            </a:endParaRPr>
          </a:p>
        </p:txBody>
      </p:sp>
      <p:pic>
        <p:nvPicPr>
          <p:cNvPr id="209" name="Google Shape;209;p23"/>
          <p:cNvPicPr preferRelativeResize="0"/>
          <p:nvPr/>
        </p:nvPicPr>
        <p:blipFill>
          <a:blip r:embed="rId5">
            <a:alphaModFix/>
          </a:blip>
          <a:stretch>
            <a:fillRect/>
          </a:stretch>
        </p:blipFill>
        <p:spPr>
          <a:xfrm>
            <a:off x="3465850" y="4046425"/>
            <a:ext cx="235941" cy="358179"/>
          </a:xfrm>
          <a:prstGeom prst="rect">
            <a:avLst/>
          </a:prstGeom>
          <a:noFill/>
          <a:ln>
            <a:noFill/>
          </a:ln>
        </p:spPr>
      </p:pic>
      <p:pic>
        <p:nvPicPr>
          <p:cNvPr id="210" name="Google Shape;210;p23"/>
          <p:cNvPicPr preferRelativeResize="0"/>
          <p:nvPr/>
        </p:nvPicPr>
        <p:blipFill>
          <a:blip r:embed="rId5">
            <a:alphaModFix/>
          </a:blip>
          <a:stretch>
            <a:fillRect/>
          </a:stretch>
        </p:blipFill>
        <p:spPr>
          <a:xfrm>
            <a:off x="3772787" y="4046425"/>
            <a:ext cx="235941" cy="358179"/>
          </a:xfrm>
          <a:prstGeom prst="rect">
            <a:avLst/>
          </a:prstGeom>
          <a:noFill/>
          <a:ln>
            <a:noFill/>
          </a:ln>
        </p:spPr>
      </p:pic>
      <p:pic>
        <p:nvPicPr>
          <p:cNvPr id="211" name="Google Shape;211;p23"/>
          <p:cNvPicPr preferRelativeResize="0"/>
          <p:nvPr/>
        </p:nvPicPr>
        <p:blipFill>
          <a:blip r:embed="rId5">
            <a:alphaModFix/>
          </a:blip>
          <a:stretch>
            <a:fillRect/>
          </a:stretch>
        </p:blipFill>
        <p:spPr>
          <a:xfrm>
            <a:off x="4092932" y="4046425"/>
            <a:ext cx="235941" cy="358179"/>
          </a:xfrm>
          <a:prstGeom prst="rect">
            <a:avLst/>
          </a:prstGeom>
          <a:noFill/>
          <a:ln>
            <a:noFill/>
          </a:ln>
        </p:spPr>
      </p:pic>
      <p:pic>
        <p:nvPicPr>
          <p:cNvPr id="212" name="Google Shape;212;p23"/>
          <p:cNvPicPr preferRelativeResize="0"/>
          <p:nvPr/>
        </p:nvPicPr>
        <p:blipFill>
          <a:blip r:embed="rId5">
            <a:alphaModFix/>
          </a:blip>
          <a:stretch>
            <a:fillRect/>
          </a:stretch>
        </p:blipFill>
        <p:spPr>
          <a:xfrm>
            <a:off x="4409789" y="4046425"/>
            <a:ext cx="235941" cy="358179"/>
          </a:xfrm>
          <a:prstGeom prst="rect">
            <a:avLst/>
          </a:prstGeom>
          <a:noFill/>
          <a:ln>
            <a:noFill/>
          </a:ln>
        </p:spPr>
      </p:pic>
      <p:pic>
        <p:nvPicPr>
          <p:cNvPr id="213" name="Google Shape;213;p23"/>
          <p:cNvPicPr preferRelativeResize="0"/>
          <p:nvPr/>
        </p:nvPicPr>
        <p:blipFill>
          <a:blip r:embed="rId5">
            <a:alphaModFix/>
          </a:blip>
          <a:stretch>
            <a:fillRect/>
          </a:stretch>
        </p:blipFill>
        <p:spPr>
          <a:xfrm>
            <a:off x="4716727" y="4046425"/>
            <a:ext cx="235941" cy="358179"/>
          </a:xfrm>
          <a:prstGeom prst="rect">
            <a:avLst/>
          </a:prstGeom>
          <a:noFill/>
          <a:ln>
            <a:noFill/>
          </a:ln>
        </p:spPr>
      </p:pic>
      <p:pic>
        <p:nvPicPr>
          <p:cNvPr id="214" name="Google Shape;214;p23"/>
          <p:cNvPicPr preferRelativeResize="0"/>
          <p:nvPr/>
        </p:nvPicPr>
        <p:blipFill>
          <a:blip r:embed="rId5">
            <a:alphaModFix/>
          </a:blip>
          <a:stretch>
            <a:fillRect/>
          </a:stretch>
        </p:blipFill>
        <p:spPr>
          <a:xfrm>
            <a:off x="5036871" y="4046425"/>
            <a:ext cx="235941" cy="358179"/>
          </a:xfrm>
          <a:prstGeom prst="rect">
            <a:avLst/>
          </a:prstGeom>
          <a:noFill/>
          <a:ln>
            <a:noFill/>
          </a:ln>
        </p:spPr>
      </p:pic>
      <p:pic>
        <p:nvPicPr>
          <p:cNvPr id="215" name="Google Shape;215;p23"/>
          <p:cNvPicPr preferRelativeResize="0"/>
          <p:nvPr/>
        </p:nvPicPr>
        <p:blipFill>
          <a:blip r:embed="rId5">
            <a:alphaModFix/>
          </a:blip>
          <a:stretch>
            <a:fillRect/>
          </a:stretch>
        </p:blipFill>
        <p:spPr>
          <a:xfrm>
            <a:off x="5353729" y="4046425"/>
            <a:ext cx="235941" cy="358179"/>
          </a:xfrm>
          <a:prstGeom prst="rect">
            <a:avLst/>
          </a:prstGeom>
          <a:noFill/>
          <a:ln>
            <a:noFill/>
          </a:ln>
        </p:spPr>
      </p:pic>
      <p:pic>
        <p:nvPicPr>
          <p:cNvPr id="216" name="Google Shape;216;p23"/>
          <p:cNvPicPr preferRelativeResize="0"/>
          <p:nvPr/>
        </p:nvPicPr>
        <p:blipFill>
          <a:blip r:embed="rId5">
            <a:alphaModFix/>
          </a:blip>
          <a:stretch>
            <a:fillRect/>
          </a:stretch>
        </p:blipFill>
        <p:spPr>
          <a:xfrm>
            <a:off x="5660666" y="4046425"/>
            <a:ext cx="235941" cy="358179"/>
          </a:xfrm>
          <a:prstGeom prst="rect">
            <a:avLst/>
          </a:prstGeom>
          <a:noFill/>
          <a:ln>
            <a:noFill/>
          </a:ln>
        </p:spPr>
      </p:pic>
      <p:pic>
        <p:nvPicPr>
          <p:cNvPr id="217" name="Google Shape;217;p23"/>
          <p:cNvPicPr preferRelativeResize="0"/>
          <p:nvPr/>
        </p:nvPicPr>
        <p:blipFill>
          <a:blip r:embed="rId5">
            <a:alphaModFix/>
          </a:blip>
          <a:stretch>
            <a:fillRect/>
          </a:stretch>
        </p:blipFill>
        <p:spPr>
          <a:xfrm>
            <a:off x="5980811" y="4046425"/>
            <a:ext cx="235941" cy="358179"/>
          </a:xfrm>
          <a:prstGeom prst="rect">
            <a:avLst/>
          </a:prstGeom>
          <a:noFill/>
          <a:ln>
            <a:noFill/>
          </a:ln>
        </p:spPr>
      </p:pic>
      <p:pic>
        <p:nvPicPr>
          <p:cNvPr id="218" name="Google Shape;218;p23"/>
          <p:cNvPicPr preferRelativeResize="0"/>
          <p:nvPr/>
        </p:nvPicPr>
        <p:blipFill>
          <a:blip r:embed="rId5">
            <a:alphaModFix/>
          </a:blip>
          <a:stretch>
            <a:fillRect/>
          </a:stretch>
        </p:blipFill>
        <p:spPr>
          <a:xfrm>
            <a:off x="3465850" y="4433578"/>
            <a:ext cx="235941" cy="358179"/>
          </a:xfrm>
          <a:prstGeom prst="rect">
            <a:avLst/>
          </a:prstGeom>
          <a:noFill/>
          <a:ln>
            <a:noFill/>
          </a:ln>
        </p:spPr>
      </p:pic>
      <p:pic>
        <p:nvPicPr>
          <p:cNvPr id="219" name="Google Shape;219;p23"/>
          <p:cNvPicPr preferRelativeResize="0"/>
          <p:nvPr/>
        </p:nvPicPr>
        <p:blipFill>
          <a:blip r:embed="rId5">
            <a:alphaModFix/>
          </a:blip>
          <a:stretch>
            <a:fillRect/>
          </a:stretch>
        </p:blipFill>
        <p:spPr>
          <a:xfrm>
            <a:off x="3772787" y="4433578"/>
            <a:ext cx="235941" cy="358179"/>
          </a:xfrm>
          <a:prstGeom prst="rect">
            <a:avLst/>
          </a:prstGeom>
          <a:noFill/>
          <a:ln>
            <a:noFill/>
          </a:ln>
        </p:spPr>
      </p:pic>
      <p:pic>
        <p:nvPicPr>
          <p:cNvPr id="220" name="Google Shape;220;p23"/>
          <p:cNvPicPr preferRelativeResize="0"/>
          <p:nvPr/>
        </p:nvPicPr>
        <p:blipFill>
          <a:blip r:embed="rId5">
            <a:alphaModFix/>
          </a:blip>
          <a:stretch>
            <a:fillRect/>
          </a:stretch>
        </p:blipFill>
        <p:spPr>
          <a:xfrm>
            <a:off x="4092932" y="4433578"/>
            <a:ext cx="235941" cy="358179"/>
          </a:xfrm>
          <a:prstGeom prst="rect">
            <a:avLst/>
          </a:prstGeom>
          <a:noFill/>
          <a:ln>
            <a:noFill/>
          </a:ln>
        </p:spPr>
      </p:pic>
      <p:pic>
        <p:nvPicPr>
          <p:cNvPr id="221" name="Google Shape;221;p23"/>
          <p:cNvPicPr preferRelativeResize="0"/>
          <p:nvPr/>
        </p:nvPicPr>
        <p:blipFill>
          <a:blip r:embed="rId5">
            <a:alphaModFix/>
          </a:blip>
          <a:stretch>
            <a:fillRect/>
          </a:stretch>
        </p:blipFill>
        <p:spPr>
          <a:xfrm>
            <a:off x="4409789" y="4433578"/>
            <a:ext cx="235941" cy="358179"/>
          </a:xfrm>
          <a:prstGeom prst="rect">
            <a:avLst/>
          </a:prstGeom>
          <a:noFill/>
          <a:ln>
            <a:noFill/>
          </a:ln>
        </p:spPr>
      </p:pic>
      <p:pic>
        <p:nvPicPr>
          <p:cNvPr id="222" name="Google Shape;222;p23"/>
          <p:cNvPicPr preferRelativeResize="0"/>
          <p:nvPr/>
        </p:nvPicPr>
        <p:blipFill>
          <a:blip r:embed="rId5">
            <a:alphaModFix/>
          </a:blip>
          <a:stretch>
            <a:fillRect/>
          </a:stretch>
        </p:blipFill>
        <p:spPr>
          <a:xfrm>
            <a:off x="4716727" y="4433578"/>
            <a:ext cx="235941" cy="358179"/>
          </a:xfrm>
          <a:prstGeom prst="rect">
            <a:avLst/>
          </a:prstGeom>
          <a:noFill/>
          <a:ln>
            <a:noFill/>
          </a:ln>
        </p:spPr>
      </p:pic>
      <p:pic>
        <p:nvPicPr>
          <p:cNvPr id="223" name="Google Shape;223;p23"/>
          <p:cNvPicPr preferRelativeResize="0"/>
          <p:nvPr/>
        </p:nvPicPr>
        <p:blipFill>
          <a:blip r:embed="rId5">
            <a:alphaModFix/>
          </a:blip>
          <a:stretch>
            <a:fillRect/>
          </a:stretch>
        </p:blipFill>
        <p:spPr>
          <a:xfrm>
            <a:off x="5036871" y="4433578"/>
            <a:ext cx="235941" cy="358179"/>
          </a:xfrm>
          <a:prstGeom prst="rect">
            <a:avLst/>
          </a:prstGeom>
          <a:noFill/>
          <a:ln>
            <a:noFill/>
          </a:ln>
        </p:spPr>
      </p:pic>
      <p:pic>
        <p:nvPicPr>
          <p:cNvPr id="224" name="Google Shape;224;p23"/>
          <p:cNvPicPr preferRelativeResize="0"/>
          <p:nvPr/>
        </p:nvPicPr>
        <p:blipFill>
          <a:blip r:embed="rId5">
            <a:alphaModFix/>
          </a:blip>
          <a:stretch>
            <a:fillRect/>
          </a:stretch>
        </p:blipFill>
        <p:spPr>
          <a:xfrm>
            <a:off x="5353729" y="4433578"/>
            <a:ext cx="235941" cy="358179"/>
          </a:xfrm>
          <a:prstGeom prst="rect">
            <a:avLst/>
          </a:prstGeom>
          <a:noFill/>
          <a:ln>
            <a:noFill/>
          </a:ln>
        </p:spPr>
      </p:pic>
      <p:pic>
        <p:nvPicPr>
          <p:cNvPr id="225" name="Google Shape;225;p23"/>
          <p:cNvPicPr preferRelativeResize="0"/>
          <p:nvPr/>
        </p:nvPicPr>
        <p:blipFill>
          <a:blip r:embed="rId5">
            <a:alphaModFix/>
          </a:blip>
          <a:stretch>
            <a:fillRect/>
          </a:stretch>
        </p:blipFill>
        <p:spPr>
          <a:xfrm>
            <a:off x="5660666" y="4433578"/>
            <a:ext cx="235941" cy="358179"/>
          </a:xfrm>
          <a:prstGeom prst="rect">
            <a:avLst/>
          </a:prstGeom>
          <a:noFill/>
          <a:ln>
            <a:noFill/>
          </a:ln>
        </p:spPr>
      </p:pic>
      <p:pic>
        <p:nvPicPr>
          <p:cNvPr id="226" name="Google Shape;226;p23"/>
          <p:cNvPicPr preferRelativeResize="0"/>
          <p:nvPr/>
        </p:nvPicPr>
        <p:blipFill>
          <a:blip r:embed="rId5">
            <a:alphaModFix/>
          </a:blip>
          <a:stretch>
            <a:fillRect/>
          </a:stretch>
        </p:blipFill>
        <p:spPr>
          <a:xfrm>
            <a:off x="5980811" y="4433578"/>
            <a:ext cx="235941" cy="358179"/>
          </a:xfrm>
          <a:prstGeom prst="rect">
            <a:avLst/>
          </a:prstGeom>
          <a:noFill/>
          <a:ln>
            <a:noFill/>
          </a:ln>
        </p:spPr>
      </p:pic>
      <p:pic>
        <p:nvPicPr>
          <p:cNvPr id="227" name="Google Shape;227;p23"/>
          <p:cNvPicPr preferRelativeResize="0"/>
          <p:nvPr/>
        </p:nvPicPr>
        <p:blipFill>
          <a:blip r:embed="rId5">
            <a:alphaModFix/>
          </a:blip>
          <a:stretch>
            <a:fillRect/>
          </a:stretch>
        </p:blipFill>
        <p:spPr>
          <a:xfrm>
            <a:off x="6296082" y="4046425"/>
            <a:ext cx="235941" cy="358179"/>
          </a:xfrm>
          <a:prstGeom prst="rect">
            <a:avLst/>
          </a:prstGeom>
          <a:noFill/>
          <a:ln>
            <a:noFill/>
          </a:ln>
        </p:spPr>
      </p:pic>
      <p:pic>
        <p:nvPicPr>
          <p:cNvPr id="228" name="Google Shape;228;p23"/>
          <p:cNvPicPr preferRelativeResize="0"/>
          <p:nvPr/>
        </p:nvPicPr>
        <p:blipFill>
          <a:blip r:embed="rId5">
            <a:alphaModFix/>
          </a:blip>
          <a:stretch>
            <a:fillRect/>
          </a:stretch>
        </p:blipFill>
        <p:spPr>
          <a:xfrm>
            <a:off x="6603019" y="4046425"/>
            <a:ext cx="235941" cy="358179"/>
          </a:xfrm>
          <a:prstGeom prst="rect">
            <a:avLst/>
          </a:prstGeom>
          <a:noFill/>
          <a:ln>
            <a:noFill/>
          </a:ln>
        </p:spPr>
      </p:pic>
      <p:pic>
        <p:nvPicPr>
          <p:cNvPr id="229" name="Google Shape;229;p23"/>
          <p:cNvPicPr preferRelativeResize="0"/>
          <p:nvPr/>
        </p:nvPicPr>
        <p:blipFill>
          <a:blip r:embed="rId5">
            <a:alphaModFix/>
          </a:blip>
          <a:stretch>
            <a:fillRect/>
          </a:stretch>
        </p:blipFill>
        <p:spPr>
          <a:xfrm>
            <a:off x="6296082" y="4433578"/>
            <a:ext cx="235941" cy="358179"/>
          </a:xfrm>
          <a:prstGeom prst="rect">
            <a:avLst/>
          </a:prstGeom>
          <a:noFill/>
          <a:ln>
            <a:noFill/>
          </a:ln>
        </p:spPr>
      </p:pic>
      <p:pic>
        <p:nvPicPr>
          <p:cNvPr id="230" name="Google Shape;230;p23"/>
          <p:cNvPicPr preferRelativeResize="0"/>
          <p:nvPr/>
        </p:nvPicPr>
        <p:blipFill>
          <a:blip r:embed="rId5">
            <a:alphaModFix/>
          </a:blip>
          <a:stretch>
            <a:fillRect/>
          </a:stretch>
        </p:blipFill>
        <p:spPr>
          <a:xfrm>
            <a:off x="6603019" y="4433578"/>
            <a:ext cx="235941" cy="358179"/>
          </a:xfrm>
          <a:prstGeom prst="rect">
            <a:avLst/>
          </a:prstGeom>
          <a:noFill/>
          <a:ln>
            <a:noFill/>
          </a:ln>
        </p:spPr>
      </p:pic>
      <p:pic>
        <p:nvPicPr>
          <p:cNvPr id="231" name="Google Shape;231;p23"/>
          <p:cNvPicPr preferRelativeResize="0"/>
          <p:nvPr/>
        </p:nvPicPr>
        <p:blipFill>
          <a:blip r:embed="rId5">
            <a:alphaModFix/>
          </a:blip>
          <a:stretch>
            <a:fillRect/>
          </a:stretch>
        </p:blipFill>
        <p:spPr>
          <a:xfrm>
            <a:off x="6950400" y="4046425"/>
            <a:ext cx="235941" cy="358179"/>
          </a:xfrm>
          <a:prstGeom prst="rect">
            <a:avLst/>
          </a:prstGeom>
          <a:noFill/>
          <a:ln>
            <a:noFill/>
          </a:ln>
        </p:spPr>
      </p:pic>
      <p:pic>
        <p:nvPicPr>
          <p:cNvPr id="232" name="Google Shape;232;p23"/>
          <p:cNvPicPr preferRelativeResize="0"/>
          <p:nvPr/>
        </p:nvPicPr>
        <p:blipFill>
          <a:blip r:embed="rId5">
            <a:alphaModFix/>
          </a:blip>
          <a:stretch>
            <a:fillRect/>
          </a:stretch>
        </p:blipFill>
        <p:spPr>
          <a:xfrm>
            <a:off x="7257337" y="4046425"/>
            <a:ext cx="235941" cy="358179"/>
          </a:xfrm>
          <a:prstGeom prst="rect">
            <a:avLst/>
          </a:prstGeom>
          <a:noFill/>
          <a:ln>
            <a:noFill/>
          </a:ln>
        </p:spPr>
      </p:pic>
      <p:pic>
        <p:nvPicPr>
          <p:cNvPr id="233" name="Google Shape;233;p23"/>
          <p:cNvPicPr preferRelativeResize="0"/>
          <p:nvPr/>
        </p:nvPicPr>
        <p:blipFill>
          <a:blip r:embed="rId5">
            <a:alphaModFix/>
          </a:blip>
          <a:stretch>
            <a:fillRect/>
          </a:stretch>
        </p:blipFill>
        <p:spPr>
          <a:xfrm>
            <a:off x="6950400" y="4433578"/>
            <a:ext cx="235941" cy="358179"/>
          </a:xfrm>
          <a:prstGeom prst="rect">
            <a:avLst/>
          </a:prstGeom>
          <a:noFill/>
          <a:ln>
            <a:noFill/>
          </a:ln>
        </p:spPr>
      </p:pic>
      <p:pic>
        <p:nvPicPr>
          <p:cNvPr id="234" name="Google Shape;234;p23"/>
          <p:cNvPicPr preferRelativeResize="0"/>
          <p:nvPr/>
        </p:nvPicPr>
        <p:blipFill>
          <a:blip r:embed="rId5">
            <a:alphaModFix/>
          </a:blip>
          <a:stretch>
            <a:fillRect/>
          </a:stretch>
        </p:blipFill>
        <p:spPr>
          <a:xfrm>
            <a:off x="7257337" y="4433578"/>
            <a:ext cx="235941" cy="358179"/>
          </a:xfrm>
          <a:prstGeom prst="rect">
            <a:avLst/>
          </a:prstGeom>
          <a:noFill/>
          <a:ln>
            <a:noFill/>
          </a:ln>
        </p:spPr>
      </p:pic>
      <p:sp>
        <p:nvSpPr>
          <p:cNvPr id="235" name="Google Shape;235;p23"/>
          <p:cNvSpPr/>
          <p:nvPr/>
        </p:nvSpPr>
        <p:spPr>
          <a:xfrm>
            <a:off x="3181825" y="1280250"/>
            <a:ext cx="3289143" cy="55550"/>
          </a:xfrm>
          <a:custGeom>
            <a:rect b="b" l="l" r="r" t="t"/>
            <a:pathLst>
              <a:path extrusionOk="0" h="2222" w="117669">
                <a:moveTo>
                  <a:pt x="0" y="1405"/>
                </a:moveTo>
                <a:cubicBezTo>
                  <a:pt x="4647" y="-918"/>
                  <a:pt x="10356" y="368"/>
                  <a:pt x="15551" y="368"/>
                </a:cubicBezTo>
                <a:cubicBezTo>
                  <a:pt x="25751" y="368"/>
                  <a:pt x="35976" y="482"/>
                  <a:pt x="46134" y="1405"/>
                </a:cubicBezTo>
                <a:cubicBezTo>
                  <a:pt x="69883" y="3562"/>
                  <a:pt x="93823" y="627"/>
                  <a:pt x="117669" y="627"/>
                </a:cubicBezTo>
              </a:path>
            </a:pathLst>
          </a:custGeom>
          <a:noFill/>
          <a:ln cap="flat" cmpd="sng" w="38100">
            <a:solidFill>
              <a:srgbClr val="F85069"/>
            </a:solidFill>
            <a:prstDash val="solid"/>
            <a:round/>
            <a:headEnd len="med" w="med" type="none"/>
            <a:tailEnd len="med" w="med" type="none"/>
          </a:ln>
        </p:spPr>
      </p:sp>
      <p:pic>
        <p:nvPicPr>
          <p:cNvPr id="236" name="Google Shape;236;p23"/>
          <p:cNvPicPr preferRelativeResize="0"/>
          <p:nvPr/>
        </p:nvPicPr>
        <p:blipFill>
          <a:blip r:embed="rId5">
            <a:alphaModFix/>
          </a:blip>
          <a:stretch>
            <a:fillRect/>
          </a:stretch>
        </p:blipFill>
        <p:spPr>
          <a:xfrm>
            <a:off x="7567383" y="4046425"/>
            <a:ext cx="235941" cy="358179"/>
          </a:xfrm>
          <a:prstGeom prst="rect">
            <a:avLst/>
          </a:prstGeom>
          <a:noFill/>
          <a:ln>
            <a:noFill/>
          </a:ln>
        </p:spPr>
      </p:pic>
      <p:pic>
        <p:nvPicPr>
          <p:cNvPr id="237" name="Google Shape;237;p23"/>
          <p:cNvPicPr preferRelativeResize="0"/>
          <p:nvPr/>
        </p:nvPicPr>
        <p:blipFill>
          <a:blip r:embed="rId5">
            <a:alphaModFix/>
          </a:blip>
          <a:stretch>
            <a:fillRect/>
          </a:stretch>
        </p:blipFill>
        <p:spPr>
          <a:xfrm>
            <a:off x="7567383" y="4433578"/>
            <a:ext cx="235941" cy="358179"/>
          </a:xfrm>
          <a:prstGeom prst="rect">
            <a:avLst/>
          </a:prstGeom>
          <a:noFill/>
          <a:ln>
            <a:noFill/>
          </a:ln>
        </p:spPr>
      </p:pic>
      <p:pic>
        <p:nvPicPr>
          <p:cNvPr id="238" name="Google Shape;238;p23"/>
          <p:cNvPicPr preferRelativeResize="0"/>
          <p:nvPr/>
        </p:nvPicPr>
        <p:blipFill>
          <a:blip r:embed="rId5">
            <a:alphaModFix/>
          </a:blip>
          <a:stretch>
            <a:fillRect/>
          </a:stretch>
        </p:blipFill>
        <p:spPr>
          <a:xfrm>
            <a:off x="7882655" y="4046425"/>
            <a:ext cx="235941" cy="358179"/>
          </a:xfrm>
          <a:prstGeom prst="rect">
            <a:avLst/>
          </a:prstGeom>
          <a:noFill/>
          <a:ln>
            <a:noFill/>
          </a:ln>
        </p:spPr>
      </p:pic>
      <p:pic>
        <p:nvPicPr>
          <p:cNvPr id="239" name="Google Shape;239;p23"/>
          <p:cNvPicPr preferRelativeResize="0"/>
          <p:nvPr/>
        </p:nvPicPr>
        <p:blipFill>
          <a:blip r:embed="rId5">
            <a:alphaModFix/>
          </a:blip>
          <a:stretch>
            <a:fillRect/>
          </a:stretch>
        </p:blipFill>
        <p:spPr>
          <a:xfrm>
            <a:off x="8189592" y="4046425"/>
            <a:ext cx="235941" cy="358179"/>
          </a:xfrm>
          <a:prstGeom prst="rect">
            <a:avLst/>
          </a:prstGeom>
          <a:noFill/>
          <a:ln>
            <a:noFill/>
          </a:ln>
        </p:spPr>
      </p:pic>
      <p:pic>
        <p:nvPicPr>
          <p:cNvPr id="240" name="Google Shape;240;p23"/>
          <p:cNvPicPr preferRelativeResize="0"/>
          <p:nvPr/>
        </p:nvPicPr>
        <p:blipFill>
          <a:blip r:embed="rId5">
            <a:alphaModFix/>
          </a:blip>
          <a:stretch>
            <a:fillRect/>
          </a:stretch>
        </p:blipFill>
        <p:spPr>
          <a:xfrm>
            <a:off x="7882655" y="4433578"/>
            <a:ext cx="235941" cy="358179"/>
          </a:xfrm>
          <a:prstGeom prst="rect">
            <a:avLst/>
          </a:prstGeom>
          <a:noFill/>
          <a:ln>
            <a:noFill/>
          </a:ln>
        </p:spPr>
      </p:pic>
      <p:pic>
        <p:nvPicPr>
          <p:cNvPr id="241" name="Google Shape;241;p23"/>
          <p:cNvPicPr preferRelativeResize="0"/>
          <p:nvPr/>
        </p:nvPicPr>
        <p:blipFill>
          <a:blip r:embed="rId5">
            <a:alphaModFix/>
          </a:blip>
          <a:stretch>
            <a:fillRect/>
          </a:stretch>
        </p:blipFill>
        <p:spPr>
          <a:xfrm>
            <a:off x="8189592" y="4433578"/>
            <a:ext cx="235941" cy="358179"/>
          </a:xfrm>
          <a:prstGeom prst="rect">
            <a:avLst/>
          </a:prstGeom>
          <a:noFill/>
          <a:ln>
            <a:noFill/>
          </a:ln>
        </p:spPr>
      </p:pic>
      <p:pic>
        <p:nvPicPr>
          <p:cNvPr id="242" name="Google Shape;242;p23"/>
          <p:cNvPicPr preferRelativeResize="0"/>
          <p:nvPr/>
        </p:nvPicPr>
        <p:blipFill>
          <a:blip r:embed="rId5">
            <a:alphaModFix/>
          </a:blip>
          <a:stretch>
            <a:fillRect/>
          </a:stretch>
        </p:blipFill>
        <p:spPr>
          <a:xfrm>
            <a:off x="8536972" y="4046425"/>
            <a:ext cx="235941" cy="358179"/>
          </a:xfrm>
          <a:prstGeom prst="rect">
            <a:avLst/>
          </a:prstGeom>
          <a:noFill/>
          <a:ln>
            <a:noFill/>
          </a:ln>
        </p:spPr>
      </p:pic>
      <p:pic>
        <p:nvPicPr>
          <p:cNvPr id="243" name="Google Shape;243;p23"/>
          <p:cNvPicPr preferRelativeResize="0"/>
          <p:nvPr/>
        </p:nvPicPr>
        <p:blipFill>
          <a:blip r:embed="rId5">
            <a:alphaModFix/>
          </a:blip>
          <a:stretch>
            <a:fillRect/>
          </a:stretch>
        </p:blipFill>
        <p:spPr>
          <a:xfrm>
            <a:off x="8843909" y="4046425"/>
            <a:ext cx="235941" cy="358179"/>
          </a:xfrm>
          <a:prstGeom prst="rect">
            <a:avLst/>
          </a:prstGeom>
          <a:noFill/>
          <a:ln>
            <a:noFill/>
          </a:ln>
        </p:spPr>
      </p:pic>
      <p:pic>
        <p:nvPicPr>
          <p:cNvPr id="244" name="Google Shape;244;p23"/>
          <p:cNvPicPr preferRelativeResize="0"/>
          <p:nvPr/>
        </p:nvPicPr>
        <p:blipFill>
          <a:blip r:embed="rId5">
            <a:alphaModFix/>
          </a:blip>
          <a:stretch>
            <a:fillRect/>
          </a:stretch>
        </p:blipFill>
        <p:spPr>
          <a:xfrm>
            <a:off x="8536972" y="4433578"/>
            <a:ext cx="235941" cy="358179"/>
          </a:xfrm>
          <a:prstGeom prst="rect">
            <a:avLst/>
          </a:prstGeom>
          <a:noFill/>
          <a:ln>
            <a:noFill/>
          </a:ln>
        </p:spPr>
      </p:pic>
      <p:pic>
        <p:nvPicPr>
          <p:cNvPr id="245" name="Google Shape;245;p23"/>
          <p:cNvPicPr preferRelativeResize="0"/>
          <p:nvPr/>
        </p:nvPicPr>
        <p:blipFill>
          <a:blip r:embed="rId5">
            <a:alphaModFix/>
          </a:blip>
          <a:stretch>
            <a:fillRect/>
          </a:stretch>
        </p:blipFill>
        <p:spPr>
          <a:xfrm>
            <a:off x="8843909" y="4433578"/>
            <a:ext cx="235941" cy="358179"/>
          </a:xfrm>
          <a:prstGeom prst="rect">
            <a:avLst/>
          </a:prstGeom>
          <a:noFill/>
          <a:ln>
            <a:noFill/>
          </a:ln>
        </p:spPr>
      </p:pic>
      <p:pic>
        <p:nvPicPr>
          <p:cNvPr id="246" name="Google Shape;246;p23"/>
          <p:cNvPicPr preferRelativeResize="0"/>
          <p:nvPr/>
        </p:nvPicPr>
        <p:blipFill>
          <a:blip r:embed="rId5">
            <a:alphaModFix/>
          </a:blip>
          <a:stretch>
            <a:fillRect/>
          </a:stretch>
        </p:blipFill>
        <p:spPr>
          <a:xfrm>
            <a:off x="3465850" y="4848803"/>
            <a:ext cx="235941" cy="358179"/>
          </a:xfrm>
          <a:prstGeom prst="rect">
            <a:avLst/>
          </a:prstGeom>
          <a:noFill/>
          <a:ln>
            <a:noFill/>
          </a:ln>
        </p:spPr>
      </p:pic>
      <p:pic>
        <p:nvPicPr>
          <p:cNvPr id="247" name="Google Shape;247;p23"/>
          <p:cNvPicPr preferRelativeResize="0"/>
          <p:nvPr/>
        </p:nvPicPr>
        <p:blipFill>
          <a:blip r:embed="rId5">
            <a:alphaModFix/>
          </a:blip>
          <a:stretch>
            <a:fillRect/>
          </a:stretch>
        </p:blipFill>
        <p:spPr>
          <a:xfrm>
            <a:off x="3772787" y="4848803"/>
            <a:ext cx="235941" cy="358179"/>
          </a:xfrm>
          <a:prstGeom prst="rect">
            <a:avLst/>
          </a:prstGeom>
          <a:noFill/>
          <a:ln>
            <a:noFill/>
          </a:ln>
        </p:spPr>
      </p:pic>
      <p:pic>
        <p:nvPicPr>
          <p:cNvPr id="248" name="Google Shape;248;p23"/>
          <p:cNvPicPr preferRelativeResize="0"/>
          <p:nvPr/>
        </p:nvPicPr>
        <p:blipFill>
          <a:blip r:embed="rId5">
            <a:alphaModFix/>
          </a:blip>
          <a:stretch>
            <a:fillRect/>
          </a:stretch>
        </p:blipFill>
        <p:spPr>
          <a:xfrm>
            <a:off x="4092932" y="4848803"/>
            <a:ext cx="235941" cy="358179"/>
          </a:xfrm>
          <a:prstGeom prst="rect">
            <a:avLst/>
          </a:prstGeom>
          <a:noFill/>
          <a:ln>
            <a:noFill/>
          </a:ln>
        </p:spPr>
      </p:pic>
      <p:pic>
        <p:nvPicPr>
          <p:cNvPr id="249" name="Google Shape;249;p23"/>
          <p:cNvPicPr preferRelativeResize="0"/>
          <p:nvPr/>
        </p:nvPicPr>
        <p:blipFill>
          <a:blip r:embed="rId5">
            <a:alphaModFix/>
          </a:blip>
          <a:stretch>
            <a:fillRect/>
          </a:stretch>
        </p:blipFill>
        <p:spPr>
          <a:xfrm>
            <a:off x="4409789" y="4848803"/>
            <a:ext cx="235941" cy="358179"/>
          </a:xfrm>
          <a:prstGeom prst="rect">
            <a:avLst/>
          </a:prstGeom>
          <a:noFill/>
          <a:ln>
            <a:noFill/>
          </a:ln>
        </p:spPr>
      </p:pic>
      <p:pic>
        <p:nvPicPr>
          <p:cNvPr id="250" name="Google Shape;250;p23"/>
          <p:cNvPicPr preferRelativeResize="0"/>
          <p:nvPr/>
        </p:nvPicPr>
        <p:blipFill>
          <a:blip r:embed="rId5">
            <a:alphaModFix/>
          </a:blip>
          <a:stretch>
            <a:fillRect/>
          </a:stretch>
        </p:blipFill>
        <p:spPr>
          <a:xfrm>
            <a:off x="4716727" y="4848803"/>
            <a:ext cx="235941" cy="358179"/>
          </a:xfrm>
          <a:prstGeom prst="rect">
            <a:avLst/>
          </a:prstGeom>
          <a:noFill/>
          <a:ln>
            <a:noFill/>
          </a:ln>
        </p:spPr>
      </p:pic>
      <p:pic>
        <p:nvPicPr>
          <p:cNvPr id="251" name="Google Shape;251;p23"/>
          <p:cNvPicPr preferRelativeResize="0"/>
          <p:nvPr/>
        </p:nvPicPr>
        <p:blipFill>
          <a:blip r:embed="rId5">
            <a:alphaModFix/>
          </a:blip>
          <a:stretch>
            <a:fillRect/>
          </a:stretch>
        </p:blipFill>
        <p:spPr>
          <a:xfrm>
            <a:off x="5036871" y="4848803"/>
            <a:ext cx="235941" cy="358179"/>
          </a:xfrm>
          <a:prstGeom prst="rect">
            <a:avLst/>
          </a:prstGeom>
          <a:noFill/>
          <a:ln>
            <a:noFill/>
          </a:ln>
        </p:spPr>
      </p:pic>
      <p:pic>
        <p:nvPicPr>
          <p:cNvPr id="252" name="Google Shape;252;p23"/>
          <p:cNvPicPr preferRelativeResize="0"/>
          <p:nvPr/>
        </p:nvPicPr>
        <p:blipFill>
          <a:blip r:embed="rId5">
            <a:alphaModFix/>
          </a:blip>
          <a:stretch>
            <a:fillRect/>
          </a:stretch>
        </p:blipFill>
        <p:spPr>
          <a:xfrm>
            <a:off x="5353729" y="4848803"/>
            <a:ext cx="235941" cy="358179"/>
          </a:xfrm>
          <a:prstGeom prst="rect">
            <a:avLst/>
          </a:prstGeom>
          <a:noFill/>
          <a:ln>
            <a:noFill/>
          </a:ln>
        </p:spPr>
      </p:pic>
      <p:pic>
        <p:nvPicPr>
          <p:cNvPr id="253" name="Google Shape;253;p23"/>
          <p:cNvPicPr preferRelativeResize="0"/>
          <p:nvPr/>
        </p:nvPicPr>
        <p:blipFill>
          <a:blip r:embed="rId5">
            <a:alphaModFix/>
          </a:blip>
          <a:stretch>
            <a:fillRect/>
          </a:stretch>
        </p:blipFill>
        <p:spPr>
          <a:xfrm>
            <a:off x="5660666" y="4848803"/>
            <a:ext cx="235941" cy="358179"/>
          </a:xfrm>
          <a:prstGeom prst="rect">
            <a:avLst/>
          </a:prstGeom>
          <a:noFill/>
          <a:ln>
            <a:noFill/>
          </a:ln>
        </p:spPr>
      </p:pic>
      <p:pic>
        <p:nvPicPr>
          <p:cNvPr id="254" name="Google Shape;254;p23"/>
          <p:cNvPicPr preferRelativeResize="0"/>
          <p:nvPr/>
        </p:nvPicPr>
        <p:blipFill>
          <a:blip r:embed="rId5">
            <a:alphaModFix/>
          </a:blip>
          <a:stretch>
            <a:fillRect/>
          </a:stretch>
        </p:blipFill>
        <p:spPr>
          <a:xfrm>
            <a:off x="5980811" y="4848803"/>
            <a:ext cx="235941" cy="358179"/>
          </a:xfrm>
          <a:prstGeom prst="rect">
            <a:avLst/>
          </a:prstGeom>
          <a:noFill/>
          <a:ln>
            <a:noFill/>
          </a:ln>
        </p:spPr>
      </p:pic>
      <p:pic>
        <p:nvPicPr>
          <p:cNvPr id="255" name="Google Shape;255;p23"/>
          <p:cNvPicPr preferRelativeResize="0"/>
          <p:nvPr/>
        </p:nvPicPr>
        <p:blipFill>
          <a:blip r:embed="rId5">
            <a:alphaModFix/>
          </a:blip>
          <a:stretch>
            <a:fillRect/>
          </a:stretch>
        </p:blipFill>
        <p:spPr>
          <a:xfrm>
            <a:off x="6296082" y="4848803"/>
            <a:ext cx="235941" cy="358179"/>
          </a:xfrm>
          <a:prstGeom prst="rect">
            <a:avLst/>
          </a:prstGeom>
          <a:noFill/>
          <a:ln>
            <a:noFill/>
          </a:ln>
        </p:spPr>
      </p:pic>
      <p:pic>
        <p:nvPicPr>
          <p:cNvPr id="256" name="Google Shape;256;p23"/>
          <p:cNvPicPr preferRelativeResize="0"/>
          <p:nvPr/>
        </p:nvPicPr>
        <p:blipFill>
          <a:blip r:embed="rId5">
            <a:alphaModFix/>
          </a:blip>
          <a:stretch>
            <a:fillRect/>
          </a:stretch>
        </p:blipFill>
        <p:spPr>
          <a:xfrm>
            <a:off x="6603019" y="4848803"/>
            <a:ext cx="235941" cy="358179"/>
          </a:xfrm>
          <a:prstGeom prst="rect">
            <a:avLst/>
          </a:prstGeom>
          <a:noFill/>
          <a:ln>
            <a:noFill/>
          </a:ln>
        </p:spPr>
      </p:pic>
      <p:pic>
        <p:nvPicPr>
          <p:cNvPr id="257" name="Google Shape;257;p23"/>
          <p:cNvPicPr preferRelativeResize="0"/>
          <p:nvPr/>
        </p:nvPicPr>
        <p:blipFill>
          <a:blip r:embed="rId5">
            <a:alphaModFix/>
          </a:blip>
          <a:stretch>
            <a:fillRect/>
          </a:stretch>
        </p:blipFill>
        <p:spPr>
          <a:xfrm>
            <a:off x="6950400" y="4848803"/>
            <a:ext cx="235941" cy="358179"/>
          </a:xfrm>
          <a:prstGeom prst="rect">
            <a:avLst/>
          </a:prstGeom>
          <a:noFill/>
          <a:ln>
            <a:noFill/>
          </a:ln>
        </p:spPr>
      </p:pic>
      <p:pic>
        <p:nvPicPr>
          <p:cNvPr id="258" name="Google Shape;258;p23"/>
          <p:cNvPicPr preferRelativeResize="0"/>
          <p:nvPr/>
        </p:nvPicPr>
        <p:blipFill>
          <a:blip r:embed="rId5">
            <a:alphaModFix/>
          </a:blip>
          <a:stretch>
            <a:fillRect/>
          </a:stretch>
        </p:blipFill>
        <p:spPr>
          <a:xfrm>
            <a:off x="7257337" y="4848803"/>
            <a:ext cx="235941" cy="358179"/>
          </a:xfrm>
          <a:prstGeom prst="rect">
            <a:avLst/>
          </a:prstGeom>
          <a:noFill/>
          <a:ln>
            <a:noFill/>
          </a:ln>
        </p:spPr>
      </p:pic>
      <p:pic>
        <p:nvPicPr>
          <p:cNvPr id="259" name="Google Shape;259;p23"/>
          <p:cNvPicPr preferRelativeResize="0"/>
          <p:nvPr/>
        </p:nvPicPr>
        <p:blipFill>
          <a:blip r:embed="rId5">
            <a:alphaModFix/>
          </a:blip>
          <a:stretch>
            <a:fillRect/>
          </a:stretch>
        </p:blipFill>
        <p:spPr>
          <a:xfrm>
            <a:off x="7567383" y="4848803"/>
            <a:ext cx="235941" cy="358179"/>
          </a:xfrm>
          <a:prstGeom prst="rect">
            <a:avLst/>
          </a:prstGeom>
          <a:noFill/>
          <a:ln>
            <a:noFill/>
          </a:ln>
        </p:spPr>
      </p:pic>
      <p:pic>
        <p:nvPicPr>
          <p:cNvPr id="260" name="Google Shape;260;p23"/>
          <p:cNvPicPr preferRelativeResize="0"/>
          <p:nvPr/>
        </p:nvPicPr>
        <p:blipFill>
          <a:blip r:embed="rId5">
            <a:alphaModFix/>
          </a:blip>
          <a:stretch>
            <a:fillRect/>
          </a:stretch>
        </p:blipFill>
        <p:spPr>
          <a:xfrm>
            <a:off x="7882655" y="4848803"/>
            <a:ext cx="235941" cy="358179"/>
          </a:xfrm>
          <a:prstGeom prst="rect">
            <a:avLst/>
          </a:prstGeom>
          <a:noFill/>
          <a:ln>
            <a:noFill/>
          </a:ln>
        </p:spPr>
      </p:pic>
      <p:pic>
        <p:nvPicPr>
          <p:cNvPr id="261" name="Google Shape;261;p23"/>
          <p:cNvPicPr preferRelativeResize="0"/>
          <p:nvPr/>
        </p:nvPicPr>
        <p:blipFill>
          <a:blip r:embed="rId5">
            <a:alphaModFix/>
          </a:blip>
          <a:stretch>
            <a:fillRect/>
          </a:stretch>
        </p:blipFill>
        <p:spPr>
          <a:xfrm>
            <a:off x="8189592" y="4848803"/>
            <a:ext cx="235941" cy="358179"/>
          </a:xfrm>
          <a:prstGeom prst="rect">
            <a:avLst/>
          </a:prstGeom>
          <a:noFill/>
          <a:ln>
            <a:noFill/>
          </a:ln>
        </p:spPr>
      </p:pic>
      <p:pic>
        <p:nvPicPr>
          <p:cNvPr id="262" name="Google Shape;262;p23"/>
          <p:cNvPicPr preferRelativeResize="0"/>
          <p:nvPr/>
        </p:nvPicPr>
        <p:blipFill>
          <a:blip r:embed="rId5">
            <a:alphaModFix/>
          </a:blip>
          <a:stretch>
            <a:fillRect/>
          </a:stretch>
        </p:blipFill>
        <p:spPr>
          <a:xfrm>
            <a:off x="8536972" y="4848803"/>
            <a:ext cx="235941" cy="358179"/>
          </a:xfrm>
          <a:prstGeom prst="rect">
            <a:avLst/>
          </a:prstGeom>
          <a:noFill/>
          <a:ln>
            <a:noFill/>
          </a:ln>
        </p:spPr>
      </p:pic>
      <p:pic>
        <p:nvPicPr>
          <p:cNvPr id="263" name="Google Shape;263;p23"/>
          <p:cNvPicPr preferRelativeResize="0"/>
          <p:nvPr/>
        </p:nvPicPr>
        <p:blipFill>
          <a:blip r:embed="rId5">
            <a:alphaModFix/>
          </a:blip>
          <a:stretch>
            <a:fillRect/>
          </a:stretch>
        </p:blipFill>
        <p:spPr>
          <a:xfrm>
            <a:off x="8843909" y="4848803"/>
            <a:ext cx="235941" cy="358179"/>
          </a:xfrm>
          <a:prstGeom prst="rect">
            <a:avLst/>
          </a:prstGeom>
          <a:noFill/>
          <a:ln>
            <a:noFill/>
          </a:ln>
        </p:spPr>
      </p:pic>
      <p:cxnSp>
        <p:nvCxnSpPr>
          <p:cNvPr id="264" name="Google Shape;264;p23"/>
          <p:cNvCxnSpPr/>
          <p:nvPr/>
        </p:nvCxnSpPr>
        <p:spPr>
          <a:xfrm>
            <a:off x="2381250" y="3222425"/>
            <a:ext cx="711300" cy="0"/>
          </a:xfrm>
          <a:prstGeom prst="straightConnector1">
            <a:avLst/>
          </a:prstGeom>
          <a:noFill/>
          <a:ln cap="flat" cmpd="sng" w="19050">
            <a:solidFill>
              <a:schemeClr val="lt1"/>
            </a:solidFill>
            <a:prstDash val="solid"/>
            <a:round/>
            <a:headEnd len="med" w="med" type="none"/>
            <a:tailEnd len="med" w="med" type="triangl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68" name="Shape 268"/>
        <p:cNvGrpSpPr/>
        <p:nvPr/>
      </p:nvGrpSpPr>
      <p:grpSpPr>
        <a:xfrm>
          <a:off x="0" y="0"/>
          <a:ext cx="0" cy="0"/>
          <a:chOff x="0" y="0"/>
          <a:chExt cx="0" cy="0"/>
        </a:xfrm>
      </p:grpSpPr>
      <p:sp>
        <p:nvSpPr>
          <p:cNvPr id="269" name="Google Shape;269;p24"/>
          <p:cNvSpPr txBox="1"/>
          <p:nvPr/>
        </p:nvSpPr>
        <p:spPr>
          <a:xfrm>
            <a:off x="1119175" y="1011500"/>
            <a:ext cx="7293600" cy="2415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600">
                <a:solidFill>
                  <a:schemeClr val="lt1"/>
                </a:solidFill>
                <a:latin typeface="Montserrat SemiBold"/>
                <a:ea typeface="Montserrat SemiBold"/>
                <a:cs typeface="Montserrat SemiBold"/>
                <a:sym typeface="Montserrat SemiBold"/>
              </a:rPr>
              <a:t>МИ НЕ МОЖЕМО ОЧИСТИТИ ПЛАНЕТУ ВІД СМІТТЯ 🌍🚫, АЛЕ КОЖНОМУ </a:t>
            </a:r>
            <a:br>
              <a:rPr lang="uk" sz="2600">
                <a:solidFill>
                  <a:schemeClr val="lt1"/>
                </a:solidFill>
                <a:latin typeface="Montserrat SemiBold"/>
                <a:ea typeface="Montserrat SemiBold"/>
                <a:cs typeface="Montserrat SemiBold"/>
                <a:sym typeface="Montserrat SemiBold"/>
              </a:rPr>
            </a:br>
            <a:r>
              <a:rPr lang="uk" sz="2600">
                <a:solidFill>
                  <a:schemeClr val="lt1"/>
                </a:solidFill>
                <a:latin typeface="Montserrat SemiBold"/>
                <a:ea typeface="Montserrat SemiBold"/>
                <a:cs typeface="Montserrat SemiBold"/>
                <a:sym typeface="Montserrat SemiBold"/>
              </a:rPr>
              <a:t>ДО СНАГИ ЗМІНИТИ ПІДХІД </a:t>
            </a:r>
            <a:br>
              <a:rPr lang="uk" sz="2600">
                <a:solidFill>
                  <a:schemeClr val="lt1"/>
                </a:solidFill>
                <a:latin typeface="Montserrat SemiBold"/>
                <a:ea typeface="Montserrat SemiBold"/>
                <a:cs typeface="Montserrat SemiBold"/>
                <a:sym typeface="Montserrat SemiBold"/>
              </a:rPr>
            </a:br>
            <a:r>
              <a:rPr lang="uk" sz="2600">
                <a:solidFill>
                  <a:schemeClr val="lt1"/>
                </a:solidFill>
                <a:latin typeface="Montserrat SemiBold"/>
                <a:ea typeface="Montserrat SemiBold"/>
                <a:cs typeface="Montserrat SemiBold"/>
                <a:sym typeface="Montserrat SemiBold"/>
              </a:rPr>
              <a:t>ДО СПОЖИВАННЯ ♻️. ТІЛЬКИ ТАК ВДАСТЬСЯ ЗМЕНШИТИ НЕГАТИВНИЙ ВПЛИВ ВІДХОДІВ 🗑️ НА ДОВКІЛЛЯ 🌱</a:t>
            </a:r>
            <a:br>
              <a:rPr lang="uk" sz="2600">
                <a:solidFill>
                  <a:schemeClr val="lt1"/>
                </a:solidFill>
                <a:latin typeface="Montserrat SemiBold"/>
                <a:ea typeface="Montserrat SemiBold"/>
                <a:cs typeface="Montserrat SemiBold"/>
                <a:sym typeface="Montserrat SemiBold"/>
              </a:rPr>
            </a:br>
            <a:r>
              <a:rPr lang="uk" sz="2600">
                <a:solidFill>
                  <a:schemeClr val="lt1"/>
                </a:solidFill>
                <a:latin typeface="Montserrat SemiBold"/>
                <a:ea typeface="Montserrat SemiBold"/>
                <a:cs typeface="Montserrat SemiBold"/>
                <a:sym typeface="Montserrat SemiBold"/>
              </a:rPr>
              <a:t>І НАШЕ ЗДОРОВ’Я ❤️‍🩹!</a:t>
            </a:r>
            <a:endParaRPr sz="2600">
              <a:solidFill>
                <a:schemeClr val="lt1"/>
              </a:solidFill>
              <a:latin typeface="Montserrat SemiBold"/>
              <a:ea typeface="Montserrat SemiBold"/>
              <a:cs typeface="Montserrat SemiBold"/>
              <a:sym typeface="Montserrat SemiBo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3" name="Shape 273"/>
        <p:cNvGrpSpPr/>
        <p:nvPr/>
      </p:nvGrpSpPr>
      <p:grpSpPr>
        <a:xfrm>
          <a:off x="0" y="0"/>
          <a:ext cx="0" cy="0"/>
          <a:chOff x="0" y="0"/>
          <a:chExt cx="0" cy="0"/>
        </a:xfrm>
      </p:grpSpPr>
      <p:sp>
        <p:nvSpPr>
          <p:cNvPr id="274" name="Google Shape;274;p25"/>
          <p:cNvSpPr txBox="1"/>
          <p:nvPr/>
        </p:nvSpPr>
        <p:spPr>
          <a:xfrm>
            <a:off x="293050" y="943950"/>
            <a:ext cx="3603600" cy="2872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uk" sz="1500">
                <a:solidFill>
                  <a:schemeClr val="dk1"/>
                </a:solidFill>
                <a:latin typeface="Montserrat"/>
                <a:ea typeface="Montserrat"/>
                <a:cs typeface="Montserrat"/>
                <a:sym typeface="Montserrat"/>
              </a:rPr>
              <a:t>В Україні схвалена Національна стратегія управління відходами до 2030 року, а також діє закон «Про управління відходами». </a:t>
            </a:r>
            <a:br>
              <a:rPr b="1" lang="uk" sz="1500">
                <a:solidFill>
                  <a:schemeClr val="dk1"/>
                </a:solidFill>
                <a:latin typeface="Montserrat"/>
                <a:ea typeface="Montserrat"/>
                <a:cs typeface="Montserrat"/>
                <a:sym typeface="Montserrat"/>
              </a:rPr>
            </a:br>
            <a:endParaRPr b="1" sz="1500">
              <a:solidFill>
                <a:schemeClr val="dk1"/>
              </a:solidFill>
              <a:latin typeface="Montserrat"/>
              <a:ea typeface="Montserrat"/>
              <a:cs typeface="Montserrat"/>
              <a:sym typeface="Montserrat"/>
            </a:endParaRPr>
          </a:p>
          <a:p>
            <a:pPr indent="0" lvl="0" marL="0" rtl="0" algn="l">
              <a:spcBef>
                <a:spcPts val="0"/>
              </a:spcBef>
              <a:spcAft>
                <a:spcPts val="0"/>
              </a:spcAft>
              <a:buNone/>
            </a:pPr>
            <a:r>
              <a:rPr lang="uk" sz="1500">
                <a:solidFill>
                  <a:srgbClr val="0A0A0A"/>
                </a:solidFill>
                <a:highlight>
                  <a:srgbClr val="FFFFFF"/>
                </a:highlight>
                <a:latin typeface="Montserrat"/>
                <a:ea typeface="Montserrat"/>
                <a:cs typeface="Montserrat"/>
                <a:sym typeface="Montserrat"/>
              </a:rPr>
              <a:t>Ці документи визначають </a:t>
            </a:r>
            <a:br>
              <a:rPr lang="uk" sz="1500">
                <a:solidFill>
                  <a:srgbClr val="0A0A0A"/>
                </a:solidFill>
                <a:highlight>
                  <a:srgbClr val="FFFFFF"/>
                </a:highlight>
                <a:latin typeface="Montserrat"/>
                <a:ea typeface="Montserrat"/>
                <a:cs typeface="Montserrat"/>
                <a:sym typeface="Montserrat"/>
              </a:rPr>
            </a:br>
            <a:r>
              <a:rPr lang="uk" sz="1500">
                <a:solidFill>
                  <a:srgbClr val="0A0A0A"/>
                </a:solidFill>
                <a:highlight>
                  <a:srgbClr val="FFFFFF"/>
                </a:highlight>
                <a:latin typeface="Montserrat"/>
                <a:ea typeface="Montserrat"/>
                <a:cs typeface="Montserrat"/>
                <a:sym typeface="Montserrat"/>
              </a:rPr>
              <a:t>для країни важливий орієнтир — упровадити європейські стандарти та розв’язати проблему накопичення сміття.</a:t>
            </a:r>
            <a:endParaRPr b="1" sz="1500">
              <a:solidFill>
                <a:schemeClr val="dk1"/>
              </a:solidFill>
              <a:latin typeface="Montserrat"/>
              <a:ea typeface="Montserrat"/>
              <a:cs typeface="Montserrat"/>
              <a:sym typeface="Montserrat"/>
            </a:endParaRPr>
          </a:p>
        </p:txBody>
      </p:sp>
      <p:sp>
        <p:nvSpPr>
          <p:cNvPr id="275" name="Google Shape;275;p25"/>
          <p:cNvSpPr txBox="1"/>
          <p:nvPr/>
        </p:nvSpPr>
        <p:spPr>
          <a:xfrm>
            <a:off x="293050" y="255025"/>
            <a:ext cx="31758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100">
                <a:latin typeface="Montserrat"/>
                <a:ea typeface="Montserrat"/>
                <a:cs typeface="Montserrat"/>
                <a:sym typeface="Montserrat"/>
              </a:rPr>
              <a:t>ВАРТО ЗНАТИ</a:t>
            </a:r>
            <a:endParaRPr b="1" i="1" sz="2100">
              <a:latin typeface="Montserrat"/>
              <a:ea typeface="Montserrat"/>
              <a:cs typeface="Montserrat"/>
              <a:sym typeface="Montserrat"/>
            </a:endParaRPr>
          </a:p>
        </p:txBody>
      </p:sp>
      <p:sp>
        <p:nvSpPr>
          <p:cNvPr id="276" name="Google Shape;276;p25"/>
          <p:cNvSpPr txBox="1"/>
          <p:nvPr/>
        </p:nvSpPr>
        <p:spPr>
          <a:xfrm>
            <a:off x="4572000" y="943950"/>
            <a:ext cx="3603600" cy="732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uk" sz="1800">
                <a:solidFill>
                  <a:schemeClr val="dk1"/>
                </a:solidFill>
                <a:latin typeface="Montserrat"/>
                <a:ea typeface="Montserrat"/>
                <a:cs typeface="Montserrat"/>
                <a:sym typeface="Montserrat"/>
              </a:rPr>
              <a:t>До 2030 року в Україні планується</a:t>
            </a:r>
            <a:endParaRPr b="1" sz="1800">
              <a:solidFill>
                <a:schemeClr val="dk1"/>
              </a:solidFill>
              <a:latin typeface="Montserrat"/>
              <a:ea typeface="Montserrat"/>
              <a:cs typeface="Montserrat"/>
              <a:sym typeface="Montserrat"/>
            </a:endParaRPr>
          </a:p>
        </p:txBody>
      </p:sp>
      <p:sp>
        <p:nvSpPr>
          <p:cNvPr id="277" name="Google Shape;277;p25"/>
          <p:cNvSpPr/>
          <p:nvPr/>
        </p:nvSpPr>
        <p:spPr>
          <a:xfrm>
            <a:off x="4674075" y="1766650"/>
            <a:ext cx="3689700" cy="759900"/>
          </a:xfrm>
          <a:prstGeom prst="roundRect">
            <a:avLst>
              <a:gd fmla="val 16667" name="adj"/>
            </a:avLst>
          </a:prstGeom>
          <a:solidFill>
            <a:srgbClr val="FBBD0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78" name="Google Shape;278;p25"/>
          <p:cNvSpPr txBox="1"/>
          <p:nvPr/>
        </p:nvSpPr>
        <p:spPr>
          <a:xfrm>
            <a:off x="4972850" y="1838840"/>
            <a:ext cx="32028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a:solidFill>
                  <a:schemeClr val="dk1"/>
                </a:solidFill>
                <a:latin typeface="Montserrat"/>
                <a:ea typeface="Montserrat"/>
                <a:cs typeface="Montserrat"/>
                <a:sym typeface="Montserrat"/>
              </a:rPr>
              <a:t>зменшити обсяг захоронення побутових відходів до 30 %</a:t>
            </a:r>
            <a:endParaRPr/>
          </a:p>
        </p:txBody>
      </p:sp>
      <p:sp>
        <p:nvSpPr>
          <p:cNvPr id="279" name="Google Shape;279;p25"/>
          <p:cNvSpPr/>
          <p:nvPr/>
        </p:nvSpPr>
        <p:spPr>
          <a:xfrm>
            <a:off x="4674075" y="2611310"/>
            <a:ext cx="3689700" cy="560700"/>
          </a:xfrm>
          <a:prstGeom prst="roundRect">
            <a:avLst>
              <a:gd fmla="val 16667" name="adj"/>
            </a:avLst>
          </a:prstGeom>
          <a:solidFill>
            <a:srgbClr val="FBBD0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80" name="Google Shape;280;p25"/>
          <p:cNvSpPr txBox="1"/>
          <p:nvPr/>
        </p:nvSpPr>
        <p:spPr>
          <a:xfrm>
            <a:off x="4972850" y="2683500"/>
            <a:ext cx="3202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uk">
                <a:solidFill>
                  <a:schemeClr val="dk1"/>
                </a:solidFill>
                <a:latin typeface="Montserrat"/>
                <a:ea typeface="Montserrat"/>
                <a:cs typeface="Montserrat"/>
                <a:sym typeface="Montserrat"/>
              </a:rPr>
              <a:t>переробляти 50 % відходів</a:t>
            </a:r>
            <a:endParaRPr/>
          </a:p>
        </p:txBody>
      </p:sp>
      <p:sp>
        <p:nvSpPr>
          <p:cNvPr id="281" name="Google Shape;281;p25"/>
          <p:cNvSpPr/>
          <p:nvPr/>
        </p:nvSpPr>
        <p:spPr>
          <a:xfrm>
            <a:off x="4674075" y="3247122"/>
            <a:ext cx="3689700" cy="759900"/>
          </a:xfrm>
          <a:prstGeom prst="roundRect">
            <a:avLst>
              <a:gd fmla="val 16667" name="adj"/>
            </a:avLst>
          </a:prstGeom>
          <a:solidFill>
            <a:srgbClr val="FBBD0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82" name="Google Shape;282;p25"/>
          <p:cNvSpPr txBox="1"/>
          <p:nvPr/>
        </p:nvSpPr>
        <p:spPr>
          <a:xfrm>
            <a:off x="4972850" y="3333603"/>
            <a:ext cx="32028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uk">
                <a:solidFill>
                  <a:schemeClr val="dk1"/>
                </a:solidFill>
                <a:latin typeface="Montserrat"/>
                <a:ea typeface="Montserrat"/>
                <a:cs typeface="Montserrat"/>
                <a:sym typeface="Montserrat"/>
              </a:rPr>
              <a:t>побудувати 800 підприємств для перероблення сміття</a:t>
            </a:r>
            <a:endParaRPr/>
          </a:p>
        </p:txBody>
      </p:sp>
      <p:sp>
        <p:nvSpPr>
          <p:cNvPr id="283" name="Google Shape;283;p25"/>
          <p:cNvSpPr/>
          <p:nvPr/>
        </p:nvSpPr>
        <p:spPr>
          <a:xfrm>
            <a:off x="4674075" y="4085789"/>
            <a:ext cx="3689700" cy="759900"/>
          </a:xfrm>
          <a:prstGeom prst="roundRect">
            <a:avLst>
              <a:gd fmla="val 16667" name="adj"/>
            </a:avLst>
          </a:prstGeom>
          <a:solidFill>
            <a:srgbClr val="FBBD0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84" name="Google Shape;284;p25"/>
          <p:cNvSpPr txBox="1"/>
          <p:nvPr/>
        </p:nvSpPr>
        <p:spPr>
          <a:xfrm>
            <a:off x="4972850" y="4172271"/>
            <a:ext cx="32028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a:solidFill>
                  <a:schemeClr val="dk1"/>
                </a:solidFill>
                <a:latin typeface="Montserrat"/>
                <a:ea typeface="Montserrat"/>
                <a:cs typeface="Montserrat"/>
                <a:sym typeface="Montserrat"/>
              </a:rPr>
              <a:t>запровадити 5000 пунктів для роздільного збирання сміття</a:t>
            </a:r>
            <a:endParaRPr/>
          </a:p>
        </p:txBody>
      </p:sp>
      <p:sp>
        <p:nvSpPr>
          <p:cNvPr id="285" name="Google Shape;285;p25"/>
          <p:cNvSpPr/>
          <p:nvPr/>
        </p:nvSpPr>
        <p:spPr>
          <a:xfrm>
            <a:off x="403800" y="681425"/>
            <a:ext cx="2008950" cy="25250"/>
          </a:xfrm>
          <a:custGeom>
            <a:rect b="b" l="l" r="r" t="t"/>
            <a:pathLst>
              <a:path extrusionOk="0" h="1010" w="80358">
                <a:moveTo>
                  <a:pt x="0" y="0"/>
                </a:moveTo>
                <a:cubicBezTo>
                  <a:pt x="26788" y="0"/>
                  <a:pt x="53570" y="1010"/>
                  <a:pt x="80358" y="1010"/>
                </a:cubicBezTo>
              </a:path>
            </a:pathLst>
          </a:custGeom>
          <a:noFill/>
          <a:ln cap="flat" cmpd="sng" w="38100">
            <a:solidFill>
              <a:srgbClr val="54D794"/>
            </a:solidFill>
            <a:prstDash val="solid"/>
            <a:round/>
            <a:headEnd len="med" w="med" type="none"/>
            <a:tailEnd len="med" w="med" type="none"/>
          </a:ln>
        </p:spPr>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89" name="Shape 289"/>
        <p:cNvGrpSpPr/>
        <p:nvPr/>
      </p:nvGrpSpPr>
      <p:grpSpPr>
        <a:xfrm>
          <a:off x="0" y="0"/>
          <a:ext cx="0" cy="0"/>
          <a:chOff x="0" y="0"/>
          <a:chExt cx="0" cy="0"/>
        </a:xfrm>
      </p:grpSpPr>
      <p:sp>
        <p:nvSpPr>
          <p:cNvPr id="290" name="Google Shape;290;p26"/>
          <p:cNvSpPr txBox="1"/>
          <p:nvPr/>
        </p:nvSpPr>
        <p:spPr>
          <a:xfrm>
            <a:off x="1129575" y="1777675"/>
            <a:ext cx="7293600" cy="2415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3100">
                <a:solidFill>
                  <a:schemeClr val="lt1"/>
                </a:solidFill>
                <a:latin typeface="Montserrat"/>
                <a:ea typeface="Montserrat"/>
                <a:cs typeface="Montserrat"/>
                <a:sym typeface="Montserrat"/>
              </a:rPr>
              <a:t>ЯК МИ МОЖЕМО СКОРОТИТИ КІЛЬКІСТЬ СМІТТЯ, ЯКЕ ВИКИДАЄМО?</a:t>
            </a:r>
            <a:endParaRPr b="1" sz="3100">
              <a:solidFill>
                <a:schemeClr val="lt1"/>
              </a:solidFill>
              <a:latin typeface="Montserrat"/>
              <a:ea typeface="Montserrat"/>
              <a:cs typeface="Montserrat"/>
              <a:sym typeface="Montserrat"/>
            </a:endParaRPr>
          </a:p>
        </p:txBody>
      </p:sp>
      <p:pic>
        <p:nvPicPr>
          <p:cNvPr id="291" name="Google Shape;291;p26"/>
          <p:cNvPicPr preferRelativeResize="0"/>
          <p:nvPr/>
        </p:nvPicPr>
        <p:blipFill>
          <a:blip r:embed="rId4">
            <a:alphaModFix/>
          </a:blip>
          <a:stretch>
            <a:fillRect/>
          </a:stretch>
        </p:blipFill>
        <p:spPr>
          <a:xfrm>
            <a:off x="1274925" y="1121175"/>
            <a:ext cx="511500" cy="5115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95" name="Shape 295"/>
        <p:cNvGrpSpPr/>
        <p:nvPr/>
      </p:nvGrpSpPr>
      <p:grpSpPr>
        <a:xfrm>
          <a:off x="0" y="0"/>
          <a:ext cx="0" cy="0"/>
          <a:chOff x="0" y="0"/>
          <a:chExt cx="0" cy="0"/>
        </a:xfrm>
      </p:grpSpPr>
      <p:sp>
        <p:nvSpPr>
          <p:cNvPr id="296" name="Google Shape;296;p27"/>
          <p:cNvSpPr txBox="1"/>
          <p:nvPr/>
        </p:nvSpPr>
        <p:spPr>
          <a:xfrm>
            <a:off x="1129575" y="1777675"/>
            <a:ext cx="7293600" cy="2415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3100">
                <a:solidFill>
                  <a:schemeClr val="lt1"/>
                </a:solidFill>
                <a:latin typeface="Montserrat"/>
                <a:ea typeface="Montserrat"/>
                <a:cs typeface="Montserrat"/>
                <a:sym typeface="Montserrat"/>
              </a:rPr>
              <a:t>ЧИ ЗНАЄТЕ ВИ, НАВІЩО СОРТУВАТИ СМІТТЯ</a:t>
            </a:r>
            <a:br>
              <a:rPr b="1" lang="uk" sz="3100">
                <a:solidFill>
                  <a:schemeClr val="lt1"/>
                </a:solidFill>
                <a:latin typeface="Montserrat"/>
                <a:ea typeface="Montserrat"/>
                <a:cs typeface="Montserrat"/>
                <a:sym typeface="Montserrat"/>
              </a:rPr>
            </a:br>
            <a:r>
              <a:rPr b="1" lang="uk" sz="3100">
                <a:solidFill>
                  <a:schemeClr val="lt1"/>
                </a:solidFill>
                <a:latin typeface="Montserrat"/>
                <a:ea typeface="Montserrat"/>
                <a:cs typeface="Montserrat"/>
                <a:sym typeface="Montserrat"/>
              </a:rPr>
              <a:t>ТА ЯК ЦЕ РОБИТИ?</a:t>
            </a:r>
            <a:endParaRPr b="1" sz="3100">
              <a:solidFill>
                <a:schemeClr val="lt1"/>
              </a:solidFill>
              <a:latin typeface="Montserrat"/>
              <a:ea typeface="Montserrat"/>
              <a:cs typeface="Montserrat"/>
              <a:sym typeface="Montserrat"/>
            </a:endParaRPr>
          </a:p>
        </p:txBody>
      </p:sp>
      <p:pic>
        <p:nvPicPr>
          <p:cNvPr id="297" name="Google Shape;297;p27"/>
          <p:cNvPicPr preferRelativeResize="0"/>
          <p:nvPr/>
        </p:nvPicPr>
        <p:blipFill>
          <a:blip r:embed="rId4">
            <a:alphaModFix/>
          </a:blip>
          <a:stretch>
            <a:fillRect/>
          </a:stretch>
        </p:blipFill>
        <p:spPr>
          <a:xfrm>
            <a:off x="1274925" y="1121175"/>
            <a:ext cx="511500" cy="5115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01" name="Shape 301"/>
        <p:cNvGrpSpPr/>
        <p:nvPr/>
      </p:nvGrpSpPr>
      <p:grpSpPr>
        <a:xfrm>
          <a:off x="0" y="0"/>
          <a:ext cx="0" cy="0"/>
          <a:chOff x="0" y="0"/>
          <a:chExt cx="0" cy="0"/>
        </a:xfrm>
      </p:grpSpPr>
      <p:sp>
        <p:nvSpPr>
          <p:cNvPr id="302" name="Google Shape;302;p28"/>
          <p:cNvSpPr txBox="1"/>
          <p:nvPr/>
        </p:nvSpPr>
        <p:spPr>
          <a:xfrm>
            <a:off x="1129575" y="1777675"/>
            <a:ext cx="7293600" cy="2415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3100">
                <a:solidFill>
                  <a:schemeClr val="lt1"/>
                </a:solidFill>
                <a:latin typeface="Montserrat"/>
                <a:ea typeface="Montserrat"/>
                <a:cs typeface="Montserrat"/>
                <a:sym typeface="Montserrat"/>
              </a:rPr>
              <a:t>ЧИ ВІДОМО ВАМ,</a:t>
            </a:r>
            <a:br>
              <a:rPr b="1" lang="uk" sz="3100">
                <a:solidFill>
                  <a:schemeClr val="lt1"/>
                </a:solidFill>
                <a:latin typeface="Montserrat"/>
                <a:ea typeface="Montserrat"/>
                <a:cs typeface="Montserrat"/>
                <a:sym typeface="Montserrat"/>
              </a:rPr>
            </a:br>
            <a:r>
              <a:rPr b="1" lang="uk" sz="3100">
                <a:solidFill>
                  <a:schemeClr val="lt1"/>
                </a:solidFill>
                <a:latin typeface="Montserrat"/>
                <a:ea typeface="Montserrat"/>
                <a:cs typeface="Montserrat"/>
                <a:sym typeface="Montserrat"/>
              </a:rPr>
              <a:t>ЩО ТАКЕ КОМПОСТУВАННЯ</a:t>
            </a:r>
            <a:br>
              <a:rPr b="1" lang="uk" sz="3100">
                <a:solidFill>
                  <a:schemeClr val="lt1"/>
                </a:solidFill>
                <a:latin typeface="Montserrat"/>
                <a:ea typeface="Montserrat"/>
                <a:cs typeface="Montserrat"/>
                <a:sym typeface="Montserrat"/>
              </a:rPr>
            </a:br>
            <a:r>
              <a:rPr b="1" lang="uk" sz="3100">
                <a:solidFill>
                  <a:schemeClr val="lt1"/>
                </a:solidFill>
                <a:latin typeface="Montserrat"/>
                <a:ea typeface="Montserrat"/>
                <a:cs typeface="Montserrat"/>
                <a:sym typeface="Montserrat"/>
              </a:rPr>
              <a:t>ТА АПСАЙКЛІНГ?</a:t>
            </a:r>
            <a:endParaRPr b="1" sz="3100">
              <a:solidFill>
                <a:schemeClr val="lt1"/>
              </a:solidFill>
              <a:latin typeface="Montserrat"/>
              <a:ea typeface="Montserrat"/>
              <a:cs typeface="Montserrat"/>
              <a:sym typeface="Montserrat"/>
            </a:endParaRPr>
          </a:p>
        </p:txBody>
      </p:sp>
      <p:pic>
        <p:nvPicPr>
          <p:cNvPr id="303" name="Google Shape;303;p28"/>
          <p:cNvPicPr preferRelativeResize="0"/>
          <p:nvPr/>
        </p:nvPicPr>
        <p:blipFill>
          <a:blip r:embed="rId4">
            <a:alphaModFix/>
          </a:blip>
          <a:stretch>
            <a:fillRect/>
          </a:stretch>
        </p:blipFill>
        <p:spPr>
          <a:xfrm>
            <a:off x="1274925" y="1121175"/>
            <a:ext cx="511500" cy="5115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pic>
        <p:nvPicPr>
          <p:cNvPr id="308" name="Google Shape;308;p29"/>
          <p:cNvPicPr preferRelativeResize="0"/>
          <p:nvPr/>
        </p:nvPicPr>
        <p:blipFill>
          <a:blip r:embed="rId3">
            <a:alphaModFix/>
          </a:blip>
          <a:stretch>
            <a:fillRect/>
          </a:stretch>
        </p:blipFill>
        <p:spPr>
          <a:xfrm>
            <a:off x="5282225" y="2165600"/>
            <a:ext cx="2627551" cy="2641101"/>
          </a:xfrm>
          <a:prstGeom prst="rect">
            <a:avLst/>
          </a:prstGeom>
          <a:noFill/>
          <a:ln>
            <a:noFill/>
          </a:ln>
        </p:spPr>
      </p:pic>
      <p:sp>
        <p:nvSpPr>
          <p:cNvPr id="309" name="Google Shape;309;p29"/>
          <p:cNvSpPr txBox="1"/>
          <p:nvPr/>
        </p:nvSpPr>
        <p:spPr>
          <a:xfrm>
            <a:off x="311700" y="216425"/>
            <a:ext cx="8687700" cy="1914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solidFill>
                  <a:srgbClr val="001D35"/>
                </a:solidFill>
                <a:highlight>
                  <a:srgbClr val="FFFFFF"/>
                </a:highlight>
                <a:latin typeface="Montserrat ExtraBold"/>
                <a:ea typeface="Montserrat ExtraBold"/>
                <a:cs typeface="Montserrat ExtraBold"/>
                <a:sym typeface="Montserrat ExtraBold"/>
              </a:rPr>
              <a:t>ZERO WASTE, АБО «НУЛЬ ВІДХОДІВ», </a:t>
            </a:r>
            <a:r>
              <a:rPr b="1" lang="uk" sz="2200">
                <a:solidFill>
                  <a:srgbClr val="001D35"/>
                </a:solidFill>
                <a:highlight>
                  <a:srgbClr val="FFFFFF"/>
                </a:highlight>
                <a:latin typeface="Montserrat"/>
                <a:ea typeface="Montserrat"/>
                <a:cs typeface="Montserrat"/>
                <a:sym typeface="Montserrat"/>
              </a:rPr>
              <a:t>— </a:t>
            </a:r>
            <a:br>
              <a:rPr b="1" lang="uk" sz="2200">
                <a:solidFill>
                  <a:srgbClr val="001D35"/>
                </a:solidFill>
                <a:highlight>
                  <a:srgbClr val="FFFFFF"/>
                </a:highlight>
                <a:latin typeface="Montserrat"/>
                <a:ea typeface="Montserrat"/>
                <a:cs typeface="Montserrat"/>
                <a:sym typeface="Montserrat"/>
              </a:rPr>
            </a:br>
            <a:r>
              <a:rPr lang="uk" sz="2200">
                <a:solidFill>
                  <a:srgbClr val="001D35"/>
                </a:solidFill>
                <a:highlight>
                  <a:srgbClr val="FFFFFF"/>
                </a:highlight>
                <a:latin typeface="Montserrat SemiBold"/>
                <a:ea typeface="Montserrat SemiBold"/>
                <a:cs typeface="Montserrat SemiBold"/>
                <a:sym typeface="Montserrat SemiBold"/>
              </a:rPr>
              <a:t>ЦЕ КОНЦЕПЦІЯ, СПРЯМОВАНА НА ТЕ, </a:t>
            </a:r>
            <a:br>
              <a:rPr lang="uk" sz="2200">
                <a:solidFill>
                  <a:srgbClr val="001D35"/>
                </a:solidFill>
                <a:highlight>
                  <a:srgbClr val="FFFFFF"/>
                </a:highlight>
                <a:latin typeface="Montserrat SemiBold"/>
                <a:ea typeface="Montserrat SemiBold"/>
                <a:cs typeface="Montserrat SemiBold"/>
                <a:sym typeface="Montserrat SemiBold"/>
              </a:rPr>
            </a:br>
            <a:r>
              <a:rPr lang="uk" sz="2200">
                <a:solidFill>
                  <a:srgbClr val="001D35"/>
                </a:solidFill>
                <a:highlight>
                  <a:srgbClr val="FFFFFF"/>
                </a:highlight>
                <a:latin typeface="Montserrat SemiBold"/>
                <a:ea typeface="Montserrat SemiBold"/>
                <a:cs typeface="Montserrat SemiBold"/>
                <a:sym typeface="Montserrat SemiBold"/>
              </a:rPr>
              <a:t>ЩОБ МІНІМІЗУВАТИ УТВОРЕННЯ ВІДХОДІВ, ПОВТОРНО ЇХ ВИКОРИСТОВУВАТИ АБО ПЕРЕРОБЛЯТИ ЗАДЛЯ ЗБЕРЕЖЕННЯ РЕСУРСІВ І ЗАХИСТУ ДОВКІЛЛЯ</a:t>
            </a:r>
            <a:endParaRPr sz="2200">
              <a:latin typeface="Montserrat SemiBold"/>
              <a:ea typeface="Montserrat SemiBold"/>
              <a:cs typeface="Montserrat SemiBold"/>
              <a:sym typeface="Montserrat SemiBold"/>
            </a:endParaRPr>
          </a:p>
        </p:txBody>
      </p:sp>
      <p:sp>
        <p:nvSpPr>
          <p:cNvPr id="310" name="Google Shape;310;p29"/>
          <p:cNvSpPr/>
          <p:nvPr/>
        </p:nvSpPr>
        <p:spPr>
          <a:xfrm>
            <a:off x="376775" y="590106"/>
            <a:ext cx="5598025" cy="111075"/>
          </a:xfrm>
          <a:custGeom>
            <a:rect b="b" l="l" r="r" t="t"/>
            <a:pathLst>
              <a:path extrusionOk="0" h="4443" w="223921">
                <a:moveTo>
                  <a:pt x="0" y="3864"/>
                </a:moveTo>
                <a:cubicBezTo>
                  <a:pt x="22055" y="-1646"/>
                  <a:pt x="45585" y="-316"/>
                  <a:pt x="68179" y="2193"/>
                </a:cubicBezTo>
                <a:cubicBezTo>
                  <a:pt x="93649" y="5021"/>
                  <a:pt x="119578" y="702"/>
                  <a:pt x="145048" y="3530"/>
                </a:cubicBezTo>
                <a:cubicBezTo>
                  <a:pt x="164203" y="5657"/>
                  <a:pt x="183593" y="3196"/>
                  <a:pt x="202866" y="3196"/>
                </a:cubicBezTo>
                <a:cubicBezTo>
                  <a:pt x="209885" y="3196"/>
                  <a:pt x="217262" y="1310"/>
                  <a:pt x="223921" y="3530"/>
                </a:cubicBezTo>
              </a:path>
            </a:pathLst>
          </a:custGeom>
          <a:noFill/>
          <a:ln cap="flat" cmpd="sng" w="38100">
            <a:solidFill>
              <a:srgbClr val="52D893"/>
            </a:solidFill>
            <a:prstDash val="solid"/>
            <a:round/>
            <a:headEnd len="med" w="med" type="none"/>
            <a:tailEnd len="med" w="med" type="none"/>
          </a:ln>
        </p:spPr>
      </p:sp>
      <p:pic>
        <p:nvPicPr>
          <p:cNvPr id="311" name="Google Shape;311;p29"/>
          <p:cNvPicPr preferRelativeResize="0"/>
          <p:nvPr/>
        </p:nvPicPr>
        <p:blipFill>
          <a:blip r:embed="rId4">
            <a:alphaModFix/>
          </a:blip>
          <a:stretch>
            <a:fillRect/>
          </a:stretch>
        </p:blipFill>
        <p:spPr>
          <a:xfrm rot="2250355">
            <a:off x="6222463" y="2629905"/>
            <a:ext cx="3327147" cy="3494063"/>
          </a:xfrm>
          <a:prstGeom prst="rect">
            <a:avLst/>
          </a:prstGeom>
          <a:noFill/>
          <a:ln>
            <a:noFill/>
          </a:ln>
        </p:spPr>
      </p:pic>
      <p:pic>
        <p:nvPicPr>
          <p:cNvPr id="312" name="Google Shape;312;p29"/>
          <p:cNvPicPr preferRelativeResize="0"/>
          <p:nvPr/>
        </p:nvPicPr>
        <p:blipFill>
          <a:blip r:embed="rId5">
            <a:alphaModFix/>
          </a:blip>
          <a:stretch>
            <a:fillRect/>
          </a:stretch>
        </p:blipFill>
        <p:spPr>
          <a:xfrm>
            <a:off x="-138950" y="2508150"/>
            <a:ext cx="1735750" cy="1859750"/>
          </a:xfrm>
          <a:prstGeom prst="rect">
            <a:avLst/>
          </a:prstGeom>
          <a:noFill/>
          <a:ln>
            <a:noFill/>
          </a:ln>
        </p:spPr>
      </p:pic>
      <p:pic>
        <p:nvPicPr>
          <p:cNvPr id="313" name="Google Shape;313;p29"/>
          <p:cNvPicPr preferRelativeResize="0"/>
          <p:nvPr/>
        </p:nvPicPr>
        <p:blipFill>
          <a:blip r:embed="rId6">
            <a:alphaModFix/>
          </a:blip>
          <a:stretch>
            <a:fillRect/>
          </a:stretch>
        </p:blipFill>
        <p:spPr>
          <a:xfrm>
            <a:off x="8093075" y="2360388"/>
            <a:ext cx="804800" cy="814651"/>
          </a:xfrm>
          <a:prstGeom prst="rect">
            <a:avLst/>
          </a:prstGeom>
          <a:noFill/>
          <a:ln>
            <a:noFill/>
          </a:ln>
        </p:spPr>
      </p:pic>
      <p:pic>
        <p:nvPicPr>
          <p:cNvPr id="314" name="Google Shape;314;p29"/>
          <p:cNvPicPr preferRelativeResize="0"/>
          <p:nvPr/>
        </p:nvPicPr>
        <p:blipFill>
          <a:blip r:embed="rId7">
            <a:alphaModFix/>
          </a:blip>
          <a:stretch>
            <a:fillRect/>
          </a:stretch>
        </p:blipFill>
        <p:spPr>
          <a:xfrm>
            <a:off x="663050" y="3815975"/>
            <a:ext cx="595050" cy="668700"/>
          </a:xfrm>
          <a:prstGeom prst="rect">
            <a:avLst/>
          </a:prstGeom>
          <a:noFill/>
          <a:ln>
            <a:noFill/>
          </a:ln>
        </p:spPr>
      </p:pic>
      <p:pic>
        <p:nvPicPr>
          <p:cNvPr id="315" name="Google Shape;315;p29"/>
          <p:cNvPicPr preferRelativeResize="0"/>
          <p:nvPr/>
        </p:nvPicPr>
        <p:blipFill>
          <a:blip r:embed="rId8">
            <a:alphaModFix/>
          </a:blip>
          <a:stretch>
            <a:fillRect/>
          </a:stretch>
        </p:blipFill>
        <p:spPr>
          <a:xfrm>
            <a:off x="1594725" y="2165600"/>
            <a:ext cx="494700" cy="465700"/>
          </a:xfrm>
          <a:prstGeom prst="rect">
            <a:avLst/>
          </a:prstGeom>
          <a:noFill/>
          <a:ln>
            <a:noFill/>
          </a:ln>
        </p:spPr>
      </p:pic>
      <p:pic>
        <p:nvPicPr>
          <p:cNvPr id="316" name="Google Shape;316;p29"/>
          <p:cNvPicPr preferRelativeResize="0"/>
          <p:nvPr/>
        </p:nvPicPr>
        <p:blipFill>
          <a:blip r:embed="rId9">
            <a:alphaModFix/>
          </a:blip>
          <a:stretch>
            <a:fillRect/>
          </a:stretch>
        </p:blipFill>
        <p:spPr>
          <a:xfrm rot="-1547188">
            <a:off x="3775967" y="2121240"/>
            <a:ext cx="960117" cy="1666919"/>
          </a:xfrm>
          <a:prstGeom prst="rect">
            <a:avLst/>
          </a:prstGeom>
          <a:noFill/>
          <a:ln>
            <a:noFill/>
          </a:ln>
        </p:spPr>
      </p:pic>
      <p:pic>
        <p:nvPicPr>
          <p:cNvPr id="317" name="Google Shape;317;p29"/>
          <p:cNvPicPr preferRelativeResize="0"/>
          <p:nvPr/>
        </p:nvPicPr>
        <p:blipFill>
          <a:blip r:embed="rId10">
            <a:alphaModFix/>
          </a:blip>
          <a:stretch>
            <a:fillRect/>
          </a:stretch>
        </p:blipFill>
        <p:spPr>
          <a:xfrm>
            <a:off x="1054100" y="3078826"/>
            <a:ext cx="2500800" cy="22719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9F9F9"/>
        </a:solidFill>
      </p:bgPr>
    </p:bg>
    <p:spTree>
      <p:nvGrpSpPr>
        <p:cNvPr id="321" name="Shape 321"/>
        <p:cNvGrpSpPr/>
        <p:nvPr/>
      </p:nvGrpSpPr>
      <p:grpSpPr>
        <a:xfrm>
          <a:off x="0" y="0"/>
          <a:ext cx="0" cy="0"/>
          <a:chOff x="0" y="0"/>
          <a:chExt cx="0" cy="0"/>
        </a:xfrm>
      </p:grpSpPr>
      <p:pic>
        <p:nvPicPr>
          <p:cNvPr id="322" name="Google Shape;322;p30"/>
          <p:cNvPicPr preferRelativeResize="0"/>
          <p:nvPr/>
        </p:nvPicPr>
        <p:blipFill>
          <a:blip r:embed="rId3">
            <a:alphaModFix/>
          </a:blip>
          <a:stretch>
            <a:fillRect/>
          </a:stretch>
        </p:blipFill>
        <p:spPr>
          <a:xfrm rot="-915508">
            <a:off x="8179450" y="548464"/>
            <a:ext cx="374574" cy="906197"/>
          </a:xfrm>
          <a:prstGeom prst="rect">
            <a:avLst/>
          </a:prstGeom>
          <a:noFill/>
          <a:ln>
            <a:noFill/>
          </a:ln>
        </p:spPr>
      </p:pic>
      <p:sp>
        <p:nvSpPr>
          <p:cNvPr id="323" name="Google Shape;323;p30"/>
          <p:cNvSpPr txBox="1"/>
          <p:nvPr/>
        </p:nvSpPr>
        <p:spPr>
          <a:xfrm>
            <a:off x="293050" y="255025"/>
            <a:ext cx="31758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100">
                <a:latin typeface="Montserrat"/>
                <a:ea typeface="Montserrat"/>
                <a:cs typeface="Montserrat"/>
                <a:sym typeface="Montserrat"/>
              </a:rPr>
              <a:t>ТРИ ПРИНЦИПИ ZERO WASTE</a:t>
            </a:r>
            <a:endParaRPr b="1" i="1" sz="2100">
              <a:latin typeface="Montserrat"/>
              <a:ea typeface="Montserrat"/>
              <a:cs typeface="Montserrat"/>
              <a:sym typeface="Montserrat"/>
            </a:endParaRPr>
          </a:p>
        </p:txBody>
      </p:sp>
      <p:sp>
        <p:nvSpPr>
          <p:cNvPr id="324" name="Google Shape;324;p30"/>
          <p:cNvSpPr/>
          <p:nvPr/>
        </p:nvSpPr>
        <p:spPr>
          <a:xfrm>
            <a:off x="3226850" y="349900"/>
            <a:ext cx="4872600" cy="1211700"/>
          </a:xfrm>
          <a:prstGeom prst="roundRect">
            <a:avLst>
              <a:gd fmla="val 16667" name="adj"/>
            </a:avLst>
          </a:prstGeom>
          <a:solidFill>
            <a:srgbClr val="54D79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25" name="Google Shape;325;p30"/>
          <p:cNvSpPr txBox="1"/>
          <p:nvPr/>
        </p:nvSpPr>
        <p:spPr>
          <a:xfrm>
            <a:off x="4002900" y="632500"/>
            <a:ext cx="4635900" cy="646500"/>
          </a:xfrm>
          <a:prstGeom prst="rect">
            <a:avLst/>
          </a:prstGeom>
          <a:noFill/>
          <a:ln>
            <a:noFill/>
          </a:ln>
        </p:spPr>
        <p:txBody>
          <a:bodyPr anchorCtr="0" anchor="t" bIns="91425" lIns="91425" spcFirstLastPara="1" rIns="91425" wrap="square" tIns="91425">
            <a:spAutoFit/>
          </a:bodyPr>
          <a:lstStyle/>
          <a:p>
            <a:pPr indent="-419100" lvl="0" marL="457200" rtl="0" algn="l">
              <a:lnSpc>
                <a:spcPct val="115000"/>
              </a:lnSpc>
              <a:spcBef>
                <a:spcPts val="0"/>
              </a:spcBef>
              <a:spcAft>
                <a:spcPts val="0"/>
              </a:spcAft>
              <a:buClr>
                <a:schemeClr val="dk1"/>
              </a:buClr>
              <a:buSzPts val="3000"/>
              <a:buFont typeface="Montserrat"/>
              <a:buAutoNum type="arabicPeriod"/>
            </a:pPr>
            <a:r>
              <a:rPr b="1" lang="uk" sz="3000">
                <a:solidFill>
                  <a:schemeClr val="dk1"/>
                </a:solidFill>
                <a:latin typeface="Montserrat"/>
                <a:ea typeface="Montserrat"/>
                <a:cs typeface="Montserrat"/>
                <a:sym typeface="Montserrat"/>
              </a:rPr>
              <a:t>Відмовляйся</a:t>
            </a:r>
            <a:endParaRPr b="1" sz="3000">
              <a:solidFill>
                <a:schemeClr val="dk1"/>
              </a:solidFill>
              <a:latin typeface="Montserrat"/>
              <a:ea typeface="Montserrat"/>
              <a:cs typeface="Montserrat"/>
              <a:sym typeface="Montserrat"/>
            </a:endParaRPr>
          </a:p>
        </p:txBody>
      </p:sp>
      <p:sp>
        <p:nvSpPr>
          <p:cNvPr id="326" name="Google Shape;326;p30"/>
          <p:cNvSpPr/>
          <p:nvPr/>
        </p:nvSpPr>
        <p:spPr>
          <a:xfrm>
            <a:off x="3226850" y="1801350"/>
            <a:ext cx="4872600" cy="1211700"/>
          </a:xfrm>
          <a:prstGeom prst="roundRect">
            <a:avLst>
              <a:gd fmla="val 16667" name="adj"/>
            </a:avLst>
          </a:prstGeom>
          <a:solidFill>
            <a:srgbClr val="54D79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27" name="Google Shape;327;p30"/>
          <p:cNvSpPr txBox="1"/>
          <p:nvPr/>
        </p:nvSpPr>
        <p:spPr>
          <a:xfrm>
            <a:off x="3750200" y="2083950"/>
            <a:ext cx="4635900" cy="64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3000">
                <a:solidFill>
                  <a:schemeClr val="dk1"/>
                </a:solidFill>
                <a:latin typeface="Montserrat"/>
                <a:ea typeface="Montserrat"/>
                <a:cs typeface="Montserrat"/>
                <a:sym typeface="Montserrat"/>
              </a:rPr>
              <a:t>02. Зменшуй</a:t>
            </a:r>
            <a:endParaRPr b="1" sz="3000">
              <a:solidFill>
                <a:schemeClr val="dk1"/>
              </a:solidFill>
              <a:latin typeface="Montserrat"/>
              <a:ea typeface="Montserrat"/>
              <a:cs typeface="Montserrat"/>
              <a:sym typeface="Montserrat"/>
            </a:endParaRPr>
          </a:p>
        </p:txBody>
      </p:sp>
      <p:sp>
        <p:nvSpPr>
          <p:cNvPr id="328" name="Google Shape;328;p30"/>
          <p:cNvSpPr/>
          <p:nvPr/>
        </p:nvSpPr>
        <p:spPr>
          <a:xfrm>
            <a:off x="3226850" y="3252800"/>
            <a:ext cx="4872600" cy="1211700"/>
          </a:xfrm>
          <a:prstGeom prst="roundRect">
            <a:avLst>
              <a:gd fmla="val 16667" name="adj"/>
            </a:avLst>
          </a:prstGeom>
          <a:solidFill>
            <a:srgbClr val="54D79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29" name="Google Shape;329;p30"/>
          <p:cNvSpPr txBox="1"/>
          <p:nvPr/>
        </p:nvSpPr>
        <p:spPr>
          <a:xfrm>
            <a:off x="3750200" y="3535400"/>
            <a:ext cx="4635900" cy="64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3000">
                <a:solidFill>
                  <a:schemeClr val="dk1"/>
                </a:solidFill>
                <a:latin typeface="Montserrat"/>
                <a:ea typeface="Montserrat"/>
                <a:cs typeface="Montserrat"/>
                <a:sym typeface="Montserrat"/>
              </a:rPr>
              <a:t>03. Переробляй</a:t>
            </a:r>
            <a:endParaRPr b="1" sz="3000">
              <a:solidFill>
                <a:schemeClr val="dk1"/>
              </a:solidFill>
              <a:latin typeface="Montserrat"/>
              <a:ea typeface="Montserrat"/>
              <a:cs typeface="Montserrat"/>
              <a:sym typeface="Montserrat"/>
            </a:endParaRPr>
          </a:p>
        </p:txBody>
      </p:sp>
      <p:pic>
        <p:nvPicPr>
          <p:cNvPr id="330" name="Google Shape;330;p30"/>
          <p:cNvPicPr preferRelativeResize="0"/>
          <p:nvPr/>
        </p:nvPicPr>
        <p:blipFill>
          <a:blip r:embed="rId4">
            <a:alphaModFix/>
          </a:blip>
          <a:stretch>
            <a:fillRect/>
          </a:stretch>
        </p:blipFill>
        <p:spPr>
          <a:xfrm rot="2102671">
            <a:off x="8200786" y="3892111"/>
            <a:ext cx="538778" cy="869403"/>
          </a:xfrm>
          <a:prstGeom prst="rect">
            <a:avLst/>
          </a:prstGeom>
          <a:noFill/>
          <a:ln>
            <a:noFill/>
          </a:ln>
        </p:spPr>
      </p:pic>
      <p:pic>
        <p:nvPicPr>
          <p:cNvPr id="331" name="Google Shape;331;p30"/>
          <p:cNvPicPr preferRelativeResize="0"/>
          <p:nvPr/>
        </p:nvPicPr>
        <p:blipFill>
          <a:blip r:embed="rId5">
            <a:alphaModFix/>
          </a:blip>
          <a:stretch>
            <a:fillRect/>
          </a:stretch>
        </p:blipFill>
        <p:spPr>
          <a:xfrm>
            <a:off x="1580500" y="3376558"/>
            <a:ext cx="1500050" cy="1339158"/>
          </a:xfrm>
          <a:prstGeom prst="rect">
            <a:avLst/>
          </a:prstGeom>
          <a:noFill/>
          <a:ln>
            <a:noFill/>
          </a:ln>
        </p:spPr>
      </p:pic>
      <p:pic>
        <p:nvPicPr>
          <p:cNvPr id="332" name="Google Shape;332;p30"/>
          <p:cNvPicPr preferRelativeResize="0"/>
          <p:nvPr/>
        </p:nvPicPr>
        <p:blipFill>
          <a:blip r:embed="rId6">
            <a:alphaModFix/>
          </a:blip>
          <a:stretch>
            <a:fillRect/>
          </a:stretch>
        </p:blipFill>
        <p:spPr>
          <a:xfrm rot="1245862">
            <a:off x="455045" y="1618703"/>
            <a:ext cx="1079959" cy="1270394"/>
          </a:xfrm>
          <a:prstGeom prst="rect">
            <a:avLst/>
          </a:prstGeom>
          <a:noFill/>
          <a:ln>
            <a:noFill/>
          </a:ln>
        </p:spPr>
      </p:pic>
      <p:pic>
        <p:nvPicPr>
          <p:cNvPr id="333" name="Google Shape;333;p30"/>
          <p:cNvPicPr preferRelativeResize="0"/>
          <p:nvPr/>
        </p:nvPicPr>
        <p:blipFill>
          <a:blip r:embed="rId7">
            <a:alphaModFix/>
          </a:blip>
          <a:stretch>
            <a:fillRect/>
          </a:stretch>
        </p:blipFill>
        <p:spPr>
          <a:xfrm>
            <a:off x="8427275" y="2826263"/>
            <a:ext cx="804800" cy="814651"/>
          </a:xfrm>
          <a:prstGeom prst="rect">
            <a:avLst/>
          </a:prstGeom>
          <a:noFill/>
          <a:ln>
            <a:noFill/>
          </a:ln>
        </p:spPr>
      </p:pic>
      <p:pic>
        <p:nvPicPr>
          <p:cNvPr id="334" name="Google Shape;334;p30"/>
          <p:cNvPicPr preferRelativeResize="0"/>
          <p:nvPr/>
        </p:nvPicPr>
        <p:blipFill>
          <a:blip r:embed="rId8">
            <a:alphaModFix/>
          </a:blip>
          <a:stretch>
            <a:fillRect/>
          </a:stretch>
        </p:blipFill>
        <p:spPr>
          <a:xfrm>
            <a:off x="663050" y="3663575"/>
            <a:ext cx="595050" cy="668700"/>
          </a:xfrm>
          <a:prstGeom prst="rect">
            <a:avLst/>
          </a:prstGeom>
          <a:noFill/>
          <a:ln>
            <a:noFill/>
          </a:ln>
        </p:spPr>
      </p:pic>
      <p:pic>
        <p:nvPicPr>
          <p:cNvPr id="335" name="Google Shape;335;p30"/>
          <p:cNvPicPr preferRelativeResize="0"/>
          <p:nvPr/>
        </p:nvPicPr>
        <p:blipFill>
          <a:blip r:embed="rId9">
            <a:alphaModFix/>
          </a:blip>
          <a:stretch>
            <a:fillRect/>
          </a:stretch>
        </p:blipFill>
        <p:spPr>
          <a:xfrm>
            <a:off x="1945650" y="1801350"/>
            <a:ext cx="494700" cy="4657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52D893"/>
        </a:solidFill>
      </p:bgPr>
    </p:bg>
    <p:spTree>
      <p:nvGrpSpPr>
        <p:cNvPr id="339" name="Shape 339"/>
        <p:cNvGrpSpPr/>
        <p:nvPr/>
      </p:nvGrpSpPr>
      <p:grpSpPr>
        <a:xfrm>
          <a:off x="0" y="0"/>
          <a:ext cx="0" cy="0"/>
          <a:chOff x="0" y="0"/>
          <a:chExt cx="0" cy="0"/>
        </a:xfrm>
      </p:grpSpPr>
      <p:pic>
        <p:nvPicPr>
          <p:cNvPr id="340" name="Google Shape;340;p31"/>
          <p:cNvPicPr preferRelativeResize="0"/>
          <p:nvPr/>
        </p:nvPicPr>
        <p:blipFill>
          <a:blip r:embed="rId3">
            <a:alphaModFix/>
          </a:blip>
          <a:stretch>
            <a:fillRect/>
          </a:stretch>
        </p:blipFill>
        <p:spPr>
          <a:xfrm>
            <a:off x="0" y="0"/>
            <a:ext cx="9144000" cy="5143500"/>
          </a:xfrm>
          <a:prstGeom prst="rect">
            <a:avLst/>
          </a:prstGeom>
          <a:noFill/>
          <a:ln>
            <a:noFill/>
          </a:ln>
        </p:spPr>
      </p:pic>
      <p:sp>
        <p:nvSpPr>
          <p:cNvPr id="341" name="Google Shape;341;p31"/>
          <p:cNvSpPr txBox="1"/>
          <p:nvPr/>
        </p:nvSpPr>
        <p:spPr>
          <a:xfrm>
            <a:off x="293050" y="255025"/>
            <a:ext cx="3961200" cy="1222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100">
                <a:latin typeface="Montserrat"/>
                <a:ea typeface="Montserrat"/>
                <a:cs typeface="Montserrat"/>
                <a:sym typeface="Montserrat"/>
              </a:rPr>
              <a:t>ПЕРШИЙ ПРИНЦИП</a:t>
            </a:r>
            <a:endParaRPr b="1" sz="2100">
              <a:latin typeface="Montserrat"/>
              <a:ea typeface="Montserrat"/>
              <a:cs typeface="Montserrat"/>
              <a:sym typeface="Montserrat"/>
            </a:endParaRPr>
          </a:p>
          <a:p>
            <a:pPr indent="0" lvl="0" marL="0" rtl="0" algn="l">
              <a:lnSpc>
                <a:spcPct val="100000"/>
              </a:lnSpc>
              <a:spcBef>
                <a:spcPts val="0"/>
              </a:spcBef>
              <a:spcAft>
                <a:spcPts val="0"/>
              </a:spcAft>
              <a:buNone/>
            </a:pPr>
            <a:r>
              <a:rPr b="1" lang="uk" sz="2100">
                <a:latin typeface="Montserrat"/>
                <a:ea typeface="Montserrat"/>
                <a:cs typeface="Montserrat"/>
                <a:sym typeface="Montserrat"/>
              </a:rPr>
              <a:t>ZERO WASTE</a:t>
            </a:r>
            <a:endParaRPr b="1" sz="2100">
              <a:latin typeface="Montserrat"/>
              <a:ea typeface="Montserrat"/>
              <a:cs typeface="Montserrat"/>
              <a:sym typeface="Montserrat"/>
            </a:endParaRPr>
          </a:p>
        </p:txBody>
      </p:sp>
      <p:sp>
        <p:nvSpPr>
          <p:cNvPr id="342" name="Google Shape;342;p31"/>
          <p:cNvSpPr txBox="1"/>
          <p:nvPr/>
        </p:nvSpPr>
        <p:spPr>
          <a:xfrm>
            <a:off x="4458950" y="3759275"/>
            <a:ext cx="4272000" cy="109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800">
                <a:latin typeface="Montserrat"/>
                <a:ea typeface="Montserrat"/>
                <a:cs typeface="Montserrat"/>
                <a:sym typeface="Montserrat"/>
              </a:rPr>
              <a:t>Це перший і найважливіший крок: не створюй сміття там, </a:t>
            </a:r>
            <a:br>
              <a:rPr b="1" lang="uk" sz="1800">
                <a:latin typeface="Montserrat"/>
                <a:ea typeface="Montserrat"/>
                <a:cs typeface="Montserrat"/>
                <a:sym typeface="Montserrat"/>
              </a:rPr>
            </a:br>
            <a:r>
              <a:rPr b="1" lang="uk" sz="1800">
                <a:latin typeface="Montserrat"/>
                <a:ea typeface="Montserrat"/>
                <a:cs typeface="Montserrat"/>
                <a:sym typeface="Montserrat"/>
              </a:rPr>
              <a:t>де його можна уникнути</a:t>
            </a:r>
            <a:endParaRPr b="1" sz="1800">
              <a:solidFill>
                <a:srgbClr val="0000FF"/>
              </a:solidFill>
              <a:latin typeface="Montserrat"/>
              <a:ea typeface="Montserrat"/>
              <a:cs typeface="Montserrat"/>
              <a:sym typeface="Montserrat"/>
            </a:endParaRPr>
          </a:p>
        </p:txBody>
      </p:sp>
      <p:sp>
        <p:nvSpPr>
          <p:cNvPr id="343" name="Google Shape;343;p31"/>
          <p:cNvSpPr txBox="1"/>
          <p:nvPr/>
        </p:nvSpPr>
        <p:spPr>
          <a:xfrm>
            <a:off x="7341350" y="191050"/>
            <a:ext cx="1389600" cy="792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None/>
            </a:pPr>
            <a:r>
              <a:rPr lang="uk" sz="4300">
                <a:latin typeface="Montserrat SemiBold"/>
                <a:ea typeface="Montserrat SemiBold"/>
                <a:cs typeface="Montserrat SemiBold"/>
                <a:sym typeface="Montserrat SemiBold"/>
              </a:rPr>
              <a:t>01</a:t>
            </a:r>
            <a:endParaRPr i="1" sz="4300">
              <a:latin typeface="Montserrat SemiBold"/>
              <a:ea typeface="Montserrat SemiBold"/>
              <a:cs typeface="Montserrat SemiBold"/>
              <a:sym typeface="Montserrat SemiBold"/>
            </a:endParaRPr>
          </a:p>
        </p:txBody>
      </p:sp>
      <p:sp>
        <p:nvSpPr>
          <p:cNvPr id="344" name="Google Shape;344;p31"/>
          <p:cNvSpPr txBox="1"/>
          <p:nvPr/>
        </p:nvSpPr>
        <p:spPr>
          <a:xfrm>
            <a:off x="293050" y="1299775"/>
            <a:ext cx="8493000" cy="1780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7900">
                <a:solidFill>
                  <a:schemeClr val="lt1"/>
                </a:solidFill>
                <a:latin typeface="Montserrat"/>
                <a:ea typeface="Montserrat"/>
                <a:cs typeface="Montserrat"/>
                <a:sym typeface="Montserrat"/>
              </a:rPr>
              <a:t>ВІДМОВЛЯЙСЯ</a:t>
            </a:r>
            <a:endParaRPr b="1" sz="7900">
              <a:solidFill>
                <a:schemeClr val="lt1"/>
              </a:solidFill>
              <a:latin typeface="Montserrat"/>
              <a:ea typeface="Montserrat"/>
              <a:cs typeface="Montserrat"/>
              <a:sym typeface="Montserrat"/>
            </a:endParaRPr>
          </a:p>
          <a:p>
            <a:pPr indent="0" lvl="0" marL="0" rtl="0" algn="l">
              <a:lnSpc>
                <a:spcPct val="115000"/>
              </a:lnSpc>
              <a:spcBef>
                <a:spcPts val="0"/>
              </a:spcBef>
              <a:spcAft>
                <a:spcPts val="0"/>
              </a:spcAft>
              <a:buNone/>
            </a:pPr>
            <a:r>
              <a:t/>
            </a:r>
            <a:endParaRPr b="1" sz="7900">
              <a:solidFill>
                <a:schemeClr val="lt1"/>
              </a:solidFill>
              <a:latin typeface="Montserrat"/>
              <a:ea typeface="Montserrat"/>
              <a:cs typeface="Montserrat"/>
              <a:sym typeface="Montserrat"/>
            </a:endParaRPr>
          </a:p>
        </p:txBody>
      </p:sp>
      <p:pic>
        <p:nvPicPr>
          <p:cNvPr id="345" name="Google Shape;345;p31"/>
          <p:cNvPicPr preferRelativeResize="0"/>
          <p:nvPr/>
        </p:nvPicPr>
        <p:blipFill>
          <a:blip r:embed="rId4">
            <a:alphaModFix/>
          </a:blip>
          <a:stretch>
            <a:fillRect/>
          </a:stretch>
        </p:blipFill>
        <p:spPr>
          <a:xfrm>
            <a:off x="8396075" y="3283938"/>
            <a:ext cx="804800" cy="814651"/>
          </a:xfrm>
          <a:prstGeom prst="rect">
            <a:avLst/>
          </a:prstGeom>
          <a:noFill/>
          <a:ln>
            <a:noFill/>
          </a:ln>
        </p:spPr>
      </p:pic>
      <p:pic>
        <p:nvPicPr>
          <p:cNvPr id="346" name="Google Shape;346;p31"/>
          <p:cNvPicPr preferRelativeResize="0"/>
          <p:nvPr/>
        </p:nvPicPr>
        <p:blipFill>
          <a:blip r:embed="rId5">
            <a:alphaModFix/>
          </a:blip>
          <a:stretch>
            <a:fillRect/>
          </a:stretch>
        </p:blipFill>
        <p:spPr>
          <a:xfrm>
            <a:off x="4274475" y="2689250"/>
            <a:ext cx="595050" cy="668700"/>
          </a:xfrm>
          <a:prstGeom prst="rect">
            <a:avLst/>
          </a:prstGeom>
          <a:noFill/>
          <a:ln>
            <a:noFill/>
          </a:ln>
        </p:spPr>
      </p:pic>
      <p:pic>
        <p:nvPicPr>
          <p:cNvPr id="347" name="Google Shape;347;p31"/>
          <p:cNvPicPr preferRelativeResize="0"/>
          <p:nvPr/>
        </p:nvPicPr>
        <p:blipFill>
          <a:blip r:embed="rId6">
            <a:alphaModFix/>
          </a:blip>
          <a:stretch>
            <a:fillRect/>
          </a:stretch>
        </p:blipFill>
        <p:spPr>
          <a:xfrm>
            <a:off x="5931525" y="296550"/>
            <a:ext cx="494700" cy="4657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1" name="Shape 351"/>
        <p:cNvGrpSpPr/>
        <p:nvPr/>
      </p:nvGrpSpPr>
      <p:grpSpPr>
        <a:xfrm>
          <a:off x="0" y="0"/>
          <a:ext cx="0" cy="0"/>
          <a:chOff x="0" y="0"/>
          <a:chExt cx="0" cy="0"/>
        </a:xfrm>
      </p:grpSpPr>
      <p:sp>
        <p:nvSpPr>
          <p:cNvPr id="352" name="Google Shape;352;p32"/>
          <p:cNvSpPr/>
          <p:nvPr/>
        </p:nvSpPr>
        <p:spPr>
          <a:xfrm>
            <a:off x="5105138" y="3234725"/>
            <a:ext cx="1108800" cy="1108800"/>
          </a:xfrm>
          <a:prstGeom prst="ellipse">
            <a:avLst/>
          </a:prstGeom>
          <a:solidFill>
            <a:srgbClr val="F1546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3" name="Google Shape;353;p32"/>
          <p:cNvSpPr/>
          <p:nvPr/>
        </p:nvSpPr>
        <p:spPr>
          <a:xfrm>
            <a:off x="7111450" y="3234725"/>
            <a:ext cx="1108800" cy="1108800"/>
          </a:xfrm>
          <a:prstGeom prst="ellipse">
            <a:avLst/>
          </a:prstGeom>
          <a:solidFill>
            <a:srgbClr val="00AFE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4" name="Google Shape;354;p32"/>
          <p:cNvSpPr/>
          <p:nvPr/>
        </p:nvSpPr>
        <p:spPr>
          <a:xfrm>
            <a:off x="979588" y="3234725"/>
            <a:ext cx="1108800" cy="1108800"/>
          </a:xfrm>
          <a:prstGeom prst="ellipse">
            <a:avLst/>
          </a:prstGeom>
          <a:solidFill>
            <a:srgbClr val="FFA22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5" name="Google Shape;355;p32"/>
          <p:cNvSpPr/>
          <p:nvPr/>
        </p:nvSpPr>
        <p:spPr>
          <a:xfrm>
            <a:off x="3098838" y="3234725"/>
            <a:ext cx="1108800" cy="1108800"/>
          </a:xfrm>
          <a:prstGeom prst="ellipse">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6" name="Google Shape;356;p32"/>
          <p:cNvSpPr/>
          <p:nvPr/>
        </p:nvSpPr>
        <p:spPr>
          <a:xfrm>
            <a:off x="1084088" y="1504450"/>
            <a:ext cx="1108800" cy="1108800"/>
          </a:xfrm>
          <a:prstGeom prst="ellipse">
            <a:avLst/>
          </a:prstGeom>
          <a:solidFill>
            <a:srgbClr val="F1546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357" name="Google Shape;357;p32"/>
          <p:cNvPicPr preferRelativeResize="0"/>
          <p:nvPr/>
        </p:nvPicPr>
        <p:blipFill>
          <a:blip r:embed="rId3">
            <a:alphaModFix/>
          </a:blip>
          <a:stretch>
            <a:fillRect/>
          </a:stretch>
        </p:blipFill>
        <p:spPr>
          <a:xfrm>
            <a:off x="979597" y="1470400"/>
            <a:ext cx="1259205" cy="1010850"/>
          </a:xfrm>
          <a:prstGeom prst="rect">
            <a:avLst/>
          </a:prstGeom>
          <a:noFill/>
          <a:ln>
            <a:noFill/>
          </a:ln>
        </p:spPr>
      </p:pic>
      <p:sp>
        <p:nvSpPr>
          <p:cNvPr id="358" name="Google Shape;358;p32"/>
          <p:cNvSpPr txBox="1"/>
          <p:nvPr/>
        </p:nvSpPr>
        <p:spPr>
          <a:xfrm>
            <a:off x="356225" y="318350"/>
            <a:ext cx="8537700" cy="8931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100">
                <a:latin typeface="Montserrat SemiBold"/>
                <a:ea typeface="Montserrat SemiBold"/>
                <a:cs typeface="Montserrat SemiBold"/>
                <a:sym typeface="Montserrat SemiBold"/>
              </a:rPr>
              <a:t>МИ МОЖЕМО ВИКОРИСТОВУВАТИ ЩОСЬ </a:t>
            </a:r>
            <a:r>
              <a:rPr b="1" lang="uk" sz="2100">
                <a:latin typeface="Montserrat"/>
                <a:ea typeface="Montserrat"/>
                <a:cs typeface="Montserrat"/>
                <a:sym typeface="Montserrat"/>
              </a:rPr>
              <a:t>5 ХВИЛИН, </a:t>
            </a:r>
            <a:br>
              <a:rPr lang="uk" sz="2100">
                <a:latin typeface="Montserrat SemiBold"/>
                <a:ea typeface="Montserrat SemiBold"/>
                <a:cs typeface="Montserrat SemiBold"/>
                <a:sym typeface="Montserrat SemiBold"/>
              </a:rPr>
            </a:br>
            <a:r>
              <a:rPr lang="uk" sz="2100">
                <a:latin typeface="Montserrat SemiBold"/>
                <a:ea typeface="Montserrat SemiBold"/>
                <a:cs typeface="Montserrat SemiBold"/>
                <a:sym typeface="Montserrat SemiBold"/>
              </a:rPr>
              <a:t>А СМІТТЯ ВІД НЬОГО </a:t>
            </a:r>
            <a:r>
              <a:rPr b="1" lang="uk" sz="2100">
                <a:latin typeface="Montserrat"/>
                <a:ea typeface="Montserrat"/>
                <a:cs typeface="Montserrat"/>
                <a:sym typeface="Montserrat"/>
              </a:rPr>
              <a:t>РОЗКЛАДАТИМЕТЬСЯ</a:t>
            </a:r>
            <a:r>
              <a:rPr lang="uk" sz="2100">
                <a:latin typeface="Montserrat SemiBold"/>
                <a:ea typeface="Montserrat SemiBold"/>
                <a:cs typeface="Montserrat SemiBold"/>
                <a:sym typeface="Montserrat SemiBold"/>
              </a:rPr>
              <a:t> ДУЖЕ ДОВГО</a:t>
            </a:r>
            <a:endParaRPr sz="2100">
              <a:latin typeface="Montserrat SemiBold"/>
              <a:ea typeface="Montserrat SemiBold"/>
              <a:cs typeface="Montserrat SemiBold"/>
              <a:sym typeface="Montserrat SemiBold"/>
            </a:endParaRPr>
          </a:p>
        </p:txBody>
      </p:sp>
      <p:sp>
        <p:nvSpPr>
          <p:cNvPr id="359" name="Google Shape;359;p32"/>
          <p:cNvSpPr txBox="1"/>
          <p:nvPr/>
        </p:nvSpPr>
        <p:spPr>
          <a:xfrm>
            <a:off x="1123200" y="2587725"/>
            <a:ext cx="972000" cy="35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2 тижні</a:t>
            </a:r>
            <a:endParaRPr b="1">
              <a:latin typeface="Montserrat"/>
              <a:ea typeface="Montserrat"/>
              <a:cs typeface="Montserrat"/>
              <a:sym typeface="Montserrat"/>
            </a:endParaRPr>
          </a:p>
        </p:txBody>
      </p:sp>
      <p:sp>
        <p:nvSpPr>
          <p:cNvPr id="360" name="Google Shape;360;p32"/>
          <p:cNvSpPr/>
          <p:nvPr/>
        </p:nvSpPr>
        <p:spPr>
          <a:xfrm>
            <a:off x="3098850" y="1504450"/>
            <a:ext cx="1108800" cy="1108800"/>
          </a:xfrm>
          <a:prstGeom prst="ellipse">
            <a:avLst/>
          </a:prstGeom>
          <a:solidFill>
            <a:srgbClr val="FFA22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1" name="Google Shape;361;p32"/>
          <p:cNvSpPr/>
          <p:nvPr/>
        </p:nvSpPr>
        <p:spPr>
          <a:xfrm>
            <a:off x="5113613" y="1504450"/>
            <a:ext cx="1108800" cy="1108800"/>
          </a:xfrm>
          <a:prstGeom prst="ellipse">
            <a:avLst/>
          </a:prstGeom>
          <a:solidFill>
            <a:srgbClr val="00AFE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2" name="Google Shape;362;p32"/>
          <p:cNvSpPr/>
          <p:nvPr/>
        </p:nvSpPr>
        <p:spPr>
          <a:xfrm>
            <a:off x="7111438" y="1504450"/>
            <a:ext cx="1108800" cy="1108800"/>
          </a:xfrm>
          <a:prstGeom prst="ellipse">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3" name="Google Shape;363;p32"/>
          <p:cNvSpPr txBox="1"/>
          <p:nvPr/>
        </p:nvSpPr>
        <p:spPr>
          <a:xfrm>
            <a:off x="3167250" y="2587725"/>
            <a:ext cx="972000" cy="35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2 місяці</a:t>
            </a:r>
            <a:endParaRPr b="1">
              <a:latin typeface="Montserrat"/>
              <a:ea typeface="Montserrat"/>
              <a:cs typeface="Montserrat"/>
              <a:sym typeface="Montserrat"/>
            </a:endParaRPr>
          </a:p>
        </p:txBody>
      </p:sp>
      <p:pic>
        <p:nvPicPr>
          <p:cNvPr id="364" name="Google Shape;364;p32"/>
          <p:cNvPicPr preferRelativeResize="0"/>
          <p:nvPr/>
        </p:nvPicPr>
        <p:blipFill>
          <a:blip r:embed="rId4">
            <a:alphaModFix/>
          </a:blip>
          <a:stretch>
            <a:fillRect/>
          </a:stretch>
        </p:blipFill>
        <p:spPr>
          <a:xfrm>
            <a:off x="3052050" y="1519203"/>
            <a:ext cx="1202450" cy="1010843"/>
          </a:xfrm>
          <a:prstGeom prst="rect">
            <a:avLst/>
          </a:prstGeom>
          <a:noFill/>
          <a:ln>
            <a:noFill/>
          </a:ln>
        </p:spPr>
      </p:pic>
      <p:pic>
        <p:nvPicPr>
          <p:cNvPr id="365" name="Google Shape;365;p32"/>
          <p:cNvPicPr preferRelativeResize="0"/>
          <p:nvPr/>
        </p:nvPicPr>
        <p:blipFill>
          <a:blip r:embed="rId5">
            <a:alphaModFix/>
          </a:blip>
          <a:stretch>
            <a:fillRect/>
          </a:stretch>
        </p:blipFill>
        <p:spPr>
          <a:xfrm>
            <a:off x="5379900" y="1416550"/>
            <a:ext cx="606150" cy="1075950"/>
          </a:xfrm>
          <a:prstGeom prst="rect">
            <a:avLst/>
          </a:prstGeom>
          <a:noFill/>
          <a:ln>
            <a:noFill/>
          </a:ln>
        </p:spPr>
      </p:pic>
      <p:pic>
        <p:nvPicPr>
          <p:cNvPr id="366" name="Google Shape;366;p32"/>
          <p:cNvPicPr preferRelativeResize="0"/>
          <p:nvPr/>
        </p:nvPicPr>
        <p:blipFill>
          <a:blip r:embed="rId6">
            <a:alphaModFix/>
          </a:blip>
          <a:stretch>
            <a:fillRect/>
          </a:stretch>
        </p:blipFill>
        <p:spPr>
          <a:xfrm>
            <a:off x="7376675" y="1436675"/>
            <a:ext cx="578350" cy="1035700"/>
          </a:xfrm>
          <a:prstGeom prst="rect">
            <a:avLst/>
          </a:prstGeom>
          <a:noFill/>
          <a:ln>
            <a:noFill/>
          </a:ln>
        </p:spPr>
      </p:pic>
      <p:sp>
        <p:nvSpPr>
          <p:cNvPr id="367" name="Google Shape;367;p32"/>
          <p:cNvSpPr txBox="1"/>
          <p:nvPr/>
        </p:nvSpPr>
        <p:spPr>
          <a:xfrm>
            <a:off x="5113625" y="2587725"/>
            <a:ext cx="972000" cy="35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5 років</a:t>
            </a:r>
            <a:endParaRPr b="1">
              <a:latin typeface="Montserrat"/>
              <a:ea typeface="Montserrat"/>
              <a:cs typeface="Montserrat"/>
              <a:sym typeface="Montserrat"/>
            </a:endParaRPr>
          </a:p>
        </p:txBody>
      </p:sp>
      <p:sp>
        <p:nvSpPr>
          <p:cNvPr id="368" name="Google Shape;368;p32"/>
          <p:cNvSpPr txBox="1"/>
          <p:nvPr/>
        </p:nvSpPr>
        <p:spPr>
          <a:xfrm>
            <a:off x="7157675" y="2587725"/>
            <a:ext cx="972000" cy="35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100 років</a:t>
            </a:r>
            <a:endParaRPr b="1">
              <a:latin typeface="Montserrat"/>
              <a:ea typeface="Montserrat"/>
              <a:cs typeface="Montserrat"/>
              <a:sym typeface="Montserrat"/>
            </a:endParaRPr>
          </a:p>
        </p:txBody>
      </p:sp>
      <p:sp>
        <p:nvSpPr>
          <p:cNvPr id="369" name="Google Shape;369;p32"/>
          <p:cNvSpPr txBox="1"/>
          <p:nvPr/>
        </p:nvSpPr>
        <p:spPr>
          <a:xfrm>
            <a:off x="1123200" y="4318000"/>
            <a:ext cx="972000" cy="35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200 років</a:t>
            </a:r>
            <a:endParaRPr b="1">
              <a:latin typeface="Montserrat"/>
              <a:ea typeface="Montserrat"/>
              <a:cs typeface="Montserrat"/>
              <a:sym typeface="Montserrat"/>
            </a:endParaRPr>
          </a:p>
        </p:txBody>
      </p:sp>
      <p:sp>
        <p:nvSpPr>
          <p:cNvPr id="370" name="Google Shape;370;p32"/>
          <p:cNvSpPr txBox="1"/>
          <p:nvPr/>
        </p:nvSpPr>
        <p:spPr>
          <a:xfrm>
            <a:off x="3167250" y="4318000"/>
            <a:ext cx="972000" cy="35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400 років</a:t>
            </a:r>
            <a:endParaRPr b="1" sz="1100">
              <a:solidFill>
                <a:schemeClr val="dk1"/>
              </a:solidFill>
              <a:latin typeface="Montserrat"/>
              <a:ea typeface="Montserrat"/>
              <a:cs typeface="Montserrat"/>
              <a:sym typeface="Montserrat"/>
            </a:endParaRPr>
          </a:p>
        </p:txBody>
      </p:sp>
      <p:sp>
        <p:nvSpPr>
          <p:cNvPr id="371" name="Google Shape;371;p32"/>
          <p:cNvSpPr txBox="1"/>
          <p:nvPr/>
        </p:nvSpPr>
        <p:spPr>
          <a:xfrm>
            <a:off x="5113625" y="4318000"/>
            <a:ext cx="972000" cy="35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500 років</a:t>
            </a:r>
            <a:endParaRPr b="1">
              <a:latin typeface="Montserrat"/>
              <a:ea typeface="Montserrat"/>
              <a:cs typeface="Montserrat"/>
              <a:sym typeface="Montserrat"/>
            </a:endParaRPr>
          </a:p>
        </p:txBody>
      </p:sp>
      <p:sp>
        <p:nvSpPr>
          <p:cNvPr id="372" name="Google Shape;372;p32"/>
          <p:cNvSpPr txBox="1"/>
          <p:nvPr/>
        </p:nvSpPr>
        <p:spPr>
          <a:xfrm>
            <a:off x="7157675" y="4318000"/>
            <a:ext cx="972000" cy="5487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1100">
                <a:solidFill>
                  <a:schemeClr val="dk1"/>
                </a:solidFill>
                <a:latin typeface="Montserrat"/>
                <a:ea typeface="Montserrat"/>
                <a:cs typeface="Montserrat"/>
                <a:sym typeface="Montserrat"/>
              </a:rPr>
              <a:t>1 млн років</a:t>
            </a:r>
            <a:endParaRPr b="1">
              <a:latin typeface="Montserrat"/>
              <a:ea typeface="Montserrat"/>
              <a:cs typeface="Montserrat"/>
              <a:sym typeface="Montserrat"/>
            </a:endParaRPr>
          </a:p>
        </p:txBody>
      </p:sp>
      <p:pic>
        <p:nvPicPr>
          <p:cNvPr id="373" name="Google Shape;373;p32"/>
          <p:cNvPicPr preferRelativeResize="0"/>
          <p:nvPr/>
        </p:nvPicPr>
        <p:blipFill>
          <a:blip r:embed="rId7">
            <a:alphaModFix/>
          </a:blip>
          <a:stretch>
            <a:fillRect/>
          </a:stretch>
        </p:blipFill>
        <p:spPr>
          <a:xfrm rot="1696851">
            <a:off x="1438775" y="2997975"/>
            <a:ext cx="272499" cy="1513876"/>
          </a:xfrm>
          <a:prstGeom prst="rect">
            <a:avLst/>
          </a:prstGeom>
          <a:noFill/>
          <a:ln>
            <a:noFill/>
          </a:ln>
        </p:spPr>
      </p:pic>
      <p:pic>
        <p:nvPicPr>
          <p:cNvPr id="374" name="Google Shape;374;p32"/>
          <p:cNvPicPr preferRelativeResize="0"/>
          <p:nvPr/>
        </p:nvPicPr>
        <p:blipFill>
          <a:blip r:embed="rId8">
            <a:alphaModFix/>
          </a:blip>
          <a:stretch>
            <a:fillRect/>
          </a:stretch>
        </p:blipFill>
        <p:spPr>
          <a:xfrm rot="1847699">
            <a:off x="3488484" y="3101982"/>
            <a:ext cx="437657" cy="1165637"/>
          </a:xfrm>
          <a:prstGeom prst="rect">
            <a:avLst/>
          </a:prstGeom>
          <a:noFill/>
          <a:ln>
            <a:noFill/>
          </a:ln>
        </p:spPr>
      </p:pic>
      <p:pic>
        <p:nvPicPr>
          <p:cNvPr id="375" name="Google Shape;375;p32"/>
          <p:cNvPicPr preferRelativeResize="0"/>
          <p:nvPr/>
        </p:nvPicPr>
        <p:blipFill>
          <a:blip r:embed="rId9">
            <a:alphaModFix/>
          </a:blip>
          <a:stretch>
            <a:fillRect/>
          </a:stretch>
        </p:blipFill>
        <p:spPr>
          <a:xfrm>
            <a:off x="5485652" y="3072125"/>
            <a:ext cx="394620" cy="1225349"/>
          </a:xfrm>
          <a:prstGeom prst="rect">
            <a:avLst/>
          </a:prstGeom>
          <a:noFill/>
          <a:ln>
            <a:noFill/>
          </a:ln>
        </p:spPr>
      </p:pic>
      <p:pic>
        <p:nvPicPr>
          <p:cNvPr id="376" name="Google Shape;376;p32"/>
          <p:cNvPicPr preferRelativeResize="0"/>
          <p:nvPr/>
        </p:nvPicPr>
        <p:blipFill>
          <a:blip r:embed="rId10">
            <a:alphaModFix/>
          </a:blip>
          <a:stretch>
            <a:fillRect/>
          </a:stretch>
        </p:blipFill>
        <p:spPr>
          <a:xfrm>
            <a:off x="7306632" y="3097562"/>
            <a:ext cx="674086" cy="1075950"/>
          </a:xfrm>
          <a:prstGeom prst="rect">
            <a:avLst/>
          </a:prstGeom>
          <a:noFill/>
          <a:ln>
            <a:noFill/>
          </a:ln>
        </p:spPr>
      </p:pic>
      <p:sp>
        <p:nvSpPr>
          <p:cNvPr id="377" name="Google Shape;377;p32"/>
          <p:cNvSpPr/>
          <p:nvPr/>
        </p:nvSpPr>
        <p:spPr>
          <a:xfrm>
            <a:off x="6510775" y="707275"/>
            <a:ext cx="1576850" cy="7500"/>
          </a:xfrm>
          <a:custGeom>
            <a:rect b="b" l="l" r="r" t="t"/>
            <a:pathLst>
              <a:path extrusionOk="0" h="300" w="63074">
                <a:moveTo>
                  <a:pt x="0" y="300"/>
                </a:moveTo>
                <a:cubicBezTo>
                  <a:pt x="21025" y="300"/>
                  <a:pt x="42049" y="0"/>
                  <a:pt x="63074" y="0"/>
                </a:cubicBezTo>
              </a:path>
            </a:pathLst>
          </a:custGeom>
          <a:noFill/>
          <a:ln cap="flat" cmpd="sng" w="38100">
            <a:solidFill>
              <a:srgbClr val="B1ECC8"/>
            </a:solidFill>
            <a:prstDash val="solid"/>
            <a:round/>
            <a:headEnd len="med" w="med" type="none"/>
            <a:tailEnd len="med" w="med" type="none"/>
          </a:ln>
        </p:spPr>
      </p:sp>
      <p:sp>
        <p:nvSpPr>
          <p:cNvPr id="378" name="Google Shape;378;p32"/>
          <p:cNvSpPr/>
          <p:nvPr/>
        </p:nvSpPr>
        <p:spPr>
          <a:xfrm>
            <a:off x="3555700" y="1057575"/>
            <a:ext cx="3157500" cy="30000"/>
          </a:xfrm>
          <a:custGeom>
            <a:rect b="b" l="l" r="r" t="t"/>
            <a:pathLst>
              <a:path extrusionOk="0" h="1200" w="126300">
                <a:moveTo>
                  <a:pt x="0" y="0"/>
                </a:moveTo>
                <a:cubicBezTo>
                  <a:pt x="42102" y="0"/>
                  <a:pt x="84198" y="1200"/>
                  <a:pt x="126300" y="1200"/>
                </a:cubicBezTo>
              </a:path>
            </a:pathLst>
          </a:custGeom>
          <a:noFill/>
          <a:ln cap="flat" cmpd="sng" w="38100">
            <a:solidFill>
              <a:srgbClr val="B1ECC8"/>
            </a:solidFill>
            <a:prstDash val="solid"/>
            <a:round/>
            <a:headEnd len="med" w="med" type="none"/>
            <a:tailEnd len="med" w="med" type="none"/>
          </a:ln>
        </p:spPr>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C1D3"/>
        </a:solidFill>
      </p:bgPr>
    </p:bg>
    <p:spTree>
      <p:nvGrpSpPr>
        <p:cNvPr id="382" name="Shape 382"/>
        <p:cNvGrpSpPr/>
        <p:nvPr/>
      </p:nvGrpSpPr>
      <p:grpSpPr>
        <a:xfrm>
          <a:off x="0" y="0"/>
          <a:ext cx="0" cy="0"/>
          <a:chOff x="0" y="0"/>
          <a:chExt cx="0" cy="0"/>
        </a:xfrm>
      </p:grpSpPr>
      <p:pic>
        <p:nvPicPr>
          <p:cNvPr id="383" name="Google Shape;383;p33"/>
          <p:cNvPicPr preferRelativeResize="0"/>
          <p:nvPr/>
        </p:nvPicPr>
        <p:blipFill rotWithShape="1">
          <a:blip r:embed="rId3">
            <a:alphaModFix/>
          </a:blip>
          <a:srcRect b="-294" l="48251" r="0" t="58309"/>
          <a:stretch/>
        </p:blipFill>
        <p:spPr>
          <a:xfrm>
            <a:off x="7436825" y="1427725"/>
            <a:ext cx="1261251" cy="1023224"/>
          </a:xfrm>
          <a:prstGeom prst="rect">
            <a:avLst/>
          </a:prstGeom>
          <a:noFill/>
          <a:ln>
            <a:noFill/>
          </a:ln>
        </p:spPr>
      </p:pic>
      <p:sp>
        <p:nvSpPr>
          <p:cNvPr id="384" name="Google Shape;384;p33"/>
          <p:cNvSpPr txBox="1"/>
          <p:nvPr/>
        </p:nvSpPr>
        <p:spPr>
          <a:xfrm>
            <a:off x="278675" y="4107759"/>
            <a:ext cx="1805400" cy="1114800"/>
          </a:xfrm>
          <a:prstGeom prst="rect">
            <a:avLst/>
          </a:prstGeom>
          <a:noFill/>
          <a:ln>
            <a:noFill/>
          </a:ln>
        </p:spPr>
        <p:txBody>
          <a:bodyPr anchorCtr="0" anchor="t" bIns="75650" lIns="75650" spcFirstLastPara="1" rIns="75650" wrap="square" tIns="75650">
            <a:noAutofit/>
          </a:bodyPr>
          <a:lstStyle/>
          <a:p>
            <a:pPr indent="0" lvl="0" marL="0" rtl="0" algn="ctr">
              <a:lnSpc>
                <a:spcPct val="115000"/>
              </a:lnSpc>
              <a:spcBef>
                <a:spcPts val="0"/>
              </a:spcBef>
              <a:spcAft>
                <a:spcPts val="0"/>
              </a:spcAft>
              <a:buNone/>
            </a:pPr>
            <a:r>
              <a:rPr b="1" lang="uk" sz="993">
                <a:solidFill>
                  <a:schemeClr val="dk1"/>
                </a:solidFill>
                <a:latin typeface="Montserrat"/>
                <a:ea typeface="Montserrat"/>
                <a:cs typeface="Montserrat"/>
                <a:sym typeface="Montserrat"/>
              </a:rPr>
              <a:t>Паперові чи вологі серветки</a:t>
            </a:r>
            <a:endParaRPr b="1" sz="993">
              <a:solidFill>
                <a:schemeClr val="dk1"/>
              </a:solidFill>
              <a:latin typeface="Montserrat"/>
              <a:ea typeface="Montserrat"/>
              <a:cs typeface="Montserrat"/>
              <a:sym typeface="Montserrat"/>
            </a:endParaRPr>
          </a:p>
        </p:txBody>
      </p:sp>
      <p:pic>
        <p:nvPicPr>
          <p:cNvPr id="385" name="Google Shape;385;p33"/>
          <p:cNvPicPr preferRelativeResize="0"/>
          <p:nvPr/>
        </p:nvPicPr>
        <p:blipFill rotWithShape="1">
          <a:blip r:embed="rId4">
            <a:alphaModFix/>
          </a:blip>
          <a:srcRect b="56257" l="0" r="47218" t="0"/>
          <a:stretch/>
        </p:blipFill>
        <p:spPr>
          <a:xfrm>
            <a:off x="524312" y="3044664"/>
            <a:ext cx="1314276" cy="1089252"/>
          </a:xfrm>
          <a:prstGeom prst="rect">
            <a:avLst/>
          </a:prstGeom>
          <a:noFill/>
          <a:ln>
            <a:noFill/>
          </a:ln>
        </p:spPr>
      </p:pic>
      <p:pic>
        <p:nvPicPr>
          <p:cNvPr id="386" name="Google Shape;386;p33"/>
          <p:cNvPicPr preferRelativeResize="0"/>
          <p:nvPr/>
        </p:nvPicPr>
        <p:blipFill rotWithShape="1">
          <a:blip r:embed="rId5">
            <a:alphaModFix/>
          </a:blip>
          <a:srcRect b="41538" l="0" r="46074" t="0"/>
          <a:stretch/>
        </p:blipFill>
        <p:spPr>
          <a:xfrm>
            <a:off x="632809" y="1406425"/>
            <a:ext cx="1067387" cy="1157174"/>
          </a:xfrm>
          <a:prstGeom prst="rect">
            <a:avLst/>
          </a:prstGeom>
          <a:noFill/>
          <a:ln>
            <a:noFill/>
          </a:ln>
        </p:spPr>
      </p:pic>
      <p:pic>
        <p:nvPicPr>
          <p:cNvPr id="387" name="Google Shape;387;p33"/>
          <p:cNvPicPr preferRelativeResize="0"/>
          <p:nvPr/>
        </p:nvPicPr>
        <p:blipFill rotWithShape="1">
          <a:blip r:embed="rId6">
            <a:alphaModFix/>
          </a:blip>
          <a:srcRect b="40590" l="51716" r="0" t="947"/>
          <a:stretch/>
        </p:blipFill>
        <p:spPr>
          <a:xfrm>
            <a:off x="2307438" y="1427725"/>
            <a:ext cx="920512" cy="1114575"/>
          </a:xfrm>
          <a:prstGeom prst="rect">
            <a:avLst/>
          </a:prstGeom>
          <a:noFill/>
          <a:ln>
            <a:noFill/>
          </a:ln>
        </p:spPr>
      </p:pic>
      <p:pic>
        <p:nvPicPr>
          <p:cNvPr id="388" name="Google Shape;388;p33"/>
          <p:cNvPicPr preferRelativeResize="0"/>
          <p:nvPr/>
        </p:nvPicPr>
        <p:blipFill rotWithShape="1">
          <a:blip r:embed="rId5">
            <a:alphaModFix/>
          </a:blip>
          <a:srcRect b="-294" l="-5371" r="51445" t="58309"/>
          <a:stretch/>
        </p:blipFill>
        <p:spPr>
          <a:xfrm>
            <a:off x="3682372" y="1596050"/>
            <a:ext cx="1314276" cy="1023222"/>
          </a:xfrm>
          <a:prstGeom prst="rect">
            <a:avLst/>
          </a:prstGeom>
          <a:noFill/>
          <a:ln>
            <a:noFill/>
          </a:ln>
        </p:spPr>
      </p:pic>
      <p:pic>
        <p:nvPicPr>
          <p:cNvPr id="389" name="Google Shape;389;p33"/>
          <p:cNvPicPr preferRelativeResize="0"/>
          <p:nvPr/>
        </p:nvPicPr>
        <p:blipFill>
          <a:blip r:embed="rId7">
            <a:alphaModFix/>
          </a:blip>
          <a:stretch>
            <a:fillRect/>
          </a:stretch>
        </p:blipFill>
        <p:spPr>
          <a:xfrm>
            <a:off x="1554706" y="3876503"/>
            <a:ext cx="271602" cy="271602"/>
          </a:xfrm>
          <a:prstGeom prst="rect">
            <a:avLst/>
          </a:prstGeom>
          <a:noFill/>
          <a:ln>
            <a:noFill/>
          </a:ln>
        </p:spPr>
      </p:pic>
      <p:pic>
        <p:nvPicPr>
          <p:cNvPr id="390" name="Google Shape;390;p33"/>
          <p:cNvPicPr preferRelativeResize="0"/>
          <p:nvPr/>
        </p:nvPicPr>
        <p:blipFill>
          <a:blip r:embed="rId8">
            <a:alphaModFix/>
          </a:blip>
          <a:stretch>
            <a:fillRect/>
          </a:stretch>
        </p:blipFill>
        <p:spPr>
          <a:xfrm>
            <a:off x="4752677" y="1936496"/>
            <a:ext cx="271602" cy="271602"/>
          </a:xfrm>
          <a:prstGeom prst="rect">
            <a:avLst/>
          </a:prstGeom>
          <a:noFill/>
          <a:ln>
            <a:noFill/>
          </a:ln>
        </p:spPr>
      </p:pic>
      <p:pic>
        <p:nvPicPr>
          <p:cNvPr id="391" name="Google Shape;391;p33"/>
          <p:cNvPicPr preferRelativeResize="0"/>
          <p:nvPr/>
        </p:nvPicPr>
        <p:blipFill>
          <a:blip r:embed="rId9">
            <a:alphaModFix/>
          </a:blip>
          <a:stretch>
            <a:fillRect/>
          </a:stretch>
        </p:blipFill>
        <p:spPr>
          <a:xfrm>
            <a:off x="2745665" y="1936488"/>
            <a:ext cx="271602" cy="271602"/>
          </a:xfrm>
          <a:prstGeom prst="rect">
            <a:avLst/>
          </a:prstGeom>
          <a:noFill/>
          <a:ln>
            <a:noFill/>
          </a:ln>
        </p:spPr>
      </p:pic>
      <p:pic>
        <p:nvPicPr>
          <p:cNvPr id="392" name="Google Shape;392;p33"/>
          <p:cNvPicPr preferRelativeResize="0"/>
          <p:nvPr/>
        </p:nvPicPr>
        <p:blipFill>
          <a:blip r:embed="rId10">
            <a:alphaModFix/>
          </a:blip>
          <a:stretch>
            <a:fillRect/>
          </a:stretch>
        </p:blipFill>
        <p:spPr>
          <a:xfrm>
            <a:off x="3017272" y="3836156"/>
            <a:ext cx="271602" cy="271602"/>
          </a:xfrm>
          <a:prstGeom prst="rect">
            <a:avLst/>
          </a:prstGeom>
          <a:noFill/>
          <a:ln>
            <a:noFill/>
          </a:ln>
        </p:spPr>
      </p:pic>
      <p:pic>
        <p:nvPicPr>
          <p:cNvPr id="393" name="Google Shape;393;p33"/>
          <p:cNvPicPr preferRelativeResize="0"/>
          <p:nvPr/>
        </p:nvPicPr>
        <p:blipFill>
          <a:blip r:embed="rId11">
            <a:alphaModFix/>
          </a:blip>
          <a:stretch>
            <a:fillRect/>
          </a:stretch>
        </p:blipFill>
        <p:spPr>
          <a:xfrm>
            <a:off x="1343319" y="1936492"/>
            <a:ext cx="271602" cy="271602"/>
          </a:xfrm>
          <a:prstGeom prst="rect">
            <a:avLst/>
          </a:prstGeom>
          <a:noFill/>
          <a:ln>
            <a:noFill/>
          </a:ln>
        </p:spPr>
      </p:pic>
      <p:sp>
        <p:nvSpPr>
          <p:cNvPr id="394" name="Google Shape;394;p33"/>
          <p:cNvSpPr txBox="1"/>
          <p:nvPr/>
        </p:nvSpPr>
        <p:spPr>
          <a:xfrm>
            <a:off x="278675" y="2495577"/>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15000"/>
              </a:lnSpc>
              <a:spcBef>
                <a:spcPts val="993"/>
              </a:spcBef>
              <a:spcAft>
                <a:spcPts val="993"/>
              </a:spcAft>
              <a:buNone/>
            </a:pPr>
            <a:r>
              <a:rPr b="1" lang="uk" sz="993">
                <a:solidFill>
                  <a:schemeClr val="dk1"/>
                </a:solidFill>
                <a:latin typeface="Montserrat"/>
                <a:ea typeface="Montserrat"/>
                <a:cs typeface="Montserrat"/>
                <a:sym typeface="Montserrat"/>
              </a:rPr>
              <a:t>Пакети</a:t>
            </a:r>
            <a:endParaRPr b="1" sz="993">
              <a:solidFill>
                <a:schemeClr val="dk1"/>
              </a:solidFill>
              <a:latin typeface="Montserrat"/>
              <a:ea typeface="Montserrat"/>
              <a:cs typeface="Montserrat"/>
              <a:sym typeface="Montserrat"/>
            </a:endParaRPr>
          </a:p>
        </p:txBody>
      </p:sp>
      <p:sp>
        <p:nvSpPr>
          <p:cNvPr id="395" name="Google Shape;395;p33"/>
          <p:cNvSpPr txBox="1"/>
          <p:nvPr/>
        </p:nvSpPr>
        <p:spPr>
          <a:xfrm>
            <a:off x="1824340" y="2495577"/>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00000"/>
              </a:lnSpc>
              <a:spcBef>
                <a:spcPts val="993"/>
              </a:spcBef>
              <a:spcAft>
                <a:spcPts val="993"/>
              </a:spcAft>
              <a:buNone/>
            </a:pPr>
            <a:r>
              <a:rPr b="1" lang="uk" sz="993">
                <a:solidFill>
                  <a:schemeClr val="dk1"/>
                </a:solidFill>
                <a:latin typeface="Montserrat"/>
                <a:ea typeface="Montserrat"/>
                <a:cs typeface="Montserrat"/>
                <a:sym typeface="Montserrat"/>
              </a:rPr>
              <a:t>Пластикові</a:t>
            </a:r>
            <a:br>
              <a:rPr b="1" lang="uk" sz="993">
                <a:solidFill>
                  <a:schemeClr val="dk1"/>
                </a:solidFill>
                <a:latin typeface="Montserrat"/>
                <a:ea typeface="Montserrat"/>
                <a:cs typeface="Montserrat"/>
                <a:sym typeface="Montserrat"/>
              </a:rPr>
            </a:br>
            <a:r>
              <a:rPr b="1" lang="uk" sz="993">
                <a:solidFill>
                  <a:schemeClr val="dk1"/>
                </a:solidFill>
                <a:latin typeface="Montserrat"/>
                <a:ea typeface="Montserrat"/>
                <a:cs typeface="Montserrat"/>
                <a:sym typeface="Montserrat"/>
              </a:rPr>
              <a:t>пляшки</a:t>
            </a:r>
            <a:endParaRPr b="1" sz="993">
              <a:solidFill>
                <a:schemeClr val="dk1"/>
              </a:solidFill>
              <a:latin typeface="Montserrat"/>
              <a:ea typeface="Montserrat"/>
              <a:cs typeface="Montserrat"/>
              <a:sym typeface="Montserrat"/>
            </a:endParaRPr>
          </a:p>
        </p:txBody>
      </p:sp>
      <p:sp>
        <p:nvSpPr>
          <p:cNvPr id="396" name="Google Shape;396;p33"/>
          <p:cNvSpPr txBox="1"/>
          <p:nvPr/>
        </p:nvSpPr>
        <p:spPr>
          <a:xfrm>
            <a:off x="3475395" y="2495577"/>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00000"/>
              </a:lnSpc>
              <a:spcBef>
                <a:spcPts val="993"/>
              </a:spcBef>
              <a:spcAft>
                <a:spcPts val="993"/>
              </a:spcAft>
              <a:buNone/>
            </a:pPr>
            <a:r>
              <a:rPr b="1" lang="uk" sz="993">
                <a:solidFill>
                  <a:schemeClr val="dk1"/>
                </a:solidFill>
                <a:latin typeface="Montserrat"/>
                <a:ea typeface="Montserrat"/>
                <a:cs typeface="Montserrat"/>
                <a:sym typeface="Montserrat"/>
              </a:rPr>
              <a:t>Пластиковий</a:t>
            </a:r>
            <a:br>
              <a:rPr b="1" lang="uk" sz="993">
                <a:solidFill>
                  <a:schemeClr val="dk1"/>
                </a:solidFill>
                <a:latin typeface="Montserrat"/>
                <a:ea typeface="Montserrat"/>
                <a:cs typeface="Montserrat"/>
                <a:sym typeface="Montserrat"/>
              </a:rPr>
            </a:br>
            <a:r>
              <a:rPr b="1" lang="uk" sz="993">
                <a:solidFill>
                  <a:schemeClr val="dk1"/>
                </a:solidFill>
                <a:latin typeface="Montserrat"/>
                <a:ea typeface="Montserrat"/>
                <a:cs typeface="Montserrat"/>
                <a:sym typeface="Montserrat"/>
              </a:rPr>
              <a:t>посуд</a:t>
            </a:r>
            <a:endParaRPr b="1" sz="993">
              <a:solidFill>
                <a:schemeClr val="dk1"/>
              </a:solidFill>
              <a:latin typeface="Montserrat"/>
              <a:ea typeface="Montserrat"/>
              <a:cs typeface="Montserrat"/>
              <a:sym typeface="Montserrat"/>
            </a:endParaRPr>
          </a:p>
        </p:txBody>
      </p:sp>
      <p:sp>
        <p:nvSpPr>
          <p:cNvPr id="397" name="Google Shape;397;p33"/>
          <p:cNvSpPr txBox="1"/>
          <p:nvPr/>
        </p:nvSpPr>
        <p:spPr>
          <a:xfrm>
            <a:off x="5205150" y="2495577"/>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15000"/>
              </a:lnSpc>
              <a:spcBef>
                <a:spcPts val="993"/>
              </a:spcBef>
              <a:spcAft>
                <a:spcPts val="993"/>
              </a:spcAft>
              <a:buNone/>
            </a:pPr>
            <a:r>
              <a:rPr b="1" lang="uk" sz="993">
                <a:solidFill>
                  <a:schemeClr val="dk1"/>
                </a:solidFill>
                <a:latin typeface="Montserrat"/>
                <a:ea typeface="Montserrat"/>
                <a:cs typeface="Montserrat"/>
                <a:sym typeface="Montserrat"/>
              </a:rPr>
              <a:t>Соломинки</a:t>
            </a:r>
            <a:endParaRPr b="1" sz="993">
              <a:solidFill>
                <a:schemeClr val="dk1"/>
              </a:solidFill>
              <a:latin typeface="Montserrat"/>
              <a:ea typeface="Montserrat"/>
              <a:cs typeface="Montserrat"/>
              <a:sym typeface="Montserrat"/>
            </a:endParaRPr>
          </a:p>
        </p:txBody>
      </p:sp>
      <p:sp>
        <p:nvSpPr>
          <p:cNvPr id="398" name="Google Shape;398;p33"/>
          <p:cNvSpPr txBox="1"/>
          <p:nvPr/>
        </p:nvSpPr>
        <p:spPr>
          <a:xfrm>
            <a:off x="1824340" y="4107759"/>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15000"/>
              </a:lnSpc>
              <a:spcBef>
                <a:spcPts val="0"/>
              </a:spcBef>
              <a:spcAft>
                <a:spcPts val="0"/>
              </a:spcAft>
              <a:buNone/>
            </a:pPr>
            <a:r>
              <a:rPr b="1" lang="uk" sz="993">
                <a:solidFill>
                  <a:schemeClr val="dk1"/>
                </a:solidFill>
                <a:latin typeface="Montserrat"/>
                <a:ea typeface="Montserrat"/>
                <a:cs typeface="Montserrat"/>
                <a:sym typeface="Montserrat"/>
              </a:rPr>
              <a:t>Квіти</a:t>
            </a:r>
            <a:br>
              <a:rPr b="1" lang="uk" sz="993">
                <a:solidFill>
                  <a:schemeClr val="dk1"/>
                </a:solidFill>
                <a:latin typeface="Montserrat"/>
                <a:ea typeface="Montserrat"/>
                <a:cs typeface="Montserrat"/>
                <a:sym typeface="Montserrat"/>
              </a:rPr>
            </a:br>
            <a:r>
              <a:rPr b="1" lang="uk" sz="993">
                <a:solidFill>
                  <a:schemeClr val="dk1"/>
                </a:solidFill>
                <a:latin typeface="Montserrat"/>
                <a:ea typeface="Montserrat"/>
                <a:cs typeface="Montserrat"/>
                <a:sym typeface="Montserrat"/>
              </a:rPr>
              <a:t>в обгортці</a:t>
            </a:r>
            <a:endParaRPr b="1" sz="993">
              <a:solidFill>
                <a:schemeClr val="dk1"/>
              </a:solidFill>
              <a:latin typeface="Montserrat"/>
              <a:ea typeface="Montserrat"/>
              <a:cs typeface="Montserrat"/>
              <a:sym typeface="Montserrat"/>
            </a:endParaRPr>
          </a:p>
          <a:p>
            <a:pPr indent="0" lvl="0" marL="0" rtl="0" algn="ctr">
              <a:lnSpc>
                <a:spcPct val="100000"/>
              </a:lnSpc>
              <a:spcBef>
                <a:spcPts val="993"/>
              </a:spcBef>
              <a:spcAft>
                <a:spcPts val="993"/>
              </a:spcAft>
              <a:buNone/>
            </a:pPr>
            <a:r>
              <a:t/>
            </a:r>
            <a:endParaRPr b="1" sz="993">
              <a:solidFill>
                <a:schemeClr val="dk1"/>
              </a:solidFill>
              <a:latin typeface="Montserrat"/>
              <a:ea typeface="Montserrat"/>
              <a:cs typeface="Montserrat"/>
              <a:sym typeface="Montserrat"/>
            </a:endParaRPr>
          </a:p>
        </p:txBody>
      </p:sp>
      <p:sp>
        <p:nvSpPr>
          <p:cNvPr id="399" name="Google Shape;399;p33"/>
          <p:cNvSpPr txBox="1"/>
          <p:nvPr/>
        </p:nvSpPr>
        <p:spPr>
          <a:xfrm>
            <a:off x="3475395" y="4107759"/>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15000"/>
              </a:lnSpc>
              <a:spcBef>
                <a:spcPts val="0"/>
              </a:spcBef>
              <a:spcAft>
                <a:spcPts val="0"/>
              </a:spcAft>
              <a:buNone/>
            </a:pPr>
            <a:r>
              <a:rPr b="1" lang="uk" sz="993">
                <a:solidFill>
                  <a:schemeClr val="dk1"/>
                </a:solidFill>
                <a:latin typeface="Montserrat"/>
                <a:ea typeface="Montserrat"/>
                <a:cs typeface="Montserrat"/>
                <a:sym typeface="Montserrat"/>
              </a:rPr>
              <a:t>Повітряні</a:t>
            </a:r>
            <a:br>
              <a:rPr b="1" lang="uk" sz="993">
                <a:solidFill>
                  <a:schemeClr val="dk1"/>
                </a:solidFill>
                <a:latin typeface="Montserrat"/>
                <a:ea typeface="Montserrat"/>
                <a:cs typeface="Montserrat"/>
                <a:sym typeface="Montserrat"/>
              </a:rPr>
            </a:br>
            <a:r>
              <a:rPr b="1" lang="uk" sz="993">
                <a:solidFill>
                  <a:schemeClr val="dk1"/>
                </a:solidFill>
                <a:latin typeface="Montserrat"/>
                <a:ea typeface="Montserrat"/>
                <a:cs typeface="Montserrat"/>
                <a:sym typeface="Montserrat"/>
              </a:rPr>
              <a:t>кульки</a:t>
            </a:r>
            <a:endParaRPr b="1" sz="993">
              <a:solidFill>
                <a:schemeClr val="dk1"/>
              </a:solidFill>
              <a:latin typeface="Montserrat"/>
              <a:ea typeface="Montserrat"/>
              <a:cs typeface="Montserrat"/>
              <a:sym typeface="Montserrat"/>
            </a:endParaRPr>
          </a:p>
        </p:txBody>
      </p:sp>
      <p:sp>
        <p:nvSpPr>
          <p:cNvPr id="400" name="Google Shape;400;p33"/>
          <p:cNvSpPr txBox="1"/>
          <p:nvPr/>
        </p:nvSpPr>
        <p:spPr>
          <a:xfrm>
            <a:off x="5205150" y="4107759"/>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15000"/>
              </a:lnSpc>
              <a:spcBef>
                <a:spcPts val="0"/>
              </a:spcBef>
              <a:spcAft>
                <a:spcPts val="0"/>
              </a:spcAft>
              <a:buNone/>
            </a:pPr>
            <a:r>
              <a:rPr b="1" lang="uk" sz="993">
                <a:solidFill>
                  <a:schemeClr val="dk1"/>
                </a:solidFill>
                <a:latin typeface="Montserrat"/>
                <a:ea typeface="Montserrat"/>
                <a:cs typeface="Montserrat"/>
                <a:sym typeface="Montserrat"/>
              </a:rPr>
              <a:t>Подарункове паковання</a:t>
            </a:r>
            <a:endParaRPr b="1" sz="993">
              <a:solidFill>
                <a:schemeClr val="dk1"/>
              </a:solidFill>
              <a:latin typeface="Montserrat"/>
              <a:ea typeface="Montserrat"/>
              <a:cs typeface="Montserrat"/>
              <a:sym typeface="Montserrat"/>
            </a:endParaRPr>
          </a:p>
          <a:p>
            <a:pPr indent="0" lvl="0" marL="0" rtl="0" algn="ctr">
              <a:lnSpc>
                <a:spcPct val="115000"/>
              </a:lnSpc>
              <a:spcBef>
                <a:spcPts val="993"/>
              </a:spcBef>
              <a:spcAft>
                <a:spcPts val="0"/>
              </a:spcAft>
              <a:buNone/>
            </a:pPr>
            <a:r>
              <a:t/>
            </a:r>
            <a:endParaRPr b="1" sz="993">
              <a:solidFill>
                <a:schemeClr val="dk1"/>
              </a:solidFill>
              <a:latin typeface="Montserrat"/>
              <a:ea typeface="Montserrat"/>
              <a:cs typeface="Montserrat"/>
              <a:sym typeface="Montserrat"/>
            </a:endParaRPr>
          </a:p>
          <a:p>
            <a:pPr indent="0" lvl="0" marL="0" rtl="0" algn="ctr">
              <a:lnSpc>
                <a:spcPct val="100000"/>
              </a:lnSpc>
              <a:spcBef>
                <a:spcPts val="993"/>
              </a:spcBef>
              <a:spcAft>
                <a:spcPts val="993"/>
              </a:spcAft>
              <a:buNone/>
            </a:pPr>
            <a:r>
              <a:t/>
            </a:r>
            <a:endParaRPr b="1" sz="993">
              <a:solidFill>
                <a:schemeClr val="dk1"/>
              </a:solidFill>
              <a:latin typeface="Montserrat"/>
              <a:ea typeface="Montserrat"/>
              <a:cs typeface="Montserrat"/>
              <a:sym typeface="Montserrat"/>
            </a:endParaRPr>
          </a:p>
        </p:txBody>
      </p:sp>
      <p:pic>
        <p:nvPicPr>
          <p:cNvPr id="401" name="Google Shape;401;p33"/>
          <p:cNvPicPr preferRelativeResize="0"/>
          <p:nvPr/>
        </p:nvPicPr>
        <p:blipFill rotWithShape="1">
          <a:blip r:embed="rId4">
            <a:alphaModFix/>
          </a:blip>
          <a:srcRect b="42903" l="51312" r="4718" t="0"/>
          <a:stretch/>
        </p:blipFill>
        <p:spPr>
          <a:xfrm rot="2371508">
            <a:off x="2283445" y="3069538"/>
            <a:ext cx="944170" cy="1226107"/>
          </a:xfrm>
          <a:prstGeom prst="rect">
            <a:avLst/>
          </a:prstGeom>
          <a:noFill/>
          <a:ln>
            <a:noFill/>
          </a:ln>
        </p:spPr>
      </p:pic>
      <p:pic>
        <p:nvPicPr>
          <p:cNvPr id="402" name="Google Shape;402;p33"/>
          <p:cNvPicPr preferRelativeResize="0"/>
          <p:nvPr/>
        </p:nvPicPr>
        <p:blipFill rotWithShape="1">
          <a:blip r:embed="rId4">
            <a:alphaModFix/>
          </a:blip>
          <a:srcRect b="2344" l="0" r="51590" t="41846"/>
          <a:stretch/>
        </p:blipFill>
        <p:spPr>
          <a:xfrm>
            <a:off x="3835157" y="2977287"/>
            <a:ext cx="1067387" cy="1230566"/>
          </a:xfrm>
          <a:prstGeom prst="rect">
            <a:avLst/>
          </a:prstGeom>
          <a:noFill/>
          <a:ln>
            <a:noFill/>
          </a:ln>
        </p:spPr>
      </p:pic>
      <p:pic>
        <p:nvPicPr>
          <p:cNvPr id="403" name="Google Shape;403;p33"/>
          <p:cNvPicPr preferRelativeResize="0"/>
          <p:nvPr/>
        </p:nvPicPr>
        <p:blipFill rotWithShape="1">
          <a:blip r:embed="rId4">
            <a:alphaModFix/>
          </a:blip>
          <a:srcRect b="-3049" l="47379" r="4212" t="56643"/>
          <a:stretch/>
        </p:blipFill>
        <p:spPr>
          <a:xfrm>
            <a:off x="5574251" y="3184628"/>
            <a:ext cx="1067369" cy="1023222"/>
          </a:xfrm>
          <a:prstGeom prst="rect">
            <a:avLst/>
          </a:prstGeom>
          <a:noFill/>
          <a:ln>
            <a:noFill/>
          </a:ln>
        </p:spPr>
      </p:pic>
      <p:pic>
        <p:nvPicPr>
          <p:cNvPr id="404" name="Google Shape;404;p33"/>
          <p:cNvPicPr preferRelativeResize="0"/>
          <p:nvPr/>
        </p:nvPicPr>
        <p:blipFill>
          <a:blip r:embed="rId9">
            <a:alphaModFix/>
          </a:blip>
          <a:stretch>
            <a:fillRect/>
          </a:stretch>
        </p:blipFill>
        <p:spPr>
          <a:xfrm>
            <a:off x="4725040" y="3706438"/>
            <a:ext cx="271602" cy="271602"/>
          </a:xfrm>
          <a:prstGeom prst="rect">
            <a:avLst/>
          </a:prstGeom>
          <a:noFill/>
          <a:ln>
            <a:noFill/>
          </a:ln>
        </p:spPr>
      </p:pic>
      <p:pic>
        <p:nvPicPr>
          <p:cNvPr id="405" name="Google Shape;405;p33"/>
          <p:cNvPicPr preferRelativeResize="0"/>
          <p:nvPr/>
        </p:nvPicPr>
        <p:blipFill>
          <a:blip r:embed="rId11">
            <a:alphaModFix/>
          </a:blip>
          <a:stretch>
            <a:fillRect/>
          </a:stretch>
        </p:blipFill>
        <p:spPr>
          <a:xfrm>
            <a:off x="6521244" y="3706442"/>
            <a:ext cx="271602" cy="271602"/>
          </a:xfrm>
          <a:prstGeom prst="rect">
            <a:avLst/>
          </a:prstGeom>
          <a:noFill/>
          <a:ln>
            <a:noFill/>
          </a:ln>
        </p:spPr>
      </p:pic>
      <p:sp>
        <p:nvSpPr>
          <p:cNvPr id="406" name="Google Shape;406;p33"/>
          <p:cNvSpPr/>
          <p:nvPr/>
        </p:nvSpPr>
        <p:spPr>
          <a:xfrm>
            <a:off x="336950" y="654436"/>
            <a:ext cx="2378000" cy="32400"/>
          </a:xfrm>
          <a:custGeom>
            <a:rect b="b" l="l" r="r" t="t"/>
            <a:pathLst>
              <a:path extrusionOk="0" h="1296" w="95120">
                <a:moveTo>
                  <a:pt x="0" y="0"/>
                </a:moveTo>
                <a:cubicBezTo>
                  <a:pt x="31710" y="0"/>
                  <a:pt x="63410" y="1296"/>
                  <a:pt x="95120" y="1296"/>
                </a:cubicBezTo>
              </a:path>
            </a:pathLst>
          </a:custGeom>
          <a:noFill/>
          <a:ln cap="flat" cmpd="sng" w="38100">
            <a:solidFill>
              <a:srgbClr val="F15466"/>
            </a:solidFill>
            <a:prstDash val="solid"/>
            <a:round/>
            <a:headEnd len="med" w="med" type="none"/>
            <a:tailEnd len="med" w="med" type="none"/>
          </a:ln>
        </p:spPr>
      </p:sp>
      <p:sp>
        <p:nvSpPr>
          <p:cNvPr id="407" name="Google Shape;407;p33"/>
          <p:cNvSpPr txBox="1"/>
          <p:nvPr/>
        </p:nvSpPr>
        <p:spPr>
          <a:xfrm>
            <a:off x="293050" y="255025"/>
            <a:ext cx="63390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ExtraBold"/>
                <a:ea typeface="Montserrat ExtraBold"/>
                <a:cs typeface="Montserrat ExtraBold"/>
                <a:sym typeface="Montserrat ExtraBold"/>
              </a:rPr>
              <a:t>ВІДМОВЛЯЙСЯ</a:t>
            </a:r>
            <a:r>
              <a:rPr b="1" lang="uk" sz="2200">
                <a:latin typeface="Montserrat"/>
                <a:ea typeface="Montserrat"/>
                <a:cs typeface="Montserrat"/>
                <a:sym typeface="Montserrat"/>
              </a:rPr>
              <a:t> ВІД ОДНОРАЗОВОГО, ЗАЙВОГО І НЕПОТРІБНОГО</a:t>
            </a:r>
            <a:endParaRPr b="1" i="1" sz="2200">
              <a:latin typeface="Montserrat"/>
              <a:ea typeface="Montserrat"/>
              <a:cs typeface="Montserrat"/>
              <a:sym typeface="Montserrat"/>
            </a:endParaRPr>
          </a:p>
        </p:txBody>
      </p:sp>
      <p:pic>
        <p:nvPicPr>
          <p:cNvPr id="408" name="Google Shape;408;p33"/>
          <p:cNvPicPr preferRelativeResize="0"/>
          <p:nvPr/>
        </p:nvPicPr>
        <p:blipFill>
          <a:blip r:embed="rId12">
            <a:alphaModFix/>
          </a:blip>
          <a:stretch>
            <a:fillRect/>
          </a:stretch>
        </p:blipFill>
        <p:spPr>
          <a:xfrm>
            <a:off x="8416016" y="1931255"/>
            <a:ext cx="282067" cy="282067"/>
          </a:xfrm>
          <a:prstGeom prst="rect">
            <a:avLst/>
          </a:prstGeom>
          <a:noFill/>
          <a:ln>
            <a:noFill/>
          </a:ln>
        </p:spPr>
      </p:pic>
      <p:sp>
        <p:nvSpPr>
          <p:cNvPr id="409" name="Google Shape;409;p33"/>
          <p:cNvSpPr txBox="1"/>
          <p:nvPr/>
        </p:nvSpPr>
        <p:spPr>
          <a:xfrm>
            <a:off x="7219050" y="2495577"/>
            <a:ext cx="1805400" cy="282300"/>
          </a:xfrm>
          <a:prstGeom prst="rect">
            <a:avLst/>
          </a:prstGeom>
          <a:noFill/>
          <a:ln>
            <a:noFill/>
          </a:ln>
        </p:spPr>
        <p:txBody>
          <a:bodyPr anchorCtr="0" anchor="t" bIns="75650" lIns="75650" spcFirstLastPara="1" rIns="75650" wrap="square" tIns="75650">
            <a:noAutofit/>
          </a:bodyPr>
          <a:lstStyle/>
          <a:p>
            <a:pPr indent="0" lvl="0" marL="0" rtl="0" algn="ctr">
              <a:lnSpc>
                <a:spcPct val="115000"/>
              </a:lnSpc>
              <a:spcBef>
                <a:spcPts val="993"/>
              </a:spcBef>
              <a:spcAft>
                <a:spcPts val="993"/>
              </a:spcAft>
              <a:buNone/>
            </a:pPr>
            <a:r>
              <a:rPr b="1" lang="uk" sz="993">
                <a:solidFill>
                  <a:schemeClr val="dk1"/>
                </a:solidFill>
                <a:latin typeface="Montserrat"/>
                <a:ea typeface="Montserrat"/>
                <a:cs typeface="Montserrat"/>
                <a:sym typeface="Montserrat"/>
              </a:rPr>
              <a:t>Харчова</a:t>
            </a:r>
            <a:br>
              <a:rPr b="1" lang="uk" sz="993">
                <a:solidFill>
                  <a:schemeClr val="dk1"/>
                </a:solidFill>
                <a:latin typeface="Montserrat"/>
                <a:ea typeface="Montserrat"/>
                <a:cs typeface="Montserrat"/>
                <a:sym typeface="Montserrat"/>
              </a:rPr>
            </a:br>
            <a:r>
              <a:rPr b="1" lang="uk" sz="993">
                <a:solidFill>
                  <a:schemeClr val="dk1"/>
                </a:solidFill>
                <a:latin typeface="Montserrat"/>
                <a:ea typeface="Montserrat"/>
                <a:cs typeface="Montserrat"/>
                <a:sym typeface="Montserrat"/>
              </a:rPr>
              <a:t>плівка</a:t>
            </a:r>
            <a:endParaRPr b="1" sz="993">
              <a:solidFill>
                <a:schemeClr val="dk1"/>
              </a:solidFill>
              <a:latin typeface="Montserrat"/>
              <a:ea typeface="Montserrat"/>
              <a:cs typeface="Montserrat"/>
              <a:sym typeface="Montserrat"/>
            </a:endParaRPr>
          </a:p>
        </p:txBody>
      </p:sp>
      <p:sp>
        <p:nvSpPr>
          <p:cNvPr id="410" name="Google Shape;410;p33"/>
          <p:cNvSpPr txBox="1"/>
          <p:nvPr/>
        </p:nvSpPr>
        <p:spPr>
          <a:xfrm>
            <a:off x="7219050" y="4107745"/>
            <a:ext cx="1805400" cy="444000"/>
          </a:xfrm>
          <a:prstGeom prst="rect">
            <a:avLst/>
          </a:prstGeom>
          <a:noFill/>
          <a:ln>
            <a:noFill/>
          </a:ln>
        </p:spPr>
        <p:txBody>
          <a:bodyPr anchorCtr="0" anchor="t" bIns="75650" lIns="75650" spcFirstLastPara="1" rIns="75650" wrap="square" tIns="75650">
            <a:noAutofit/>
          </a:bodyPr>
          <a:lstStyle/>
          <a:p>
            <a:pPr indent="0" lvl="0" marL="0" rtl="0" algn="ctr">
              <a:lnSpc>
                <a:spcPct val="100000"/>
              </a:lnSpc>
              <a:spcBef>
                <a:spcPts val="993"/>
              </a:spcBef>
              <a:spcAft>
                <a:spcPts val="993"/>
              </a:spcAft>
              <a:buNone/>
            </a:pPr>
            <a:r>
              <a:rPr b="1" lang="uk" sz="993">
                <a:solidFill>
                  <a:schemeClr val="dk1"/>
                </a:solidFill>
                <a:latin typeface="Montserrat"/>
                <a:ea typeface="Montserrat"/>
                <a:cs typeface="Montserrat"/>
                <a:sym typeface="Montserrat"/>
              </a:rPr>
              <a:t>Рекламні листівки</a:t>
            </a:r>
            <a:br>
              <a:rPr b="1" lang="uk" sz="993">
                <a:solidFill>
                  <a:schemeClr val="dk1"/>
                </a:solidFill>
                <a:latin typeface="Montserrat"/>
                <a:ea typeface="Montserrat"/>
                <a:cs typeface="Montserrat"/>
                <a:sym typeface="Montserrat"/>
              </a:rPr>
            </a:br>
            <a:r>
              <a:rPr b="1" lang="uk" sz="993">
                <a:solidFill>
                  <a:schemeClr val="dk1"/>
                </a:solidFill>
                <a:latin typeface="Montserrat"/>
                <a:ea typeface="Montserrat"/>
                <a:cs typeface="Montserrat"/>
                <a:sym typeface="Montserrat"/>
              </a:rPr>
              <a:t>та паперові чеки</a:t>
            </a:r>
            <a:endParaRPr b="1" sz="993">
              <a:solidFill>
                <a:schemeClr val="dk1"/>
              </a:solidFill>
              <a:latin typeface="Montserrat"/>
              <a:ea typeface="Montserrat"/>
              <a:cs typeface="Montserrat"/>
              <a:sym typeface="Montserrat"/>
            </a:endParaRPr>
          </a:p>
        </p:txBody>
      </p:sp>
      <p:pic>
        <p:nvPicPr>
          <p:cNvPr id="411" name="Google Shape;411;p33"/>
          <p:cNvPicPr preferRelativeResize="0"/>
          <p:nvPr/>
        </p:nvPicPr>
        <p:blipFill>
          <a:blip r:embed="rId11">
            <a:alphaModFix/>
          </a:blip>
          <a:stretch>
            <a:fillRect/>
          </a:stretch>
        </p:blipFill>
        <p:spPr>
          <a:xfrm>
            <a:off x="8482582" y="3706442"/>
            <a:ext cx="271602" cy="271602"/>
          </a:xfrm>
          <a:prstGeom prst="rect">
            <a:avLst/>
          </a:prstGeom>
          <a:noFill/>
          <a:ln>
            <a:noFill/>
          </a:ln>
        </p:spPr>
      </p:pic>
      <p:pic>
        <p:nvPicPr>
          <p:cNvPr id="412" name="Google Shape;412;p33"/>
          <p:cNvPicPr preferRelativeResize="0"/>
          <p:nvPr/>
        </p:nvPicPr>
        <p:blipFill>
          <a:blip r:embed="rId10">
            <a:alphaModFix/>
          </a:blip>
          <a:stretch>
            <a:fillRect/>
          </a:stretch>
        </p:blipFill>
        <p:spPr>
          <a:xfrm>
            <a:off x="6360447" y="1971868"/>
            <a:ext cx="271602" cy="271602"/>
          </a:xfrm>
          <a:prstGeom prst="rect">
            <a:avLst/>
          </a:prstGeom>
          <a:noFill/>
          <a:ln>
            <a:noFill/>
          </a:ln>
        </p:spPr>
      </p:pic>
      <p:grpSp>
        <p:nvGrpSpPr>
          <p:cNvPr id="413" name="Google Shape;413;p33"/>
          <p:cNvGrpSpPr/>
          <p:nvPr/>
        </p:nvGrpSpPr>
        <p:grpSpPr>
          <a:xfrm>
            <a:off x="5291378" y="987725"/>
            <a:ext cx="1591746" cy="1725102"/>
            <a:chOff x="5367578" y="987725"/>
            <a:chExt cx="1591746" cy="1725102"/>
          </a:xfrm>
        </p:grpSpPr>
        <p:pic>
          <p:nvPicPr>
            <p:cNvPr id="414" name="Google Shape;414;p33"/>
            <p:cNvPicPr preferRelativeResize="0"/>
            <p:nvPr/>
          </p:nvPicPr>
          <p:blipFill rotWithShape="1">
            <a:blip r:embed="rId13">
              <a:alphaModFix/>
            </a:blip>
            <a:srcRect b="0" l="0" r="51898" t="0"/>
            <a:stretch/>
          </p:blipFill>
          <p:spPr>
            <a:xfrm rot="1714648">
              <a:off x="5666542" y="1145184"/>
              <a:ext cx="1017489" cy="1410184"/>
            </a:xfrm>
            <a:prstGeom prst="rect">
              <a:avLst/>
            </a:prstGeom>
            <a:noFill/>
            <a:ln>
              <a:noFill/>
            </a:ln>
          </p:spPr>
        </p:pic>
        <p:pic>
          <p:nvPicPr>
            <p:cNvPr id="415" name="Google Shape;415;p33"/>
            <p:cNvPicPr preferRelativeResize="0"/>
            <p:nvPr/>
          </p:nvPicPr>
          <p:blipFill rotWithShape="1">
            <a:blip r:embed="rId13">
              <a:alphaModFix/>
            </a:blip>
            <a:srcRect b="0" l="0" r="51898" t="0"/>
            <a:stretch/>
          </p:blipFill>
          <p:spPr>
            <a:xfrm rot="786001">
              <a:off x="5514143" y="1145183"/>
              <a:ext cx="1017487" cy="1410185"/>
            </a:xfrm>
            <a:prstGeom prst="rect">
              <a:avLst/>
            </a:prstGeom>
            <a:noFill/>
            <a:ln>
              <a:noFill/>
            </a:ln>
          </p:spPr>
        </p:pic>
      </p:grpSp>
      <p:pic>
        <p:nvPicPr>
          <p:cNvPr id="416" name="Google Shape;416;p33"/>
          <p:cNvPicPr preferRelativeResize="0"/>
          <p:nvPr/>
        </p:nvPicPr>
        <p:blipFill>
          <a:blip r:embed="rId14">
            <a:alphaModFix/>
          </a:blip>
          <a:stretch>
            <a:fillRect/>
          </a:stretch>
        </p:blipFill>
        <p:spPr>
          <a:xfrm>
            <a:off x="7533763" y="2859893"/>
            <a:ext cx="1067374" cy="160103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1ECC8"/>
        </a:solidFill>
      </p:bgPr>
    </p:bg>
    <p:spTree>
      <p:nvGrpSpPr>
        <p:cNvPr id="420" name="Shape 420"/>
        <p:cNvGrpSpPr/>
        <p:nvPr/>
      </p:nvGrpSpPr>
      <p:grpSpPr>
        <a:xfrm>
          <a:off x="0" y="0"/>
          <a:ext cx="0" cy="0"/>
          <a:chOff x="0" y="0"/>
          <a:chExt cx="0" cy="0"/>
        </a:xfrm>
      </p:grpSpPr>
      <p:pic>
        <p:nvPicPr>
          <p:cNvPr id="421" name="Google Shape;421;p34"/>
          <p:cNvPicPr preferRelativeResize="0"/>
          <p:nvPr/>
        </p:nvPicPr>
        <p:blipFill rotWithShape="1">
          <a:blip r:embed="rId3">
            <a:alphaModFix/>
          </a:blip>
          <a:srcRect b="47263" l="0" r="52119" t="0"/>
          <a:stretch/>
        </p:blipFill>
        <p:spPr>
          <a:xfrm>
            <a:off x="792044" y="1343618"/>
            <a:ext cx="1221048" cy="1344870"/>
          </a:xfrm>
          <a:prstGeom prst="rect">
            <a:avLst/>
          </a:prstGeom>
          <a:noFill/>
          <a:ln>
            <a:noFill/>
          </a:ln>
        </p:spPr>
      </p:pic>
      <p:sp>
        <p:nvSpPr>
          <p:cNvPr id="422" name="Google Shape;422;p34"/>
          <p:cNvSpPr txBox="1"/>
          <p:nvPr/>
        </p:nvSpPr>
        <p:spPr>
          <a:xfrm>
            <a:off x="1584423" y="4295696"/>
            <a:ext cx="1748400" cy="1079400"/>
          </a:xfrm>
          <a:prstGeom prst="rect">
            <a:avLst/>
          </a:prstGeom>
          <a:noFill/>
          <a:ln>
            <a:noFill/>
          </a:ln>
        </p:spPr>
        <p:txBody>
          <a:bodyPr anchorCtr="0" anchor="t" bIns="73250" lIns="73250" spcFirstLastPara="1" rIns="73250" wrap="square" tIns="73250">
            <a:noAutofit/>
          </a:bodyPr>
          <a:lstStyle/>
          <a:p>
            <a:pPr indent="0" lvl="0" marL="0" rtl="0" algn="ctr">
              <a:lnSpc>
                <a:spcPct val="115000"/>
              </a:lnSpc>
              <a:spcBef>
                <a:spcPts val="962"/>
              </a:spcBef>
              <a:spcAft>
                <a:spcPts val="962"/>
              </a:spcAft>
              <a:buNone/>
            </a:pPr>
            <a:r>
              <a:rPr b="1" lang="uk" sz="962">
                <a:solidFill>
                  <a:schemeClr val="dk1"/>
                </a:solidFill>
                <a:latin typeface="Montserrat"/>
                <a:ea typeface="Montserrat"/>
                <a:cs typeface="Montserrat"/>
                <a:sym typeface="Montserrat"/>
              </a:rPr>
              <a:t> Бавовняна</a:t>
            </a:r>
            <a:br>
              <a:rPr b="1" lang="uk" sz="962">
                <a:solidFill>
                  <a:schemeClr val="dk1"/>
                </a:solidFill>
                <a:latin typeface="Montserrat"/>
                <a:ea typeface="Montserrat"/>
                <a:cs typeface="Montserrat"/>
                <a:sym typeface="Montserrat"/>
              </a:rPr>
            </a:br>
            <a:r>
              <a:rPr b="1" lang="uk" sz="962">
                <a:solidFill>
                  <a:schemeClr val="dk1"/>
                </a:solidFill>
                <a:latin typeface="Montserrat"/>
                <a:ea typeface="Montserrat"/>
                <a:cs typeface="Montserrat"/>
                <a:sym typeface="Montserrat"/>
              </a:rPr>
              <a:t>хустинка</a:t>
            </a:r>
            <a:endParaRPr b="1" sz="962">
              <a:solidFill>
                <a:schemeClr val="dk1"/>
              </a:solidFill>
              <a:latin typeface="Montserrat"/>
              <a:ea typeface="Montserrat"/>
              <a:cs typeface="Montserrat"/>
              <a:sym typeface="Montserrat"/>
            </a:endParaRPr>
          </a:p>
        </p:txBody>
      </p:sp>
      <p:sp>
        <p:nvSpPr>
          <p:cNvPr id="423" name="Google Shape;423;p34"/>
          <p:cNvSpPr txBox="1"/>
          <p:nvPr/>
        </p:nvSpPr>
        <p:spPr>
          <a:xfrm>
            <a:off x="293050" y="255025"/>
            <a:ext cx="63390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ExtraBold"/>
                <a:ea typeface="Montserrat ExtraBold"/>
                <a:cs typeface="Montserrat ExtraBold"/>
                <a:sym typeface="Montserrat ExtraBold"/>
              </a:rPr>
              <a:t>ОБИРАЙ</a:t>
            </a:r>
            <a:r>
              <a:rPr lang="uk" sz="2200">
                <a:latin typeface="Montserrat SemiBold"/>
                <a:ea typeface="Montserrat SemiBold"/>
                <a:cs typeface="Montserrat SemiBold"/>
                <a:sym typeface="Montserrat SemiBold"/>
              </a:rPr>
              <a:t> БАГАТОРАЗОВУ АЛЬТЕРНАТИВУ ОДНОРАЗОВИМ РЕЧАМ</a:t>
            </a:r>
            <a:endParaRPr i="1" sz="2200">
              <a:latin typeface="Montserrat SemiBold"/>
              <a:ea typeface="Montserrat SemiBold"/>
              <a:cs typeface="Montserrat SemiBold"/>
              <a:sym typeface="Montserrat SemiBold"/>
            </a:endParaRPr>
          </a:p>
        </p:txBody>
      </p:sp>
      <p:sp>
        <p:nvSpPr>
          <p:cNvPr id="424" name="Google Shape;424;p34"/>
          <p:cNvSpPr txBox="1"/>
          <p:nvPr/>
        </p:nvSpPr>
        <p:spPr>
          <a:xfrm>
            <a:off x="589484" y="2595803"/>
            <a:ext cx="1748400" cy="273000"/>
          </a:xfrm>
          <a:prstGeom prst="rect">
            <a:avLst/>
          </a:prstGeom>
          <a:noFill/>
          <a:ln>
            <a:noFill/>
          </a:ln>
        </p:spPr>
        <p:txBody>
          <a:bodyPr anchorCtr="0" anchor="t" bIns="73250" lIns="73250" spcFirstLastPara="1" rIns="73250" wrap="square" tIns="73250">
            <a:noAutofit/>
          </a:bodyPr>
          <a:lstStyle/>
          <a:p>
            <a:pPr indent="0" lvl="0" marL="0" rtl="0" algn="ctr">
              <a:lnSpc>
                <a:spcPct val="115000"/>
              </a:lnSpc>
              <a:spcBef>
                <a:spcPts val="962"/>
              </a:spcBef>
              <a:spcAft>
                <a:spcPts val="962"/>
              </a:spcAft>
              <a:buNone/>
            </a:pPr>
            <a:r>
              <a:rPr b="1" lang="uk" sz="962">
                <a:solidFill>
                  <a:schemeClr val="dk1"/>
                </a:solidFill>
                <a:latin typeface="Montserrat"/>
                <a:ea typeface="Montserrat"/>
                <a:cs typeface="Montserrat"/>
                <a:sym typeface="Montserrat"/>
              </a:rPr>
              <a:t>Екоторбинка</a:t>
            </a:r>
            <a:endParaRPr b="1" sz="962">
              <a:solidFill>
                <a:schemeClr val="dk1"/>
              </a:solidFill>
              <a:latin typeface="Montserrat"/>
              <a:ea typeface="Montserrat"/>
              <a:cs typeface="Montserrat"/>
              <a:sym typeface="Montserrat"/>
            </a:endParaRPr>
          </a:p>
        </p:txBody>
      </p:sp>
      <p:sp>
        <p:nvSpPr>
          <p:cNvPr id="425" name="Google Shape;425;p34"/>
          <p:cNvSpPr txBox="1"/>
          <p:nvPr/>
        </p:nvSpPr>
        <p:spPr>
          <a:xfrm>
            <a:off x="2629907" y="2595803"/>
            <a:ext cx="1748400" cy="273000"/>
          </a:xfrm>
          <a:prstGeom prst="rect">
            <a:avLst/>
          </a:prstGeom>
          <a:noFill/>
          <a:ln>
            <a:noFill/>
          </a:ln>
        </p:spPr>
        <p:txBody>
          <a:bodyPr anchorCtr="0" anchor="t" bIns="73250" lIns="73250" spcFirstLastPara="1" rIns="73250" wrap="square" tIns="73250">
            <a:noAutofit/>
          </a:bodyPr>
          <a:lstStyle/>
          <a:p>
            <a:pPr indent="0" lvl="0" marL="0" rtl="0" algn="ctr">
              <a:lnSpc>
                <a:spcPct val="115000"/>
              </a:lnSpc>
              <a:spcBef>
                <a:spcPts val="962"/>
              </a:spcBef>
              <a:spcAft>
                <a:spcPts val="962"/>
              </a:spcAft>
              <a:buNone/>
            </a:pPr>
            <a:r>
              <a:rPr b="1" lang="uk" sz="962">
                <a:solidFill>
                  <a:schemeClr val="dk1"/>
                </a:solidFill>
                <a:latin typeface="Montserrat"/>
                <a:ea typeface="Montserrat"/>
                <a:cs typeface="Montserrat"/>
                <a:sym typeface="Montserrat"/>
              </a:rPr>
              <a:t> Багаторазова</a:t>
            </a:r>
            <a:br>
              <a:rPr b="1" lang="uk" sz="962">
                <a:solidFill>
                  <a:schemeClr val="dk1"/>
                </a:solidFill>
                <a:latin typeface="Montserrat"/>
                <a:ea typeface="Montserrat"/>
                <a:cs typeface="Montserrat"/>
                <a:sym typeface="Montserrat"/>
              </a:rPr>
            </a:br>
            <a:r>
              <a:rPr b="1" lang="uk" sz="962">
                <a:solidFill>
                  <a:schemeClr val="dk1"/>
                </a:solidFill>
                <a:latin typeface="Montserrat"/>
                <a:ea typeface="Montserrat"/>
                <a:cs typeface="Montserrat"/>
                <a:sym typeface="Montserrat"/>
              </a:rPr>
              <a:t>пляшка</a:t>
            </a:r>
            <a:endParaRPr b="1" sz="962">
              <a:solidFill>
                <a:schemeClr val="dk1"/>
              </a:solidFill>
              <a:latin typeface="Montserrat"/>
              <a:ea typeface="Montserrat"/>
              <a:cs typeface="Montserrat"/>
              <a:sym typeface="Montserrat"/>
            </a:endParaRPr>
          </a:p>
        </p:txBody>
      </p:sp>
      <p:sp>
        <p:nvSpPr>
          <p:cNvPr id="426" name="Google Shape;426;p34"/>
          <p:cNvSpPr txBox="1"/>
          <p:nvPr/>
        </p:nvSpPr>
        <p:spPr>
          <a:xfrm>
            <a:off x="4670355" y="2595803"/>
            <a:ext cx="1748400" cy="273000"/>
          </a:xfrm>
          <a:prstGeom prst="rect">
            <a:avLst/>
          </a:prstGeom>
          <a:noFill/>
          <a:ln>
            <a:noFill/>
          </a:ln>
        </p:spPr>
        <p:txBody>
          <a:bodyPr anchorCtr="0" anchor="t" bIns="73250" lIns="73250" spcFirstLastPara="1" rIns="73250" wrap="square" tIns="73250">
            <a:noAutofit/>
          </a:bodyPr>
          <a:lstStyle/>
          <a:p>
            <a:pPr indent="0" lvl="0" marL="0" rtl="0" algn="ctr">
              <a:lnSpc>
                <a:spcPct val="115000"/>
              </a:lnSpc>
              <a:spcBef>
                <a:spcPts val="962"/>
              </a:spcBef>
              <a:spcAft>
                <a:spcPts val="962"/>
              </a:spcAft>
              <a:buNone/>
            </a:pPr>
            <a:r>
              <a:rPr b="1" lang="uk" sz="962">
                <a:solidFill>
                  <a:schemeClr val="dk1"/>
                </a:solidFill>
                <a:latin typeface="Montserrat"/>
                <a:ea typeface="Montserrat"/>
                <a:cs typeface="Montserrat"/>
                <a:sym typeface="Montserrat"/>
              </a:rPr>
              <a:t> Ланчбокс</a:t>
            </a:r>
            <a:endParaRPr b="1" sz="962">
              <a:solidFill>
                <a:schemeClr val="dk1"/>
              </a:solidFill>
              <a:latin typeface="Montserrat"/>
              <a:ea typeface="Montserrat"/>
              <a:cs typeface="Montserrat"/>
              <a:sym typeface="Montserrat"/>
            </a:endParaRPr>
          </a:p>
        </p:txBody>
      </p:sp>
      <p:sp>
        <p:nvSpPr>
          <p:cNvPr id="427" name="Google Shape;427;p34"/>
          <p:cNvSpPr txBox="1"/>
          <p:nvPr/>
        </p:nvSpPr>
        <p:spPr>
          <a:xfrm>
            <a:off x="6777690" y="2595803"/>
            <a:ext cx="1748400" cy="273000"/>
          </a:xfrm>
          <a:prstGeom prst="rect">
            <a:avLst/>
          </a:prstGeom>
          <a:noFill/>
          <a:ln>
            <a:noFill/>
          </a:ln>
        </p:spPr>
        <p:txBody>
          <a:bodyPr anchorCtr="0" anchor="t" bIns="73250" lIns="73250" spcFirstLastPara="1" rIns="73250" wrap="square" tIns="73250">
            <a:noAutofit/>
          </a:bodyPr>
          <a:lstStyle/>
          <a:p>
            <a:pPr indent="0" lvl="0" marL="0" rtl="0" algn="ctr">
              <a:lnSpc>
                <a:spcPct val="115000"/>
              </a:lnSpc>
              <a:spcBef>
                <a:spcPts val="962"/>
              </a:spcBef>
              <a:spcAft>
                <a:spcPts val="962"/>
              </a:spcAft>
              <a:buNone/>
            </a:pPr>
            <a:r>
              <a:rPr b="1" lang="uk" sz="962">
                <a:solidFill>
                  <a:schemeClr val="dk1"/>
                </a:solidFill>
                <a:latin typeface="Montserrat"/>
                <a:ea typeface="Montserrat"/>
                <a:cs typeface="Montserrat"/>
                <a:sym typeface="Montserrat"/>
              </a:rPr>
              <a:t>Вощена</a:t>
            </a:r>
            <a:br>
              <a:rPr b="1" lang="uk" sz="962">
                <a:solidFill>
                  <a:schemeClr val="dk1"/>
                </a:solidFill>
                <a:latin typeface="Montserrat"/>
                <a:ea typeface="Montserrat"/>
                <a:cs typeface="Montserrat"/>
                <a:sym typeface="Montserrat"/>
              </a:rPr>
            </a:br>
            <a:r>
              <a:rPr b="1" lang="uk" sz="962">
                <a:solidFill>
                  <a:schemeClr val="dk1"/>
                </a:solidFill>
                <a:latin typeface="Montserrat"/>
                <a:ea typeface="Montserrat"/>
                <a:cs typeface="Montserrat"/>
                <a:sym typeface="Montserrat"/>
              </a:rPr>
              <a:t>серветка</a:t>
            </a:r>
            <a:endParaRPr b="1" sz="962">
              <a:solidFill>
                <a:schemeClr val="dk1"/>
              </a:solidFill>
              <a:latin typeface="Montserrat"/>
              <a:ea typeface="Montserrat"/>
              <a:cs typeface="Montserrat"/>
              <a:sym typeface="Montserrat"/>
            </a:endParaRPr>
          </a:p>
        </p:txBody>
      </p:sp>
      <p:sp>
        <p:nvSpPr>
          <p:cNvPr id="428" name="Google Shape;428;p34"/>
          <p:cNvSpPr txBox="1"/>
          <p:nvPr/>
        </p:nvSpPr>
        <p:spPr>
          <a:xfrm>
            <a:off x="3684333" y="4295696"/>
            <a:ext cx="1748400" cy="273000"/>
          </a:xfrm>
          <a:prstGeom prst="rect">
            <a:avLst/>
          </a:prstGeom>
          <a:noFill/>
          <a:ln>
            <a:noFill/>
          </a:ln>
        </p:spPr>
        <p:txBody>
          <a:bodyPr anchorCtr="0" anchor="t" bIns="73250" lIns="73250" spcFirstLastPara="1" rIns="73250" wrap="square" tIns="73250">
            <a:noAutofit/>
          </a:bodyPr>
          <a:lstStyle/>
          <a:p>
            <a:pPr indent="0" lvl="0" marL="0" rtl="0" algn="ctr">
              <a:lnSpc>
                <a:spcPct val="115000"/>
              </a:lnSpc>
              <a:spcBef>
                <a:spcPts val="962"/>
              </a:spcBef>
              <a:spcAft>
                <a:spcPts val="0"/>
              </a:spcAft>
              <a:buNone/>
            </a:pPr>
            <a:r>
              <a:rPr b="1" lang="uk" sz="962">
                <a:solidFill>
                  <a:schemeClr val="dk1"/>
                </a:solidFill>
                <a:latin typeface="Montserrat"/>
                <a:ea typeface="Montserrat"/>
                <a:cs typeface="Montserrat"/>
                <a:sym typeface="Montserrat"/>
              </a:rPr>
              <a:t> Вазон</a:t>
            </a:r>
            <a:endParaRPr b="1" sz="962">
              <a:solidFill>
                <a:schemeClr val="dk1"/>
              </a:solidFill>
              <a:latin typeface="Montserrat"/>
              <a:ea typeface="Montserrat"/>
              <a:cs typeface="Montserrat"/>
              <a:sym typeface="Montserrat"/>
            </a:endParaRPr>
          </a:p>
          <a:p>
            <a:pPr indent="0" lvl="0" marL="0" rtl="0" algn="ctr">
              <a:lnSpc>
                <a:spcPct val="100000"/>
              </a:lnSpc>
              <a:spcBef>
                <a:spcPts val="962"/>
              </a:spcBef>
              <a:spcAft>
                <a:spcPts val="962"/>
              </a:spcAft>
              <a:buNone/>
            </a:pPr>
            <a:r>
              <a:t/>
            </a:r>
            <a:endParaRPr b="1" sz="962">
              <a:solidFill>
                <a:schemeClr val="dk1"/>
              </a:solidFill>
              <a:latin typeface="Montserrat"/>
              <a:ea typeface="Montserrat"/>
              <a:cs typeface="Montserrat"/>
              <a:sym typeface="Montserrat"/>
            </a:endParaRPr>
          </a:p>
        </p:txBody>
      </p:sp>
      <p:sp>
        <p:nvSpPr>
          <p:cNvPr id="429" name="Google Shape;429;p34"/>
          <p:cNvSpPr txBox="1"/>
          <p:nvPr/>
        </p:nvSpPr>
        <p:spPr>
          <a:xfrm>
            <a:off x="5679525" y="4295708"/>
            <a:ext cx="1748400" cy="847800"/>
          </a:xfrm>
          <a:prstGeom prst="rect">
            <a:avLst/>
          </a:prstGeom>
          <a:noFill/>
          <a:ln>
            <a:noFill/>
          </a:ln>
        </p:spPr>
        <p:txBody>
          <a:bodyPr anchorCtr="0" anchor="t" bIns="73250" lIns="73250" spcFirstLastPara="1" rIns="73250" wrap="square" tIns="73250">
            <a:noAutofit/>
          </a:bodyPr>
          <a:lstStyle/>
          <a:p>
            <a:pPr indent="0" lvl="0" marL="0" rtl="0" algn="ctr">
              <a:lnSpc>
                <a:spcPct val="115000"/>
              </a:lnSpc>
              <a:spcBef>
                <a:spcPts val="962"/>
              </a:spcBef>
              <a:spcAft>
                <a:spcPts val="0"/>
              </a:spcAft>
              <a:buNone/>
            </a:pPr>
            <a:r>
              <a:rPr b="1" lang="uk" sz="962">
                <a:solidFill>
                  <a:schemeClr val="dk1"/>
                </a:solidFill>
                <a:latin typeface="Montserrat"/>
                <a:ea typeface="Montserrat"/>
                <a:cs typeface="Montserrat"/>
                <a:sym typeface="Montserrat"/>
              </a:rPr>
              <a:t>Квитки в кіно </a:t>
            </a:r>
            <a:br>
              <a:rPr b="1" lang="uk" sz="962">
                <a:solidFill>
                  <a:schemeClr val="dk1"/>
                </a:solidFill>
                <a:latin typeface="Montserrat"/>
                <a:ea typeface="Montserrat"/>
                <a:cs typeface="Montserrat"/>
                <a:sym typeface="Montserrat"/>
              </a:rPr>
            </a:br>
            <a:r>
              <a:rPr b="1" lang="uk" sz="962">
                <a:solidFill>
                  <a:schemeClr val="dk1"/>
                </a:solidFill>
                <a:latin typeface="Montserrat"/>
                <a:ea typeface="Montserrat"/>
                <a:cs typeface="Montserrat"/>
                <a:sym typeface="Montserrat"/>
              </a:rPr>
              <a:t>чи квест-кімнату замість матеріальних подарунків</a:t>
            </a:r>
            <a:endParaRPr b="1" sz="962">
              <a:solidFill>
                <a:schemeClr val="dk1"/>
              </a:solidFill>
              <a:latin typeface="Montserrat"/>
              <a:ea typeface="Montserrat"/>
              <a:cs typeface="Montserrat"/>
              <a:sym typeface="Montserrat"/>
            </a:endParaRPr>
          </a:p>
          <a:p>
            <a:pPr indent="0" lvl="0" marL="0" rtl="0" algn="ctr">
              <a:lnSpc>
                <a:spcPct val="115000"/>
              </a:lnSpc>
              <a:spcBef>
                <a:spcPts val="962"/>
              </a:spcBef>
              <a:spcAft>
                <a:spcPts val="0"/>
              </a:spcAft>
              <a:buNone/>
            </a:pPr>
            <a:r>
              <a:t/>
            </a:r>
            <a:endParaRPr b="1" sz="962">
              <a:solidFill>
                <a:schemeClr val="dk1"/>
              </a:solidFill>
              <a:latin typeface="Montserrat"/>
              <a:ea typeface="Montserrat"/>
              <a:cs typeface="Montserrat"/>
              <a:sym typeface="Montserrat"/>
            </a:endParaRPr>
          </a:p>
        </p:txBody>
      </p:sp>
      <p:pic>
        <p:nvPicPr>
          <p:cNvPr id="430" name="Google Shape;430;p34" title="star-struck.png"/>
          <p:cNvPicPr preferRelativeResize="0"/>
          <p:nvPr/>
        </p:nvPicPr>
        <p:blipFill>
          <a:blip r:embed="rId4">
            <a:alphaModFix/>
          </a:blip>
          <a:stretch>
            <a:fillRect/>
          </a:stretch>
        </p:blipFill>
        <p:spPr>
          <a:xfrm>
            <a:off x="1627443" y="2110213"/>
            <a:ext cx="288575" cy="288575"/>
          </a:xfrm>
          <a:prstGeom prst="rect">
            <a:avLst/>
          </a:prstGeom>
          <a:noFill/>
          <a:ln>
            <a:noFill/>
          </a:ln>
        </p:spPr>
      </p:pic>
      <p:pic>
        <p:nvPicPr>
          <p:cNvPr id="431" name="Google Shape;431;p34"/>
          <p:cNvPicPr preferRelativeResize="0"/>
          <p:nvPr/>
        </p:nvPicPr>
        <p:blipFill rotWithShape="1">
          <a:blip r:embed="rId5">
            <a:alphaModFix/>
          </a:blip>
          <a:srcRect b="48867" l="61581" r="12162" t="0"/>
          <a:stretch/>
        </p:blipFill>
        <p:spPr>
          <a:xfrm>
            <a:off x="3176980" y="1282381"/>
            <a:ext cx="715809" cy="1393951"/>
          </a:xfrm>
          <a:prstGeom prst="rect">
            <a:avLst/>
          </a:prstGeom>
          <a:noFill/>
          <a:ln>
            <a:noFill/>
          </a:ln>
        </p:spPr>
      </p:pic>
      <p:pic>
        <p:nvPicPr>
          <p:cNvPr id="432" name="Google Shape;432;p34" title="smiley.png"/>
          <p:cNvPicPr preferRelativeResize="0"/>
          <p:nvPr/>
        </p:nvPicPr>
        <p:blipFill>
          <a:blip r:embed="rId6">
            <a:alphaModFix/>
          </a:blip>
          <a:stretch>
            <a:fillRect/>
          </a:stretch>
        </p:blipFill>
        <p:spPr>
          <a:xfrm>
            <a:off x="3550811" y="2110213"/>
            <a:ext cx="288575" cy="288575"/>
          </a:xfrm>
          <a:prstGeom prst="rect">
            <a:avLst/>
          </a:prstGeom>
          <a:noFill/>
          <a:ln>
            <a:noFill/>
          </a:ln>
        </p:spPr>
      </p:pic>
      <p:pic>
        <p:nvPicPr>
          <p:cNvPr id="433" name="Google Shape;433;p34"/>
          <p:cNvPicPr preferRelativeResize="0"/>
          <p:nvPr/>
        </p:nvPicPr>
        <p:blipFill rotWithShape="1">
          <a:blip r:embed="rId7">
            <a:alphaModFix/>
          </a:blip>
          <a:srcRect b="3640" l="1559" r="48300" t="55690"/>
          <a:stretch/>
        </p:blipFill>
        <p:spPr>
          <a:xfrm>
            <a:off x="4906458" y="1487075"/>
            <a:ext cx="1366938" cy="1108718"/>
          </a:xfrm>
          <a:prstGeom prst="rect">
            <a:avLst/>
          </a:prstGeom>
          <a:noFill/>
          <a:ln>
            <a:noFill/>
          </a:ln>
        </p:spPr>
      </p:pic>
      <p:pic>
        <p:nvPicPr>
          <p:cNvPr id="434" name="Google Shape;434;p34" title="upside_down_face.png"/>
          <p:cNvPicPr preferRelativeResize="0"/>
          <p:nvPr/>
        </p:nvPicPr>
        <p:blipFill>
          <a:blip r:embed="rId8">
            <a:alphaModFix/>
          </a:blip>
          <a:stretch>
            <a:fillRect/>
          </a:stretch>
        </p:blipFill>
        <p:spPr>
          <a:xfrm>
            <a:off x="5851330" y="2110213"/>
            <a:ext cx="288575" cy="288575"/>
          </a:xfrm>
          <a:prstGeom prst="rect">
            <a:avLst/>
          </a:prstGeom>
          <a:noFill/>
          <a:ln>
            <a:noFill/>
          </a:ln>
        </p:spPr>
      </p:pic>
      <p:pic>
        <p:nvPicPr>
          <p:cNvPr id="435" name="Google Shape;435;p34"/>
          <p:cNvPicPr preferRelativeResize="0"/>
          <p:nvPr/>
        </p:nvPicPr>
        <p:blipFill rotWithShape="1">
          <a:blip r:embed="rId9">
            <a:alphaModFix/>
          </a:blip>
          <a:srcRect b="0" l="51847" r="0" t="57015"/>
          <a:stretch/>
        </p:blipFill>
        <p:spPr>
          <a:xfrm>
            <a:off x="7073407" y="1525086"/>
            <a:ext cx="1156867" cy="1032696"/>
          </a:xfrm>
          <a:prstGeom prst="rect">
            <a:avLst/>
          </a:prstGeom>
          <a:noFill/>
          <a:ln>
            <a:noFill/>
          </a:ln>
        </p:spPr>
      </p:pic>
      <p:pic>
        <p:nvPicPr>
          <p:cNvPr id="436" name="Google Shape;436;p34" title="relaxed.png"/>
          <p:cNvPicPr preferRelativeResize="0"/>
          <p:nvPr/>
        </p:nvPicPr>
        <p:blipFill>
          <a:blip r:embed="rId10">
            <a:alphaModFix/>
          </a:blip>
          <a:stretch>
            <a:fillRect/>
          </a:stretch>
        </p:blipFill>
        <p:spPr>
          <a:xfrm>
            <a:off x="7852557" y="2083631"/>
            <a:ext cx="288575" cy="288575"/>
          </a:xfrm>
          <a:prstGeom prst="rect">
            <a:avLst/>
          </a:prstGeom>
          <a:noFill/>
          <a:ln>
            <a:noFill/>
          </a:ln>
        </p:spPr>
      </p:pic>
      <p:pic>
        <p:nvPicPr>
          <p:cNvPr id="437" name="Google Shape;437;p34"/>
          <p:cNvPicPr preferRelativeResize="0"/>
          <p:nvPr/>
        </p:nvPicPr>
        <p:blipFill rotWithShape="1">
          <a:blip r:embed="rId11">
            <a:alphaModFix/>
          </a:blip>
          <a:srcRect b="7369" l="65574" r="0" t="5424"/>
          <a:stretch/>
        </p:blipFill>
        <p:spPr>
          <a:xfrm>
            <a:off x="4135255" y="2945074"/>
            <a:ext cx="873377" cy="1474880"/>
          </a:xfrm>
          <a:prstGeom prst="rect">
            <a:avLst/>
          </a:prstGeom>
          <a:noFill/>
          <a:ln>
            <a:noFill/>
          </a:ln>
        </p:spPr>
      </p:pic>
      <p:pic>
        <p:nvPicPr>
          <p:cNvPr id="438" name="Google Shape;438;p34"/>
          <p:cNvPicPr preferRelativeResize="0"/>
          <p:nvPr/>
        </p:nvPicPr>
        <p:blipFill rotWithShape="1">
          <a:blip r:embed="rId12">
            <a:alphaModFix/>
          </a:blip>
          <a:srcRect b="7369" l="32415" r="35929" t="5424"/>
          <a:stretch/>
        </p:blipFill>
        <p:spPr>
          <a:xfrm>
            <a:off x="6128547" y="2880553"/>
            <a:ext cx="803113" cy="1474877"/>
          </a:xfrm>
          <a:prstGeom prst="rect">
            <a:avLst/>
          </a:prstGeom>
          <a:noFill/>
          <a:ln>
            <a:noFill/>
          </a:ln>
        </p:spPr>
      </p:pic>
      <p:pic>
        <p:nvPicPr>
          <p:cNvPr id="439" name="Google Shape;439;p34"/>
          <p:cNvPicPr preferRelativeResize="0"/>
          <p:nvPr/>
        </p:nvPicPr>
        <p:blipFill rotWithShape="1">
          <a:blip r:embed="rId13">
            <a:alphaModFix/>
          </a:blip>
          <a:srcRect b="7369" l="-4900" r="66286" t="5424"/>
          <a:stretch/>
        </p:blipFill>
        <p:spPr>
          <a:xfrm>
            <a:off x="2054637" y="3112581"/>
            <a:ext cx="757110" cy="1139845"/>
          </a:xfrm>
          <a:prstGeom prst="rect">
            <a:avLst/>
          </a:prstGeom>
          <a:noFill/>
          <a:ln>
            <a:noFill/>
          </a:ln>
        </p:spPr>
      </p:pic>
      <p:pic>
        <p:nvPicPr>
          <p:cNvPr id="440" name="Google Shape;440;p34" title="smiley.png"/>
          <p:cNvPicPr preferRelativeResize="0"/>
          <p:nvPr/>
        </p:nvPicPr>
        <p:blipFill>
          <a:blip r:embed="rId6">
            <a:alphaModFix/>
          </a:blip>
          <a:stretch>
            <a:fillRect/>
          </a:stretch>
        </p:blipFill>
        <p:spPr>
          <a:xfrm>
            <a:off x="4720048" y="3778638"/>
            <a:ext cx="288575" cy="288575"/>
          </a:xfrm>
          <a:prstGeom prst="rect">
            <a:avLst/>
          </a:prstGeom>
          <a:noFill/>
          <a:ln>
            <a:noFill/>
          </a:ln>
        </p:spPr>
      </p:pic>
      <p:pic>
        <p:nvPicPr>
          <p:cNvPr id="441" name="Google Shape;441;p34" title="relaxed.png"/>
          <p:cNvPicPr preferRelativeResize="0"/>
          <p:nvPr/>
        </p:nvPicPr>
        <p:blipFill>
          <a:blip r:embed="rId10">
            <a:alphaModFix/>
          </a:blip>
          <a:stretch>
            <a:fillRect/>
          </a:stretch>
        </p:blipFill>
        <p:spPr>
          <a:xfrm>
            <a:off x="2649332" y="3680981"/>
            <a:ext cx="288575" cy="288575"/>
          </a:xfrm>
          <a:prstGeom prst="rect">
            <a:avLst/>
          </a:prstGeom>
          <a:noFill/>
          <a:ln>
            <a:noFill/>
          </a:ln>
        </p:spPr>
      </p:pic>
      <p:pic>
        <p:nvPicPr>
          <p:cNvPr id="442" name="Google Shape;442;p34" title="star-struck.png"/>
          <p:cNvPicPr preferRelativeResize="0"/>
          <p:nvPr/>
        </p:nvPicPr>
        <p:blipFill>
          <a:blip r:embed="rId4">
            <a:alphaModFix/>
          </a:blip>
          <a:stretch>
            <a:fillRect/>
          </a:stretch>
        </p:blipFill>
        <p:spPr>
          <a:xfrm>
            <a:off x="6777693" y="3778638"/>
            <a:ext cx="288575" cy="288575"/>
          </a:xfrm>
          <a:prstGeom prst="rect">
            <a:avLst/>
          </a:prstGeom>
          <a:noFill/>
          <a:ln>
            <a:noFill/>
          </a:ln>
        </p:spPr>
      </p:pic>
      <p:sp>
        <p:nvSpPr>
          <p:cNvPr id="443" name="Google Shape;443;p34"/>
          <p:cNvSpPr/>
          <p:nvPr/>
        </p:nvSpPr>
        <p:spPr>
          <a:xfrm>
            <a:off x="414700" y="647347"/>
            <a:ext cx="1321825" cy="45975"/>
          </a:xfrm>
          <a:custGeom>
            <a:rect b="b" l="l" r="r" t="t"/>
            <a:pathLst>
              <a:path extrusionOk="0" h="1839" w="52873">
                <a:moveTo>
                  <a:pt x="0" y="1061"/>
                </a:moveTo>
                <a:cubicBezTo>
                  <a:pt x="17422" y="-1618"/>
                  <a:pt x="35247" y="1839"/>
                  <a:pt x="52873" y="1839"/>
                </a:cubicBezTo>
              </a:path>
            </a:pathLst>
          </a:custGeom>
          <a:noFill/>
          <a:ln cap="flat" cmpd="sng" w="38100">
            <a:solidFill>
              <a:srgbClr val="52D893"/>
            </a:solidFill>
            <a:prstDash val="solid"/>
            <a:round/>
            <a:headEnd len="med" w="med" type="none"/>
            <a:tailEnd len="med" w="med" type="none"/>
          </a:ln>
        </p:spPr>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7" name="Shape 447"/>
        <p:cNvGrpSpPr/>
        <p:nvPr/>
      </p:nvGrpSpPr>
      <p:grpSpPr>
        <a:xfrm>
          <a:off x="0" y="0"/>
          <a:ext cx="0" cy="0"/>
          <a:chOff x="0" y="0"/>
          <a:chExt cx="0" cy="0"/>
        </a:xfrm>
      </p:grpSpPr>
      <p:sp>
        <p:nvSpPr>
          <p:cNvPr id="448" name="Google Shape;448;p35"/>
          <p:cNvSpPr/>
          <p:nvPr/>
        </p:nvSpPr>
        <p:spPr>
          <a:xfrm rot="5400000">
            <a:off x="5812575" y="1931475"/>
            <a:ext cx="3283500" cy="2590800"/>
          </a:xfrm>
          <a:prstGeom prst="roundRect">
            <a:avLst>
              <a:gd fmla="val 13170"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49" name="Google Shape;449;p35"/>
          <p:cNvSpPr/>
          <p:nvPr/>
        </p:nvSpPr>
        <p:spPr>
          <a:xfrm rot="5400000">
            <a:off x="2930250" y="1931475"/>
            <a:ext cx="3283500" cy="2590800"/>
          </a:xfrm>
          <a:prstGeom prst="roundRect">
            <a:avLst>
              <a:gd fmla="val 11523"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50" name="Google Shape;450;p35"/>
          <p:cNvSpPr/>
          <p:nvPr/>
        </p:nvSpPr>
        <p:spPr>
          <a:xfrm rot="5400000">
            <a:off x="47925" y="1931475"/>
            <a:ext cx="3283500" cy="2590800"/>
          </a:xfrm>
          <a:prstGeom prst="roundRect">
            <a:avLst>
              <a:gd fmla="val 10426"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51" name="Google Shape;451;p35"/>
          <p:cNvSpPr txBox="1"/>
          <p:nvPr/>
        </p:nvSpPr>
        <p:spPr>
          <a:xfrm>
            <a:off x="293050" y="255025"/>
            <a:ext cx="71349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SemiBold"/>
                <a:ea typeface="Montserrat SemiBold"/>
                <a:cs typeface="Montserrat SemiBold"/>
                <a:sym typeface="Montserrat SemiBold"/>
              </a:rPr>
              <a:t>ОСЬ ІЩЕ </a:t>
            </a:r>
            <a:r>
              <a:rPr lang="uk" sz="2200">
                <a:latin typeface="Montserrat ExtraBold"/>
                <a:ea typeface="Montserrat ExtraBold"/>
                <a:cs typeface="Montserrat ExtraBold"/>
                <a:sym typeface="Montserrat ExtraBold"/>
              </a:rPr>
              <a:t>КІЛЬКА ПРАВИЛ,</a:t>
            </a:r>
            <a:r>
              <a:rPr lang="uk" sz="2200">
                <a:latin typeface="Montserrat SemiBold"/>
                <a:ea typeface="Montserrat SemiBold"/>
                <a:cs typeface="Montserrat SemiBold"/>
                <a:sym typeface="Montserrat SemiBold"/>
              </a:rPr>
              <a:t> ЯКІ ДОПОМОЖУТЬ СТВОРЮВАТИ МЕНШЕ ВІДХОДІВ</a:t>
            </a:r>
            <a:endParaRPr i="1" sz="2200">
              <a:latin typeface="Montserrat SemiBold"/>
              <a:ea typeface="Montserrat SemiBold"/>
              <a:cs typeface="Montserrat SemiBold"/>
              <a:sym typeface="Montserrat SemiBold"/>
            </a:endParaRPr>
          </a:p>
        </p:txBody>
      </p:sp>
      <p:sp>
        <p:nvSpPr>
          <p:cNvPr id="452" name="Google Shape;452;p35"/>
          <p:cNvSpPr txBox="1"/>
          <p:nvPr/>
        </p:nvSpPr>
        <p:spPr>
          <a:xfrm>
            <a:off x="462025" y="3276900"/>
            <a:ext cx="2438100" cy="1305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uk" sz="1300">
                <a:solidFill>
                  <a:schemeClr val="dk1"/>
                </a:solidFill>
                <a:latin typeface="Montserrat"/>
                <a:ea typeface="Montserrat"/>
                <a:cs typeface="Montserrat"/>
                <a:sym typeface="Montserrat"/>
              </a:rPr>
              <a:t>Використовуй речі довше: не поспішай купувати новий рюкзак, смартфон, одяг, якщо твої ще в доброму стані</a:t>
            </a:r>
            <a:endParaRPr b="1" sz="1300">
              <a:solidFill>
                <a:schemeClr val="dk1"/>
              </a:solidFill>
            </a:endParaRPr>
          </a:p>
        </p:txBody>
      </p:sp>
      <p:sp>
        <p:nvSpPr>
          <p:cNvPr id="453" name="Google Shape;453;p35"/>
          <p:cNvSpPr txBox="1"/>
          <p:nvPr/>
        </p:nvSpPr>
        <p:spPr>
          <a:xfrm>
            <a:off x="3390625" y="3276900"/>
            <a:ext cx="2438100" cy="1459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Clr>
                <a:schemeClr val="dk1"/>
              </a:buClr>
              <a:buSzPts val="1100"/>
              <a:buFont typeface="Arial"/>
              <a:buNone/>
            </a:pPr>
            <a:r>
              <a:rPr b="1" lang="uk" sz="1300">
                <a:solidFill>
                  <a:schemeClr val="dk1"/>
                </a:solidFill>
                <a:latin typeface="Montserrat"/>
                <a:ea typeface="Montserrat"/>
                <a:cs typeface="Montserrat"/>
                <a:sym typeface="Montserrat"/>
              </a:rPr>
              <a:t>Не купуй забагато — </a:t>
            </a:r>
            <a:br>
              <a:rPr b="1" lang="uk" sz="1300">
                <a:solidFill>
                  <a:schemeClr val="dk1"/>
                </a:solidFill>
                <a:latin typeface="Montserrat"/>
                <a:ea typeface="Montserrat"/>
                <a:cs typeface="Montserrat"/>
                <a:sym typeface="Montserrat"/>
              </a:rPr>
            </a:br>
            <a:r>
              <a:rPr b="1" lang="uk" sz="1300">
                <a:solidFill>
                  <a:schemeClr val="dk1"/>
                </a:solidFill>
                <a:latin typeface="Montserrat"/>
                <a:ea typeface="Montserrat"/>
                <a:cs typeface="Montserrat"/>
                <a:sym typeface="Montserrat"/>
              </a:rPr>
              <a:t>те, що </a:t>
            </a:r>
            <a:r>
              <a:rPr b="1" lang="uk" sz="1300">
                <a:solidFill>
                  <a:schemeClr val="dk1"/>
                </a:solidFill>
                <a:latin typeface="Montserrat"/>
                <a:ea typeface="Montserrat"/>
                <a:cs typeface="Montserrat"/>
                <a:sym typeface="Montserrat"/>
              </a:rPr>
              <a:t>можеш</a:t>
            </a:r>
            <a:r>
              <a:rPr b="1" lang="uk" sz="1300">
                <a:solidFill>
                  <a:schemeClr val="dk1"/>
                </a:solidFill>
                <a:latin typeface="Montserrat"/>
                <a:ea typeface="Montserrat"/>
                <a:cs typeface="Montserrat"/>
                <a:sym typeface="Montserrat"/>
              </a:rPr>
              <a:t> так і не використати: наліпки, брелоки, блокноти</a:t>
            </a:r>
            <a:endParaRPr b="1" sz="1300">
              <a:solidFill>
                <a:schemeClr val="dk1"/>
              </a:solidFill>
              <a:latin typeface="Montserrat"/>
              <a:ea typeface="Montserrat"/>
              <a:cs typeface="Montserrat"/>
              <a:sym typeface="Montserrat"/>
            </a:endParaRPr>
          </a:p>
          <a:p>
            <a:pPr indent="0" lvl="0" marL="0" rtl="0" algn="l">
              <a:lnSpc>
                <a:spcPct val="115000"/>
              </a:lnSpc>
              <a:spcBef>
                <a:spcPts val="1200"/>
              </a:spcBef>
              <a:spcAft>
                <a:spcPts val="1200"/>
              </a:spcAft>
              <a:buNone/>
            </a:pPr>
            <a:r>
              <a:t/>
            </a:r>
            <a:endParaRPr b="1" sz="1300">
              <a:solidFill>
                <a:schemeClr val="dk1"/>
              </a:solidFill>
              <a:latin typeface="Montserrat"/>
              <a:ea typeface="Montserrat"/>
              <a:cs typeface="Montserrat"/>
              <a:sym typeface="Montserrat"/>
            </a:endParaRPr>
          </a:p>
        </p:txBody>
      </p:sp>
      <p:sp>
        <p:nvSpPr>
          <p:cNvPr id="454" name="Google Shape;454;p35"/>
          <p:cNvSpPr txBox="1"/>
          <p:nvPr/>
        </p:nvSpPr>
        <p:spPr>
          <a:xfrm>
            <a:off x="6184150" y="3276900"/>
            <a:ext cx="2438100" cy="999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300">
                <a:solidFill>
                  <a:schemeClr val="dk1"/>
                </a:solidFill>
                <a:latin typeface="Montserrat"/>
                <a:ea typeface="Montserrat"/>
                <a:cs typeface="Montserrat"/>
                <a:sym typeface="Montserrat"/>
              </a:rPr>
              <a:t>Списуй зошити </a:t>
            </a:r>
            <a:br>
              <a:rPr b="1" lang="uk" sz="1300">
                <a:solidFill>
                  <a:schemeClr val="dk1"/>
                </a:solidFill>
                <a:latin typeface="Montserrat"/>
                <a:ea typeface="Montserrat"/>
                <a:cs typeface="Montserrat"/>
                <a:sym typeface="Montserrat"/>
              </a:rPr>
            </a:br>
            <a:r>
              <a:rPr b="1" lang="uk" sz="1300">
                <a:solidFill>
                  <a:schemeClr val="dk1"/>
                </a:solidFill>
                <a:latin typeface="Montserrat"/>
                <a:ea typeface="Montserrat"/>
                <a:cs typeface="Montserrat"/>
                <a:sym typeface="Montserrat"/>
              </a:rPr>
              <a:t>та блокноти до кінця</a:t>
            </a:r>
            <a:endParaRPr b="1" sz="1300">
              <a:solidFill>
                <a:schemeClr val="dk1"/>
              </a:solidFill>
              <a:latin typeface="Montserrat"/>
              <a:ea typeface="Montserrat"/>
              <a:cs typeface="Montserrat"/>
              <a:sym typeface="Montserrat"/>
            </a:endParaRPr>
          </a:p>
          <a:p>
            <a:pPr indent="0" lvl="0" marL="0" rtl="0" algn="l">
              <a:lnSpc>
                <a:spcPct val="115000"/>
              </a:lnSpc>
              <a:spcBef>
                <a:spcPts val="1200"/>
              </a:spcBef>
              <a:spcAft>
                <a:spcPts val="1200"/>
              </a:spcAft>
              <a:buNone/>
            </a:pPr>
            <a:r>
              <a:t/>
            </a:r>
            <a:endParaRPr b="1" sz="1300">
              <a:solidFill>
                <a:schemeClr val="dk1"/>
              </a:solidFill>
              <a:latin typeface="Montserrat"/>
              <a:ea typeface="Montserrat"/>
              <a:cs typeface="Montserrat"/>
              <a:sym typeface="Montserrat"/>
            </a:endParaRPr>
          </a:p>
        </p:txBody>
      </p:sp>
      <p:pic>
        <p:nvPicPr>
          <p:cNvPr id="455" name="Google Shape;455;p35"/>
          <p:cNvPicPr preferRelativeResize="0"/>
          <p:nvPr/>
        </p:nvPicPr>
        <p:blipFill rotWithShape="1">
          <a:blip r:embed="rId3">
            <a:alphaModFix/>
          </a:blip>
          <a:srcRect b="46854" l="0" r="51609" t="0"/>
          <a:stretch/>
        </p:blipFill>
        <p:spPr>
          <a:xfrm>
            <a:off x="1233413" y="1295979"/>
            <a:ext cx="1628925" cy="1788992"/>
          </a:xfrm>
          <a:prstGeom prst="rect">
            <a:avLst/>
          </a:prstGeom>
          <a:noFill/>
          <a:ln>
            <a:noFill/>
          </a:ln>
        </p:spPr>
      </p:pic>
      <p:sp>
        <p:nvSpPr>
          <p:cNvPr id="456" name="Google Shape;456;p35"/>
          <p:cNvSpPr txBox="1"/>
          <p:nvPr/>
        </p:nvSpPr>
        <p:spPr>
          <a:xfrm>
            <a:off x="540226" y="1720780"/>
            <a:ext cx="732300" cy="64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uk" sz="3000">
                <a:solidFill>
                  <a:schemeClr val="lt1"/>
                </a:solidFill>
                <a:latin typeface="Montserrat"/>
                <a:ea typeface="Montserrat"/>
                <a:cs typeface="Montserrat"/>
                <a:sym typeface="Montserrat"/>
              </a:rPr>
              <a:t>01</a:t>
            </a:r>
            <a:endParaRPr b="1" sz="3000">
              <a:solidFill>
                <a:schemeClr val="lt1"/>
              </a:solidFill>
            </a:endParaRPr>
          </a:p>
        </p:txBody>
      </p:sp>
      <p:pic>
        <p:nvPicPr>
          <p:cNvPr id="457" name="Google Shape;457;p35"/>
          <p:cNvPicPr preferRelativeResize="0"/>
          <p:nvPr/>
        </p:nvPicPr>
        <p:blipFill>
          <a:blip r:embed="rId4">
            <a:alphaModFix/>
          </a:blip>
          <a:stretch>
            <a:fillRect/>
          </a:stretch>
        </p:blipFill>
        <p:spPr>
          <a:xfrm>
            <a:off x="7137100" y="1489125"/>
            <a:ext cx="1792499" cy="1505151"/>
          </a:xfrm>
          <a:prstGeom prst="rect">
            <a:avLst/>
          </a:prstGeom>
          <a:noFill/>
          <a:ln>
            <a:noFill/>
          </a:ln>
        </p:spPr>
      </p:pic>
      <p:sp>
        <p:nvSpPr>
          <p:cNvPr id="458" name="Google Shape;458;p35"/>
          <p:cNvSpPr txBox="1"/>
          <p:nvPr/>
        </p:nvSpPr>
        <p:spPr>
          <a:xfrm>
            <a:off x="3390626" y="1720780"/>
            <a:ext cx="732300" cy="64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uk" sz="3000">
                <a:solidFill>
                  <a:schemeClr val="lt1"/>
                </a:solidFill>
                <a:latin typeface="Montserrat"/>
                <a:ea typeface="Montserrat"/>
                <a:cs typeface="Montserrat"/>
                <a:sym typeface="Montserrat"/>
              </a:rPr>
              <a:t>02</a:t>
            </a:r>
            <a:endParaRPr b="1" sz="3000">
              <a:solidFill>
                <a:schemeClr val="lt1"/>
              </a:solidFill>
            </a:endParaRPr>
          </a:p>
        </p:txBody>
      </p:sp>
      <p:sp>
        <p:nvSpPr>
          <p:cNvPr id="459" name="Google Shape;459;p35"/>
          <p:cNvSpPr txBox="1"/>
          <p:nvPr/>
        </p:nvSpPr>
        <p:spPr>
          <a:xfrm>
            <a:off x="6281651" y="1720780"/>
            <a:ext cx="732300" cy="64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uk" sz="3000">
                <a:solidFill>
                  <a:schemeClr val="lt1"/>
                </a:solidFill>
                <a:latin typeface="Montserrat"/>
                <a:ea typeface="Montserrat"/>
                <a:cs typeface="Montserrat"/>
                <a:sym typeface="Montserrat"/>
              </a:rPr>
              <a:t>03</a:t>
            </a:r>
            <a:endParaRPr b="1" sz="3000">
              <a:solidFill>
                <a:schemeClr val="lt1"/>
              </a:solidFill>
            </a:endParaRPr>
          </a:p>
        </p:txBody>
      </p:sp>
      <p:sp>
        <p:nvSpPr>
          <p:cNvPr id="460" name="Google Shape;460;p35"/>
          <p:cNvSpPr/>
          <p:nvPr/>
        </p:nvSpPr>
        <p:spPr>
          <a:xfrm>
            <a:off x="1787775" y="662200"/>
            <a:ext cx="2583000" cy="7525"/>
          </a:xfrm>
          <a:custGeom>
            <a:rect b="b" l="l" r="r" t="t"/>
            <a:pathLst>
              <a:path extrusionOk="0" h="301" w="103320">
                <a:moveTo>
                  <a:pt x="0" y="0"/>
                </a:moveTo>
                <a:cubicBezTo>
                  <a:pt x="34440" y="0"/>
                  <a:pt x="68880" y="301"/>
                  <a:pt x="103320" y="301"/>
                </a:cubicBezTo>
              </a:path>
            </a:pathLst>
          </a:custGeom>
          <a:noFill/>
          <a:ln cap="flat" cmpd="sng" w="38100">
            <a:solidFill>
              <a:srgbClr val="FBBD04"/>
            </a:solidFill>
            <a:prstDash val="solid"/>
            <a:round/>
            <a:headEnd len="med" w="med" type="none"/>
            <a:tailEnd len="med" w="med" type="none"/>
          </a:ln>
        </p:spPr>
      </p:sp>
      <p:pic>
        <p:nvPicPr>
          <p:cNvPr id="461" name="Google Shape;461;p35"/>
          <p:cNvPicPr preferRelativeResize="0"/>
          <p:nvPr/>
        </p:nvPicPr>
        <p:blipFill>
          <a:blip r:embed="rId5">
            <a:alphaModFix/>
          </a:blip>
          <a:stretch>
            <a:fillRect/>
          </a:stretch>
        </p:blipFill>
        <p:spPr>
          <a:xfrm>
            <a:off x="4438740" y="1089837"/>
            <a:ext cx="1330068" cy="1995149"/>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5" name="Shape 465"/>
        <p:cNvGrpSpPr/>
        <p:nvPr/>
      </p:nvGrpSpPr>
      <p:grpSpPr>
        <a:xfrm>
          <a:off x="0" y="0"/>
          <a:ext cx="0" cy="0"/>
          <a:chOff x="0" y="0"/>
          <a:chExt cx="0" cy="0"/>
        </a:xfrm>
      </p:grpSpPr>
      <p:pic>
        <p:nvPicPr>
          <p:cNvPr id="466" name="Google Shape;466;p36" title="BubbleGame-yellow.png"/>
          <p:cNvPicPr preferRelativeResize="0"/>
          <p:nvPr/>
        </p:nvPicPr>
        <p:blipFill>
          <a:blip r:embed="rId3">
            <a:alphaModFix/>
          </a:blip>
          <a:stretch>
            <a:fillRect/>
          </a:stretch>
        </p:blipFill>
        <p:spPr>
          <a:xfrm>
            <a:off x="2179750" y="1347274"/>
            <a:ext cx="4641512" cy="2005475"/>
          </a:xfrm>
          <a:prstGeom prst="rect">
            <a:avLst/>
          </a:prstGeom>
          <a:noFill/>
          <a:ln>
            <a:noFill/>
          </a:ln>
        </p:spPr>
      </p:pic>
      <p:sp>
        <p:nvSpPr>
          <p:cNvPr id="467" name="Google Shape;467;p36"/>
          <p:cNvSpPr txBox="1"/>
          <p:nvPr/>
        </p:nvSpPr>
        <p:spPr>
          <a:xfrm>
            <a:off x="2260650" y="1763125"/>
            <a:ext cx="4560600" cy="10701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Clr>
                <a:srgbClr val="000000"/>
              </a:buClr>
              <a:buSzPts val="1100"/>
              <a:buFont typeface="Arial"/>
              <a:buNone/>
            </a:pPr>
            <a:r>
              <a:rPr b="1" lang="uk" sz="2700">
                <a:latin typeface="Montserrat"/>
                <a:ea typeface="Montserrat"/>
                <a:cs typeface="Montserrat"/>
                <a:sym typeface="Montserrat"/>
              </a:rPr>
              <a:t>ГРА «”ГАЧКИ” МАРКЕТИНГУ»</a:t>
            </a:r>
            <a:endParaRPr i="1" sz="3300">
              <a:latin typeface="Montserrat"/>
              <a:ea typeface="Montserrat"/>
              <a:cs typeface="Montserrat"/>
              <a:sym typeface="Montserrat"/>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1" name="Shape 471"/>
        <p:cNvGrpSpPr/>
        <p:nvPr/>
      </p:nvGrpSpPr>
      <p:grpSpPr>
        <a:xfrm>
          <a:off x="0" y="0"/>
          <a:ext cx="0" cy="0"/>
          <a:chOff x="0" y="0"/>
          <a:chExt cx="0" cy="0"/>
        </a:xfrm>
      </p:grpSpPr>
      <p:grpSp>
        <p:nvGrpSpPr>
          <p:cNvPr id="472" name="Google Shape;472;p37"/>
          <p:cNvGrpSpPr/>
          <p:nvPr/>
        </p:nvGrpSpPr>
        <p:grpSpPr>
          <a:xfrm>
            <a:off x="2152050" y="1619381"/>
            <a:ext cx="4839883" cy="2924100"/>
            <a:chOff x="3922900" y="1063458"/>
            <a:chExt cx="4839883" cy="2924100"/>
          </a:xfrm>
        </p:grpSpPr>
        <p:sp>
          <p:nvSpPr>
            <p:cNvPr id="473" name="Google Shape;473;p37"/>
            <p:cNvSpPr/>
            <p:nvPr/>
          </p:nvSpPr>
          <p:spPr>
            <a:xfrm>
              <a:off x="3922900" y="1063458"/>
              <a:ext cx="2258700" cy="2924100"/>
            </a:xfrm>
            <a:prstGeom prst="rect">
              <a:avLst/>
            </a:prstGeom>
            <a:solidFill>
              <a:srgbClr val="FFC1D3"/>
            </a:solidFill>
            <a:ln>
              <a:noFill/>
            </a:ln>
          </p:spPr>
          <p:txBody>
            <a:bodyPr anchorCtr="0" anchor="ctr" bIns="110325" lIns="110325" spcFirstLastPara="1" rIns="110325" wrap="square" tIns="110325">
              <a:noAutofit/>
            </a:bodyPr>
            <a:lstStyle/>
            <a:p>
              <a:pPr indent="0" lvl="0" marL="0" rtl="0" algn="ctr">
                <a:spcBef>
                  <a:spcPts val="0"/>
                </a:spcBef>
                <a:spcAft>
                  <a:spcPts val="0"/>
                </a:spcAft>
                <a:buNone/>
              </a:pPr>
              <a:r>
                <a:t/>
              </a:r>
              <a:endParaRPr sz="1689"/>
            </a:p>
          </p:txBody>
        </p:sp>
        <p:sp>
          <p:nvSpPr>
            <p:cNvPr id="474" name="Google Shape;474;p37"/>
            <p:cNvSpPr txBox="1"/>
            <p:nvPr/>
          </p:nvSpPr>
          <p:spPr>
            <a:xfrm>
              <a:off x="4064060" y="1214693"/>
              <a:ext cx="1956000" cy="1815000"/>
            </a:xfrm>
            <a:prstGeom prst="rect">
              <a:avLst/>
            </a:prstGeom>
            <a:noFill/>
            <a:ln>
              <a:noFill/>
            </a:ln>
          </p:spPr>
          <p:txBody>
            <a:bodyPr anchorCtr="0" anchor="t" bIns="110325" lIns="110325" spcFirstLastPara="1" rIns="110325" wrap="square" tIns="110325">
              <a:noAutofit/>
            </a:bodyPr>
            <a:lstStyle/>
            <a:p>
              <a:pPr indent="0" lvl="0" marL="0" rtl="0" algn="l">
                <a:spcBef>
                  <a:spcPts val="0"/>
                </a:spcBef>
                <a:spcAft>
                  <a:spcPts val="0"/>
                </a:spcAft>
                <a:buNone/>
              </a:pPr>
              <a:r>
                <a:rPr lang="uk" sz="1569">
                  <a:solidFill>
                    <a:schemeClr val="dk1"/>
                  </a:solidFill>
                  <a:latin typeface="Montserrat ExtraBold"/>
                  <a:ea typeface="Montserrat ExtraBold"/>
                  <a:cs typeface="Montserrat ExtraBold"/>
                  <a:sym typeface="Montserrat ExtraBold"/>
                </a:rPr>
                <a:t>Магніт</a:t>
              </a:r>
              <a:br>
                <a:rPr lang="uk" sz="1569">
                  <a:solidFill>
                    <a:schemeClr val="dk1"/>
                  </a:solidFill>
                  <a:latin typeface="Montserrat ExtraBold"/>
                  <a:ea typeface="Montserrat ExtraBold"/>
                  <a:cs typeface="Montserrat ExtraBold"/>
                  <a:sym typeface="Montserrat ExtraBold"/>
                </a:rPr>
              </a:br>
              <a:r>
                <a:rPr lang="uk" sz="1569">
                  <a:solidFill>
                    <a:schemeClr val="dk1"/>
                  </a:solidFill>
                  <a:latin typeface="Montserrat ExtraBold"/>
                  <a:ea typeface="Montserrat ExtraBold"/>
                  <a:cs typeface="Montserrat ExtraBold"/>
                  <a:sym typeface="Montserrat ExtraBold"/>
                </a:rPr>
                <a:t>у подарунок</a:t>
              </a:r>
              <a:br>
                <a:rPr lang="uk" sz="1569">
                  <a:solidFill>
                    <a:schemeClr val="dk1"/>
                  </a:solidFill>
                  <a:latin typeface="Montserrat ExtraBold"/>
                  <a:ea typeface="Montserrat ExtraBold"/>
                  <a:cs typeface="Montserrat ExtraBold"/>
                  <a:sym typeface="Montserrat ExtraBold"/>
                </a:rPr>
              </a:br>
              <a:r>
                <a:rPr lang="uk" sz="1569">
                  <a:solidFill>
                    <a:schemeClr val="dk1"/>
                  </a:solidFill>
                  <a:latin typeface="Montserrat ExtraBold"/>
                  <a:ea typeface="Montserrat ExtraBold"/>
                  <a:cs typeface="Montserrat ExtraBold"/>
                  <a:sym typeface="Montserrat ExtraBold"/>
                </a:rPr>
                <a:t>з кожним стаканчиком йогурту!</a:t>
              </a:r>
              <a:endParaRPr sz="1569">
                <a:solidFill>
                  <a:schemeClr val="dk1"/>
                </a:solidFill>
                <a:latin typeface="Montserrat ExtraBold"/>
                <a:ea typeface="Montserrat ExtraBold"/>
                <a:cs typeface="Montserrat ExtraBold"/>
                <a:sym typeface="Montserrat ExtraBold"/>
              </a:endParaRPr>
            </a:p>
          </p:txBody>
        </p:sp>
        <p:sp>
          <p:nvSpPr>
            <p:cNvPr id="475" name="Google Shape;475;p37"/>
            <p:cNvSpPr/>
            <p:nvPr/>
          </p:nvSpPr>
          <p:spPr>
            <a:xfrm>
              <a:off x="6504083" y="1063458"/>
              <a:ext cx="2258700" cy="2924100"/>
            </a:xfrm>
            <a:prstGeom prst="rect">
              <a:avLst/>
            </a:prstGeom>
            <a:solidFill>
              <a:srgbClr val="FBBD04"/>
            </a:solidFill>
            <a:ln>
              <a:noFill/>
            </a:ln>
          </p:spPr>
          <p:txBody>
            <a:bodyPr anchorCtr="0" anchor="ctr" bIns="110325" lIns="110325" spcFirstLastPara="1" rIns="110325" wrap="square" tIns="110325">
              <a:noAutofit/>
            </a:bodyPr>
            <a:lstStyle/>
            <a:p>
              <a:pPr indent="0" lvl="0" marL="0" rtl="0" algn="ctr">
                <a:spcBef>
                  <a:spcPts val="0"/>
                </a:spcBef>
                <a:spcAft>
                  <a:spcPts val="0"/>
                </a:spcAft>
                <a:buNone/>
              </a:pPr>
              <a:r>
                <a:t/>
              </a:r>
              <a:endParaRPr sz="1689"/>
            </a:p>
          </p:txBody>
        </p:sp>
        <p:sp>
          <p:nvSpPr>
            <p:cNvPr id="476" name="Google Shape;476;p37"/>
            <p:cNvSpPr txBox="1"/>
            <p:nvPr/>
          </p:nvSpPr>
          <p:spPr>
            <a:xfrm>
              <a:off x="6639836" y="3252271"/>
              <a:ext cx="2032500" cy="652800"/>
            </a:xfrm>
            <a:prstGeom prst="rect">
              <a:avLst/>
            </a:prstGeom>
            <a:noFill/>
            <a:ln>
              <a:noFill/>
            </a:ln>
          </p:spPr>
          <p:txBody>
            <a:bodyPr anchorCtr="0" anchor="t" bIns="110325" lIns="110325" spcFirstLastPara="1" rIns="110325" wrap="square" tIns="110325">
              <a:noAutofit/>
            </a:bodyPr>
            <a:lstStyle/>
            <a:p>
              <a:pPr indent="0" lvl="0" marL="0" rtl="0" algn="l">
                <a:spcBef>
                  <a:spcPts val="0"/>
                </a:spcBef>
                <a:spcAft>
                  <a:spcPts val="0"/>
                </a:spcAft>
                <a:buNone/>
              </a:pPr>
              <a:r>
                <a:rPr lang="uk" sz="1075">
                  <a:solidFill>
                    <a:schemeClr val="dk1"/>
                  </a:solidFill>
                  <a:latin typeface="Montserrat ExtraBold"/>
                  <a:ea typeface="Montserrat ExtraBold"/>
                  <a:cs typeface="Montserrat ExtraBold"/>
                  <a:sym typeface="Montserrat ExtraBold"/>
                </a:rPr>
                <a:t>3 шоколадні </a:t>
              </a:r>
              <a:br>
                <a:rPr lang="uk" sz="1075">
                  <a:solidFill>
                    <a:schemeClr val="dk1"/>
                  </a:solidFill>
                  <a:latin typeface="Montserrat ExtraBold"/>
                  <a:ea typeface="Montserrat ExtraBold"/>
                  <a:cs typeface="Montserrat ExtraBold"/>
                  <a:sym typeface="Montserrat ExtraBold"/>
                </a:rPr>
              </a:br>
              <a:r>
                <a:rPr lang="uk" sz="1075">
                  <a:solidFill>
                    <a:schemeClr val="dk1"/>
                  </a:solidFill>
                  <a:latin typeface="Montserrat ExtraBold"/>
                  <a:ea typeface="Montserrat ExtraBold"/>
                  <a:cs typeface="Montserrat ExtraBold"/>
                  <a:sym typeface="Montserrat ExtraBold"/>
                </a:rPr>
                <a:t>батончики — отримуй 4-й у подарунок!</a:t>
              </a:r>
              <a:endParaRPr sz="1075">
                <a:solidFill>
                  <a:schemeClr val="dk1"/>
                </a:solidFill>
                <a:latin typeface="Montserrat ExtraBold"/>
                <a:ea typeface="Montserrat ExtraBold"/>
                <a:cs typeface="Montserrat ExtraBold"/>
                <a:sym typeface="Montserrat ExtraBold"/>
              </a:endParaRPr>
            </a:p>
          </p:txBody>
        </p:sp>
        <p:pic>
          <p:nvPicPr>
            <p:cNvPr id="477" name="Google Shape;477;p37"/>
            <p:cNvPicPr preferRelativeResize="0"/>
            <p:nvPr/>
          </p:nvPicPr>
          <p:blipFill>
            <a:blip r:embed="rId3">
              <a:alphaModFix/>
            </a:blip>
            <a:stretch>
              <a:fillRect/>
            </a:stretch>
          </p:blipFill>
          <p:spPr>
            <a:xfrm>
              <a:off x="4110448" y="2846849"/>
              <a:ext cx="661570" cy="652568"/>
            </a:xfrm>
            <a:prstGeom prst="rect">
              <a:avLst/>
            </a:prstGeom>
            <a:noFill/>
            <a:ln>
              <a:noFill/>
            </a:ln>
          </p:spPr>
        </p:pic>
        <p:pic>
          <p:nvPicPr>
            <p:cNvPr id="478" name="Google Shape;478;p37"/>
            <p:cNvPicPr preferRelativeResize="0"/>
            <p:nvPr/>
          </p:nvPicPr>
          <p:blipFill>
            <a:blip r:embed="rId4">
              <a:alphaModFix/>
            </a:blip>
            <a:stretch>
              <a:fillRect/>
            </a:stretch>
          </p:blipFill>
          <p:spPr>
            <a:xfrm>
              <a:off x="5006934" y="2742406"/>
              <a:ext cx="950331" cy="961156"/>
            </a:xfrm>
            <a:prstGeom prst="rect">
              <a:avLst/>
            </a:prstGeom>
            <a:noFill/>
            <a:ln>
              <a:noFill/>
            </a:ln>
          </p:spPr>
        </p:pic>
        <p:sp>
          <p:nvSpPr>
            <p:cNvPr id="479" name="Google Shape;479;p37"/>
            <p:cNvSpPr txBox="1"/>
            <p:nvPr/>
          </p:nvSpPr>
          <p:spPr>
            <a:xfrm>
              <a:off x="4743603" y="2862404"/>
              <a:ext cx="661800" cy="721200"/>
            </a:xfrm>
            <a:prstGeom prst="rect">
              <a:avLst/>
            </a:prstGeom>
            <a:noFill/>
            <a:ln>
              <a:noFill/>
            </a:ln>
          </p:spPr>
          <p:txBody>
            <a:bodyPr anchorCtr="0" anchor="t" bIns="110325" lIns="110325" spcFirstLastPara="1" rIns="110325" wrap="square" tIns="110325">
              <a:noAutofit/>
            </a:bodyPr>
            <a:lstStyle/>
            <a:p>
              <a:pPr indent="0" lvl="0" marL="0" rtl="0" algn="l">
                <a:spcBef>
                  <a:spcPts val="0"/>
                </a:spcBef>
                <a:spcAft>
                  <a:spcPts val="0"/>
                </a:spcAft>
                <a:buNone/>
              </a:pPr>
              <a:r>
                <a:rPr lang="uk" sz="1569">
                  <a:solidFill>
                    <a:srgbClr val="2F618D"/>
                  </a:solidFill>
                  <a:latin typeface="Montserrat ExtraBold"/>
                  <a:ea typeface="Montserrat ExtraBold"/>
                  <a:cs typeface="Montserrat ExtraBold"/>
                  <a:sym typeface="Montserrat ExtraBold"/>
                </a:rPr>
                <a:t>+</a:t>
              </a:r>
              <a:endParaRPr sz="1569">
                <a:solidFill>
                  <a:srgbClr val="2F618D"/>
                </a:solidFill>
                <a:latin typeface="Montserrat ExtraBold"/>
                <a:ea typeface="Montserrat ExtraBold"/>
                <a:cs typeface="Montserrat ExtraBold"/>
                <a:sym typeface="Montserrat ExtraBold"/>
              </a:endParaRPr>
            </a:p>
          </p:txBody>
        </p:sp>
        <p:sp>
          <p:nvSpPr>
            <p:cNvPr id="480" name="Google Shape;480;p37"/>
            <p:cNvSpPr txBox="1"/>
            <p:nvPr/>
          </p:nvSpPr>
          <p:spPr>
            <a:xfrm>
              <a:off x="6574640" y="1319602"/>
              <a:ext cx="1956000" cy="454200"/>
            </a:xfrm>
            <a:prstGeom prst="rect">
              <a:avLst/>
            </a:prstGeom>
            <a:noFill/>
            <a:ln>
              <a:noFill/>
            </a:ln>
          </p:spPr>
          <p:txBody>
            <a:bodyPr anchorCtr="0" anchor="t" bIns="110325" lIns="110325" spcFirstLastPara="1" rIns="110325" wrap="square" tIns="110325">
              <a:noAutofit/>
            </a:bodyPr>
            <a:lstStyle/>
            <a:p>
              <a:pPr indent="0" lvl="0" marL="0" rtl="0" algn="l">
                <a:spcBef>
                  <a:spcPts val="0"/>
                </a:spcBef>
                <a:spcAft>
                  <a:spcPts val="0"/>
                </a:spcAft>
                <a:buNone/>
              </a:pPr>
              <a:r>
                <a:rPr lang="uk" sz="2509">
                  <a:solidFill>
                    <a:schemeClr val="dk1"/>
                  </a:solidFill>
                  <a:latin typeface="Montserrat ExtraBold"/>
                  <a:ea typeface="Montserrat ExtraBold"/>
                  <a:cs typeface="Montserrat ExtraBold"/>
                  <a:sym typeface="Montserrat ExtraBold"/>
                </a:rPr>
                <a:t>КУПУЙ</a:t>
              </a:r>
              <a:endParaRPr sz="2509">
                <a:solidFill>
                  <a:schemeClr val="dk1"/>
                </a:solidFill>
                <a:latin typeface="Montserrat ExtraBold"/>
                <a:ea typeface="Montserrat ExtraBold"/>
                <a:cs typeface="Montserrat ExtraBold"/>
                <a:sym typeface="Montserrat ExtraBold"/>
              </a:endParaRPr>
            </a:p>
          </p:txBody>
        </p:sp>
        <p:pic>
          <p:nvPicPr>
            <p:cNvPr id="481" name="Google Shape;481;p37"/>
            <p:cNvPicPr preferRelativeResize="0"/>
            <p:nvPr/>
          </p:nvPicPr>
          <p:blipFill>
            <a:blip r:embed="rId5">
              <a:alphaModFix/>
            </a:blip>
            <a:stretch>
              <a:fillRect/>
            </a:stretch>
          </p:blipFill>
          <p:spPr>
            <a:xfrm>
              <a:off x="6744545" y="2159549"/>
              <a:ext cx="350202" cy="833698"/>
            </a:xfrm>
            <a:prstGeom prst="rect">
              <a:avLst/>
            </a:prstGeom>
            <a:noFill/>
            <a:ln>
              <a:noFill/>
            </a:ln>
          </p:spPr>
        </p:pic>
        <p:pic>
          <p:nvPicPr>
            <p:cNvPr id="482" name="Google Shape;482;p37"/>
            <p:cNvPicPr preferRelativeResize="0"/>
            <p:nvPr/>
          </p:nvPicPr>
          <p:blipFill>
            <a:blip r:embed="rId5">
              <a:alphaModFix/>
            </a:blip>
            <a:stretch>
              <a:fillRect/>
            </a:stretch>
          </p:blipFill>
          <p:spPr>
            <a:xfrm>
              <a:off x="7140669" y="2159549"/>
              <a:ext cx="350202" cy="833698"/>
            </a:xfrm>
            <a:prstGeom prst="rect">
              <a:avLst/>
            </a:prstGeom>
            <a:noFill/>
            <a:ln>
              <a:noFill/>
            </a:ln>
          </p:spPr>
        </p:pic>
        <p:pic>
          <p:nvPicPr>
            <p:cNvPr id="483" name="Google Shape;483;p37"/>
            <p:cNvPicPr preferRelativeResize="0"/>
            <p:nvPr/>
          </p:nvPicPr>
          <p:blipFill>
            <a:blip r:embed="rId5">
              <a:alphaModFix/>
            </a:blip>
            <a:stretch>
              <a:fillRect/>
            </a:stretch>
          </p:blipFill>
          <p:spPr>
            <a:xfrm>
              <a:off x="7528882" y="2159549"/>
              <a:ext cx="350202" cy="833698"/>
            </a:xfrm>
            <a:prstGeom prst="rect">
              <a:avLst/>
            </a:prstGeom>
            <a:noFill/>
            <a:ln>
              <a:noFill/>
            </a:ln>
          </p:spPr>
        </p:pic>
        <p:pic>
          <p:nvPicPr>
            <p:cNvPr id="484" name="Google Shape;484;p37"/>
            <p:cNvPicPr preferRelativeResize="0"/>
            <p:nvPr/>
          </p:nvPicPr>
          <p:blipFill>
            <a:blip r:embed="rId5">
              <a:alphaModFix/>
            </a:blip>
            <a:stretch>
              <a:fillRect/>
            </a:stretch>
          </p:blipFill>
          <p:spPr>
            <a:xfrm>
              <a:off x="8183534" y="2159549"/>
              <a:ext cx="350202" cy="833698"/>
            </a:xfrm>
            <a:prstGeom prst="rect">
              <a:avLst/>
            </a:prstGeom>
            <a:noFill/>
            <a:ln>
              <a:noFill/>
            </a:ln>
          </p:spPr>
        </p:pic>
        <p:sp>
          <p:nvSpPr>
            <p:cNvPr id="485" name="Google Shape;485;p37"/>
            <p:cNvSpPr txBox="1"/>
            <p:nvPr/>
          </p:nvSpPr>
          <p:spPr>
            <a:xfrm>
              <a:off x="7882010" y="2340611"/>
              <a:ext cx="350100" cy="652800"/>
            </a:xfrm>
            <a:prstGeom prst="rect">
              <a:avLst/>
            </a:prstGeom>
            <a:noFill/>
            <a:ln>
              <a:noFill/>
            </a:ln>
          </p:spPr>
          <p:txBody>
            <a:bodyPr anchorCtr="0" anchor="t" bIns="110325" lIns="110325" spcFirstLastPara="1" rIns="110325" wrap="square" tIns="110325">
              <a:noAutofit/>
            </a:bodyPr>
            <a:lstStyle/>
            <a:p>
              <a:pPr indent="0" lvl="0" marL="0" rtl="0" algn="l">
                <a:spcBef>
                  <a:spcPts val="0"/>
                </a:spcBef>
                <a:spcAft>
                  <a:spcPts val="0"/>
                </a:spcAft>
                <a:buNone/>
              </a:pPr>
              <a:r>
                <a:rPr lang="uk" sz="1075">
                  <a:solidFill>
                    <a:schemeClr val="dk1"/>
                  </a:solidFill>
                  <a:latin typeface="Montserrat ExtraBold"/>
                  <a:ea typeface="Montserrat ExtraBold"/>
                  <a:cs typeface="Montserrat ExtraBold"/>
                  <a:sym typeface="Montserrat ExtraBold"/>
                </a:rPr>
                <a:t>+</a:t>
              </a:r>
              <a:endParaRPr sz="1075">
                <a:solidFill>
                  <a:schemeClr val="dk1"/>
                </a:solidFill>
                <a:latin typeface="Montserrat ExtraBold"/>
                <a:ea typeface="Montserrat ExtraBold"/>
                <a:cs typeface="Montserrat ExtraBold"/>
                <a:sym typeface="Montserrat ExtraBold"/>
              </a:endParaRPr>
            </a:p>
          </p:txBody>
        </p:sp>
      </p:grpSp>
      <p:sp>
        <p:nvSpPr>
          <p:cNvPr id="486" name="Google Shape;486;p37"/>
          <p:cNvSpPr txBox="1"/>
          <p:nvPr/>
        </p:nvSpPr>
        <p:spPr>
          <a:xfrm>
            <a:off x="250000" y="260775"/>
            <a:ext cx="8787900" cy="12006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1200"/>
              </a:spcBef>
              <a:spcAft>
                <a:spcPts val="1200"/>
              </a:spcAft>
              <a:buNone/>
            </a:pPr>
            <a:r>
              <a:rPr b="1" lang="uk" sz="2200">
                <a:solidFill>
                  <a:schemeClr val="dk1"/>
                </a:solidFill>
                <a:latin typeface="Montserrat"/>
                <a:ea typeface="Montserrat"/>
                <a:cs typeface="Montserrat"/>
                <a:sym typeface="Montserrat"/>
              </a:rPr>
              <a:t>СКАЖІТЬ, ЯКІ МАРКЕТИНГОВІ ПРИЙОМИ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НА ЦИХ ПОСТЕРАХ СПОНУКАЮТЬ КУПИТИ ЗАЙВЕ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ТА ЗАПРОПОНУЙТЕ ЕКОЛОГІЧНЕ РІШЕННЯ</a:t>
            </a:r>
            <a:endParaRPr b="1" sz="2200">
              <a:latin typeface="Montserrat"/>
              <a:ea typeface="Montserrat"/>
              <a:cs typeface="Montserrat"/>
              <a:sym typeface="Montserrat"/>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0" name="Shape 490"/>
        <p:cNvGrpSpPr/>
        <p:nvPr/>
      </p:nvGrpSpPr>
      <p:grpSpPr>
        <a:xfrm>
          <a:off x="0" y="0"/>
          <a:ext cx="0" cy="0"/>
          <a:chOff x="0" y="0"/>
          <a:chExt cx="0" cy="0"/>
        </a:xfrm>
      </p:grpSpPr>
      <p:sp>
        <p:nvSpPr>
          <p:cNvPr id="491" name="Google Shape;491;p38"/>
          <p:cNvSpPr txBox="1"/>
          <p:nvPr/>
        </p:nvSpPr>
        <p:spPr>
          <a:xfrm>
            <a:off x="250000" y="260775"/>
            <a:ext cx="8787900" cy="12006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1200"/>
              </a:spcBef>
              <a:spcAft>
                <a:spcPts val="1200"/>
              </a:spcAft>
              <a:buNone/>
            </a:pPr>
            <a:r>
              <a:rPr b="1" lang="uk" sz="2200">
                <a:solidFill>
                  <a:schemeClr val="dk1"/>
                </a:solidFill>
                <a:latin typeface="Montserrat"/>
                <a:ea typeface="Montserrat"/>
                <a:cs typeface="Montserrat"/>
                <a:sym typeface="Montserrat"/>
              </a:rPr>
              <a:t>СКАЖІТЬ, ЯКІ МАРКЕТИНГОВІ ПРИЙОМИ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НА ЦИХ ПОСТЕРАХ СПОНУКАЮТЬ КУПИТИ ЗАЙВЕ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ТА ЗАПРОПОНУЙТЕ ЕКОЛОГІЧНЕ РІШЕННЯ</a:t>
            </a:r>
            <a:endParaRPr b="1" sz="2200">
              <a:latin typeface="Montserrat"/>
              <a:ea typeface="Montserrat"/>
              <a:cs typeface="Montserrat"/>
              <a:sym typeface="Montserrat"/>
            </a:endParaRPr>
          </a:p>
        </p:txBody>
      </p:sp>
      <p:grpSp>
        <p:nvGrpSpPr>
          <p:cNvPr id="492" name="Google Shape;492;p38"/>
          <p:cNvGrpSpPr/>
          <p:nvPr/>
        </p:nvGrpSpPr>
        <p:grpSpPr>
          <a:xfrm>
            <a:off x="2152011" y="1619428"/>
            <a:ext cx="4839993" cy="2953005"/>
            <a:chOff x="3646300" y="1082768"/>
            <a:chExt cx="5012420" cy="3058207"/>
          </a:xfrm>
        </p:grpSpPr>
        <p:sp>
          <p:nvSpPr>
            <p:cNvPr id="493" name="Google Shape;493;p38"/>
            <p:cNvSpPr/>
            <p:nvPr/>
          </p:nvSpPr>
          <p:spPr>
            <a:xfrm>
              <a:off x="6296520" y="1082768"/>
              <a:ext cx="2362200" cy="3058200"/>
            </a:xfrm>
            <a:prstGeom prst="rect">
              <a:avLst/>
            </a:prstGeom>
            <a:solidFill>
              <a:srgbClr val="EC6231"/>
            </a:solidFill>
            <a:ln>
              <a:noFill/>
            </a:ln>
          </p:spPr>
          <p:txBody>
            <a:bodyPr anchorCtr="0" anchor="ctr" bIns="111425" lIns="111425" spcFirstLastPara="1" rIns="111425" wrap="square" tIns="111425">
              <a:noAutofit/>
            </a:bodyPr>
            <a:lstStyle/>
            <a:p>
              <a:pPr indent="0" lvl="0" marL="0" rtl="0" algn="ctr">
                <a:spcBef>
                  <a:spcPts val="0"/>
                </a:spcBef>
                <a:spcAft>
                  <a:spcPts val="0"/>
                </a:spcAft>
                <a:buNone/>
              </a:pPr>
              <a:r>
                <a:t/>
              </a:r>
              <a:endParaRPr sz="1706"/>
            </a:p>
          </p:txBody>
        </p:sp>
        <p:sp>
          <p:nvSpPr>
            <p:cNvPr id="494" name="Google Shape;494;p38"/>
            <p:cNvSpPr txBox="1"/>
            <p:nvPr/>
          </p:nvSpPr>
          <p:spPr>
            <a:xfrm>
              <a:off x="6381719" y="1126915"/>
              <a:ext cx="2227200" cy="1898100"/>
            </a:xfrm>
            <a:prstGeom prst="rect">
              <a:avLst/>
            </a:prstGeom>
            <a:noFill/>
            <a:ln>
              <a:noFill/>
            </a:ln>
          </p:spPr>
          <p:txBody>
            <a:bodyPr anchorCtr="0" anchor="t" bIns="111425" lIns="111425" spcFirstLastPara="1" rIns="111425" wrap="square" tIns="111425">
              <a:noAutofit/>
            </a:bodyPr>
            <a:lstStyle/>
            <a:p>
              <a:pPr indent="0" lvl="0" marL="0" rtl="0" algn="l">
                <a:spcBef>
                  <a:spcPts val="0"/>
                </a:spcBef>
                <a:spcAft>
                  <a:spcPts val="0"/>
                </a:spcAft>
                <a:buNone/>
              </a:pPr>
              <a:r>
                <a:rPr lang="uk" sz="1313">
                  <a:solidFill>
                    <a:srgbClr val="FEEAC8"/>
                  </a:solidFill>
                  <a:latin typeface="Montserrat ExtraBold"/>
                  <a:ea typeface="Montserrat ExtraBold"/>
                  <a:cs typeface="Montserrat ExtraBold"/>
                  <a:sym typeface="Montserrat ExtraBold"/>
                </a:rPr>
                <a:t>Новий дизайн упаковки — тепер ще помітніший</a:t>
              </a:r>
              <a:br>
                <a:rPr lang="uk" sz="1313">
                  <a:solidFill>
                    <a:srgbClr val="FEEAC8"/>
                  </a:solidFill>
                  <a:latin typeface="Montserrat ExtraBold"/>
                  <a:ea typeface="Montserrat ExtraBold"/>
                  <a:cs typeface="Montserrat ExtraBold"/>
                  <a:sym typeface="Montserrat ExtraBold"/>
                </a:rPr>
              </a:br>
              <a:r>
                <a:rPr lang="uk" sz="1313">
                  <a:solidFill>
                    <a:srgbClr val="FEEAC8"/>
                  </a:solidFill>
                  <a:latin typeface="Montserrat ExtraBold"/>
                  <a:ea typeface="Montserrat ExtraBold"/>
                  <a:cs typeface="Montserrat ExtraBold"/>
                  <a:sym typeface="Montserrat ExtraBold"/>
                </a:rPr>
                <a:t>на полицях!</a:t>
              </a:r>
              <a:endParaRPr sz="1313">
                <a:solidFill>
                  <a:srgbClr val="FEEAC8"/>
                </a:solidFill>
                <a:latin typeface="Montserrat ExtraBold"/>
                <a:ea typeface="Montserrat ExtraBold"/>
                <a:cs typeface="Montserrat ExtraBold"/>
                <a:sym typeface="Montserrat ExtraBold"/>
              </a:endParaRPr>
            </a:p>
          </p:txBody>
        </p:sp>
        <p:sp>
          <p:nvSpPr>
            <p:cNvPr id="495" name="Google Shape;495;p38"/>
            <p:cNvSpPr/>
            <p:nvPr/>
          </p:nvSpPr>
          <p:spPr>
            <a:xfrm>
              <a:off x="3646300" y="1082776"/>
              <a:ext cx="2362200" cy="3058200"/>
            </a:xfrm>
            <a:prstGeom prst="rect">
              <a:avLst/>
            </a:prstGeom>
            <a:solidFill>
              <a:srgbClr val="EDA24B"/>
            </a:solidFill>
            <a:ln>
              <a:noFill/>
            </a:ln>
          </p:spPr>
          <p:txBody>
            <a:bodyPr anchorCtr="0" anchor="ctr" bIns="111425" lIns="111425" spcFirstLastPara="1" rIns="111425" wrap="square" tIns="111425">
              <a:noAutofit/>
            </a:bodyPr>
            <a:lstStyle/>
            <a:p>
              <a:pPr indent="0" lvl="0" marL="0" rtl="0" algn="ctr">
                <a:spcBef>
                  <a:spcPts val="0"/>
                </a:spcBef>
                <a:spcAft>
                  <a:spcPts val="0"/>
                </a:spcAft>
                <a:buNone/>
              </a:pPr>
              <a:r>
                <a:t/>
              </a:r>
              <a:endParaRPr sz="1706"/>
            </a:p>
          </p:txBody>
        </p:sp>
        <p:pic>
          <p:nvPicPr>
            <p:cNvPr id="496" name="Google Shape;496;p38"/>
            <p:cNvPicPr preferRelativeResize="0"/>
            <p:nvPr/>
          </p:nvPicPr>
          <p:blipFill rotWithShape="1">
            <a:blip r:embed="rId3">
              <a:alphaModFix/>
            </a:blip>
            <a:srcRect b="8768" l="0" r="0" t="32937"/>
            <a:stretch/>
          </p:blipFill>
          <p:spPr>
            <a:xfrm>
              <a:off x="6296533" y="2075390"/>
              <a:ext cx="2362138" cy="2065551"/>
            </a:xfrm>
            <a:prstGeom prst="rect">
              <a:avLst/>
            </a:prstGeom>
            <a:noFill/>
            <a:ln>
              <a:noFill/>
            </a:ln>
          </p:spPr>
        </p:pic>
        <p:pic>
          <p:nvPicPr>
            <p:cNvPr id="497" name="Google Shape;497;p38"/>
            <p:cNvPicPr preferRelativeResize="0"/>
            <p:nvPr/>
          </p:nvPicPr>
          <p:blipFill rotWithShape="1">
            <a:blip r:embed="rId4">
              <a:alphaModFix/>
            </a:blip>
            <a:srcRect b="18460" l="0" r="0" t="21292"/>
            <a:stretch/>
          </p:blipFill>
          <p:spPr>
            <a:xfrm>
              <a:off x="3646300" y="2006300"/>
              <a:ext cx="2362138" cy="2134668"/>
            </a:xfrm>
            <a:prstGeom prst="rect">
              <a:avLst/>
            </a:prstGeom>
            <a:noFill/>
            <a:ln>
              <a:noFill/>
            </a:ln>
          </p:spPr>
        </p:pic>
        <p:sp>
          <p:nvSpPr>
            <p:cNvPr id="498" name="Google Shape;498;p38"/>
            <p:cNvSpPr txBox="1"/>
            <p:nvPr/>
          </p:nvSpPr>
          <p:spPr>
            <a:xfrm>
              <a:off x="3746337" y="1209234"/>
              <a:ext cx="2227200" cy="1898100"/>
            </a:xfrm>
            <a:prstGeom prst="rect">
              <a:avLst/>
            </a:prstGeom>
            <a:noFill/>
            <a:ln>
              <a:noFill/>
            </a:ln>
          </p:spPr>
          <p:txBody>
            <a:bodyPr anchorCtr="0" anchor="t" bIns="111425" lIns="111425" spcFirstLastPara="1" rIns="111425" wrap="square" tIns="111425">
              <a:noAutofit/>
            </a:bodyPr>
            <a:lstStyle/>
            <a:p>
              <a:pPr indent="0" lvl="0" marL="0" rtl="0" algn="l">
                <a:spcBef>
                  <a:spcPts val="0"/>
                </a:spcBef>
                <a:spcAft>
                  <a:spcPts val="0"/>
                </a:spcAft>
                <a:buNone/>
              </a:pPr>
              <a:r>
                <a:rPr lang="uk" sz="1177">
                  <a:solidFill>
                    <a:schemeClr val="dk1"/>
                  </a:solidFill>
                  <a:latin typeface="Montserrat ExtraBold"/>
                  <a:ea typeface="Montserrat ExtraBold"/>
                  <a:cs typeface="Montserrat ExtraBold"/>
                  <a:sym typeface="Montserrat ExtraBold"/>
                </a:rPr>
                <a:t>Печиво у мініформаті, який зручно брати </a:t>
              </a:r>
              <a:br>
                <a:rPr lang="uk" sz="1177">
                  <a:solidFill>
                    <a:schemeClr val="dk1"/>
                  </a:solidFill>
                  <a:latin typeface="Montserrat ExtraBold"/>
                  <a:ea typeface="Montserrat ExtraBold"/>
                  <a:cs typeface="Montserrat ExtraBold"/>
                  <a:sym typeface="Montserrat ExtraBold"/>
                </a:rPr>
              </a:br>
              <a:r>
                <a:rPr lang="uk" sz="1177">
                  <a:solidFill>
                    <a:schemeClr val="dk1"/>
                  </a:solidFill>
                  <a:latin typeface="Montserrat ExtraBold"/>
                  <a:ea typeface="Montserrat ExtraBold"/>
                  <a:cs typeface="Montserrat ExtraBold"/>
                  <a:sym typeface="Montserrat ExtraBold"/>
                </a:rPr>
                <a:t>із собою!</a:t>
              </a:r>
              <a:endParaRPr sz="1177">
                <a:solidFill>
                  <a:schemeClr val="dk1"/>
                </a:solidFill>
                <a:latin typeface="Montserrat ExtraBold"/>
                <a:ea typeface="Montserrat ExtraBold"/>
                <a:cs typeface="Montserrat ExtraBold"/>
                <a:sym typeface="Montserrat ExtraBold"/>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2" name="Shape 502"/>
        <p:cNvGrpSpPr/>
        <p:nvPr/>
      </p:nvGrpSpPr>
      <p:grpSpPr>
        <a:xfrm>
          <a:off x="0" y="0"/>
          <a:ext cx="0" cy="0"/>
          <a:chOff x="0" y="0"/>
          <a:chExt cx="0" cy="0"/>
        </a:xfrm>
      </p:grpSpPr>
      <p:sp>
        <p:nvSpPr>
          <p:cNvPr id="503" name="Google Shape;503;p39"/>
          <p:cNvSpPr txBox="1"/>
          <p:nvPr/>
        </p:nvSpPr>
        <p:spPr>
          <a:xfrm>
            <a:off x="250000" y="260775"/>
            <a:ext cx="8787900" cy="1200600"/>
          </a:xfrm>
          <a:prstGeom prst="rect">
            <a:avLst/>
          </a:prstGeom>
          <a:noFill/>
          <a:ln>
            <a:noFill/>
          </a:ln>
        </p:spPr>
        <p:txBody>
          <a:bodyPr anchorCtr="0" anchor="t" bIns="91425" lIns="91425" spcFirstLastPara="1" rIns="91425" wrap="square" tIns="91425">
            <a:spAutoFit/>
          </a:bodyPr>
          <a:lstStyle/>
          <a:p>
            <a:pPr indent="0" lvl="0" marL="0" rtl="0" algn="l">
              <a:spcBef>
                <a:spcPts val="1200"/>
              </a:spcBef>
              <a:spcAft>
                <a:spcPts val="1200"/>
              </a:spcAft>
              <a:buNone/>
            </a:pPr>
            <a:r>
              <a:rPr b="1" lang="uk" sz="2200">
                <a:solidFill>
                  <a:schemeClr val="dk1"/>
                </a:solidFill>
                <a:latin typeface="Montserrat"/>
                <a:ea typeface="Montserrat"/>
                <a:cs typeface="Montserrat"/>
                <a:sym typeface="Montserrat"/>
              </a:rPr>
              <a:t>СКАЖІТЬ, ЯКІ МАРКЕТИНГОВІ ПРИЙОМИ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НА ЦИХ ПОСТЕРАХ СПОНУКАЮТЬ КУПИТИ ЗАЙВЕ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ТА ЗАПРОПОНУЙТЕ ЕКОЛОГІЧНЕ РІШЕННЯ</a:t>
            </a:r>
            <a:endParaRPr b="1" sz="2200">
              <a:solidFill>
                <a:schemeClr val="dk1"/>
              </a:solidFill>
              <a:latin typeface="Montserrat"/>
              <a:ea typeface="Montserrat"/>
              <a:cs typeface="Montserrat"/>
              <a:sym typeface="Montserrat"/>
            </a:endParaRPr>
          </a:p>
        </p:txBody>
      </p:sp>
      <p:sp>
        <p:nvSpPr>
          <p:cNvPr id="504" name="Google Shape;504;p39"/>
          <p:cNvSpPr/>
          <p:nvPr/>
        </p:nvSpPr>
        <p:spPr>
          <a:xfrm>
            <a:off x="2121128" y="1664375"/>
            <a:ext cx="2281200" cy="2952900"/>
          </a:xfrm>
          <a:prstGeom prst="rect">
            <a:avLst/>
          </a:prstGeom>
          <a:solidFill>
            <a:srgbClr val="D25F35"/>
          </a:solidFill>
          <a:ln>
            <a:noFill/>
          </a:ln>
        </p:spPr>
        <p:txBody>
          <a:bodyPr anchorCtr="0" anchor="ctr" bIns="111425" lIns="111425" spcFirstLastPara="1" rIns="111425" wrap="square" tIns="111425">
            <a:noAutofit/>
          </a:bodyPr>
          <a:lstStyle/>
          <a:p>
            <a:pPr indent="0" lvl="0" marL="0" rtl="0" algn="ctr">
              <a:spcBef>
                <a:spcPts val="0"/>
              </a:spcBef>
              <a:spcAft>
                <a:spcPts val="0"/>
              </a:spcAft>
              <a:buNone/>
            </a:pPr>
            <a:r>
              <a:t/>
            </a:r>
            <a:endParaRPr sz="1706"/>
          </a:p>
        </p:txBody>
      </p:sp>
      <p:sp>
        <p:nvSpPr>
          <p:cNvPr id="505" name="Google Shape;505;p39"/>
          <p:cNvSpPr txBox="1"/>
          <p:nvPr/>
        </p:nvSpPr>
        <p:spPr>
          <a:xfrm>
            <a:off x="2199743" y="1686895"/>
            <a:ext cx="2172000" cy="1832700"/>
          </a:xfrm>
          <a:prstGeom prst="rect">
            <a:avLst/>
          </a:prstGeom>
          <a:noFill/>
          <a:ln>
            <a:noFill/>
          </a:ln>
        </p:spPr>
        <p:txBody>
          <a:bodyPr anchorCtr="0" anchor="t" bIns="111425" lIns="111425" spcFirstLastPara="1" rIns="111425" wrap="square" tIns="111425">
            <a:noAutofit/>
          </a:bodyPr>
          <a:lstStyle/>
          <a:p>
            <a:pPr indent="0" lvl="0" marL="0" rtl="0" algn="l">
              <a:spcBef>
                <a:spcPts val="0"/>
              </a:spcBef>
              <a:spcAft>
                <a:spcPts val="0"/>
              </a:spcAft>
              <a:buNone/>
            </a:pPr>
            <a:r>
              <a:rPr lang="uk" sz="1313">
                <a:solidFill>
                  <a:srgbClr val="FCECD0"/>
                </a:solidFill>
                <a:latin typeface="Montserrat ExtraBold"/>
                <a:ea typeface="Montserrat ExtraBold"/>
                <a:cs typeface="Montserrat ExtraBold"/>
                <a:sym typeface="Montserrat ExtraBold"/>
              </a:rPr>
              <a:t>Збирай фішки </a:t>
            </a:r>
            <a:br>
              <a:rPr lang="uk" sz="1313">
                <a:solidFill>
                  <a:srgbClr val="FCECD0"/>
                </a:solidFill>
                <a:latin typeface="Montserrat ExtraBold"/>
                <a:ea typeface="Montserrat ExtraBold"/>
                <a:cs typeface="Montserrat ExtraBold"/>
                <a:sym typeface="Montserrat ExtraBold"/>
              </a:rPr>
            </a:br>
            <a:r>
              <a:rPr lang="uk" sz="1313">
                <a:solidFill>
                  <a:srgbClr val="FCECD0"/>
                </a:solidFill>
                <a:latin typeface="Montserrat ExtraBold"/>
                <a:ea typeface="Montserrat ExtraBold"/>
                <a:cs typeface="Montserrat ExtraBold"/>
                <a:sym typeface="Montserrat ExtraBold"/>
              </a:rPr>
              <a:t>за кожні 100 грн </a:t>
            </a:r>
            <a:br>
              <a:rPr lang="uk" sz="1313">
                <a:solidFill>
                  <a:srgbClr val="FCECD0"/>
                </a:solidFill>
                <a:latin typeface="Montserrat ExtraBold"/>
                <a:ea typeface="Montserrat ExtraBold"/>
                <a:cs typeface="Montserrat ExtraBold"/>
                <a:sym typeface="Montserrat ExtraBold"/>
              </a:rPr>
            </a:br>
            <a:r>
              <a:rPr lang="uk" sz="1313">
                <a:solidFill>
                  <a:srgbClr val="FCECD0"/>
                </a:solidFill>
                <a:latin typeface="Montserrat ExtraBold"/>
                <a:ea typeface="Montserrat ExtraBold"/>
                <a:cs typeface="Montserrat ExtraBold"/>
                <a:sym typeface="Montserrat ExtraBold"/>
              </a:rPr>
              <a:t>у чеку та обмінюй</a:t>
            </a:r>
            <a:br>
              <a:rPr lang="uk" sz="1313">
                <a:solidFill>
                  <a:srgbClr val="FCECD0"/>
                </a:solidFill>
                <a:latin typeface="Montserrat ExtraBold"/>
                <a:ea typeface="Montserrat ExtraBold"/>
                <a:cs typeface="Montserrat ExtraBold"/>
                <a:sym typeface="Montserrat ExtraBold"/>
              </a:rPr>
            </a:br>
            <a:r>
              <a:rPr lang="uk" sz="1313">
                <a:solidFill>
                  <a:srgbClr val="FCECD0"/>
                </a:solidFill>
                <a:latin typeface="Montserrat ExtraBold"/>
                <a:ea typeface="Montserrat ExtraBold"/>
                <a:cs typeface="Montserrat ExtraBold"/>
                <a:sym typeface="Montserrat ExtraBold"/>
              </a:rPr>
              <a:t>їх на подарунки</a:t>
            </a:r>
            <a:endParaRPr sz="1313">
              <a:solidFill>
                <a:srgbClr val="FCECD0"/>
              </a:solidFill>
              <a:latin typeface="Montserrat ExtraBold"/>
              <a:ea typeface="Montserrat ExtraBold"/>
              <a:cs typeface="Montserrat ExtraBold"/>
              <a:sym typeface="Montserrat ExtraBold"/>
            </a:endParaRPr>
          </a:p>
        </p:txBody>
      </p:sp>
      <p:sp>
        <p:nvSpPr>
          <p:cNvPr id="506" name="Google Shape;506;p39"/>
          <p:cNvSpPr/>
          <p:nvPr/>
        </p:nvSpPr>
        <p:spPr>
          <a:xfrm>
            <a:off x="4727745" y="1664375"/>
            <a:ext cx="2281200" cy="2952900"/>
          </a:xfrm>
          <a:prstGeom prst="rect">
            <a:avLst/>
          </a:prstGeom>
          <a:solidFill>
            <a:srgbClr val="FCF4E5"/>
          </a:solidFill>
          <a:ln>
            <a:noFill/>
          </a:ln>
        </p:spPr>
        <p:txBody>
          <a:bodyPr anchorCtr="0" anchor="ctr" bIns="111425" lIns="111425" spcFirstLastPara="1" rIns="111425" wrap="square" tIns="111425">
            <a:noAutofit/>
          </a:bodyPr>
          <a:lstStyle/>
          <a:p>
            <a:pPr indent="0" lvl="0" marL="0" rtl="0" algn="ctr">
              <a:spcBef>
                <a:spcPts val="0"/>
              </a:spcBef>
              <a:spcAft>
                <a:spcPts val="0"/>
              </a:spcAft>
              <a:buNone/>
            </a:pPr>
            <a:r>
              <a:t/>
            </a:r>
            <a:endParaRPr sz="1706"/>
          </a:p>
        </p:txBody>
      </p:sp>
      <p:pic>
        <p:nvPicPr>
          <p:cNvPr id="507" name="Google Shape;507;p39"/>
          <p:cNvPicPr preferRelativeResize="0"/>
          <p:nvPr/>
        </p:nvPicPr>
        <p:blipFill rotWithShape="1">
          <a:blip r:embed="rId3">
            <a:alphaModFix/>
          </a:blip>
          <a:srcRect b="16060" l="0" r="0" t="26807"/>
          <a:stretch/>
        </p:blipFill>
        <p:spPr>
          <a:xfrm>
            <a:off x="2121134" y="2662692"/>
            <a:ext cx="2280888" cy="1954683"/>
          </a:xfrm>
          <a:prstGeom prst="rect">
            <a:avLst/>
          </a:prstGeom>
          <a:noFill/>
          <a:ln>
            <a:noFill/>
          </a:ln>
        </p:spPr>
      </p:pic>
      <p:pic>
        <p:nvPicPr>
          <p:cNvPr id="508" name="Google Shape;508;p39"/>
          <p:cNvPicPr preferRelativeResize="0"/>
          <p:nvPr/>
        </p:nvPicPr>
        <p:blipFill rotWithShape="1">
          <a:blip r:embed="rId4">
            <a:alphaModFix/>
          </a:blip>
          <a:srcRect b="26367" l="0" r="0" t="12072"/>
          <a:stretch/>
        </p:blipFill>
        <p:spPr>
          <a:xfrm>
            <a:off x="4727757" y="2046836"/>
            <a:ext cx="2280888" cy="2106294"/>
          </a:xfrm>
          <a:prstGeom prst="rect">
            <a:avLst/>
          </a:prstGeom>
          <a:solidFill>
            <a:srgbClr val="FFC1D3"/>
          </a:solidFill>
          <a:ln>
            <a:noFill/>
          </a:ln>
        </p:spPr>
      </p:pic>
      <p:sp>
        <p:nvSpPr>
          <p:cNvPr id="509" name="Google Shape;509;p39"/>
          <p:cNvSpPr txBox="1"/>
          <p:nvPr/>
        </p:nvSpPr>
        <p:spPr>
          <a:xfrm>
            <a:off x="4809954" y="1686872"/>
            <a:ext cx="1975200" cy="425100"/>
          </a:xfrm>
          <a:prstGeom prst="rect">
            <a:avLst/>
          </a:prstGeom>
          <a:noFill/>
          <a:ln>
            <a:noFill/>
          </a:ln>
        </p:spPr>
        <p:txBody>
          <a:bodyPr anchorCtr="0" anchor="t" bIns="111425" lIns="111425" spcFirstLastPara="1" rIns="111425" wrap="square" tIns="111425">
            <a:noAutofit/>
          </a:bodyPr>
          <a:lstStyle/>
          <a:p>
            <a:pPr indent="0" lvl="0" marL="0" rtl="0" algn="l">
              <a:spcBef>
                <a:spcPts val="0"/>
              </a:spcBef>
              <a:spcAft>
                <a:spcPts val="0"/>
              </a:spcAft>
              <a:buNone/>
            </a:pPr>
            <a:r>
              <a:rPr lang="uk" sz="1357">
                <a:solidFill>
                  <a:schemeClr val="dk1"/>
                </a:solidFill>
                <a:latin typeface="Montserrat ExtraBold"/>
                <a:ea typeface="Montserrat ExtraBold"/>
                <a:cs typeface="Montserrat ExtraBold"/>
                <a:sym typeface="Montserrat ExtraBold"/>
              </a:rPr>
              <a:t>Тільки сьогодні — </a:t>
            </a:r>
            <a:endParaRPr sz="1357">
              <a:solidFill>
                <a:schemeClr val="dk1"/>
              </a:solidFill>
              <a:latin typeface="Montserrat ExtraBold"/>
              <a:ea typeface="Montserrat ExtraBold"/>
              <a:cs typeface="Montserrat ExtraBold"/>
              <a:sym typeface="Montserrat ExtraBold"/>
            </a:endParaRPr>
          </a:p>
        </p:txBody>
      </p:sp>
      <p:sp>
        <p:nvSpPr>
          <p:cNvPr id="510" name="Google Shape;510;p39"/>
          <p:cNvSpPr txBox="1"/>
          <p:nvPr/>
        </p:nvSpPr>
        <p:spPr>
          <a:xfrm>
            <a:off x="4871216" y="4045913"/>
            <a:ext cx="2150700" cy="425100"/>
          </a:xfrm>
          <a:prstGeom prst="rect">
            <a:avLst/>
          </a:prstGeom>
          <a:noFill/>
          <a:ln>
            <a:noFill/>
          </a:ln>
        </p:spPr>
        <p:txBody>
          <a:bodyPr anchorCtr="0" anchor="t" bIns="111425" lIns="111425" spcFirstLastPara="1" rIns="111425" wrap="square" tIns="111425">
            <a:noAutofit/>
          </a:bodyPr>
          <a:lstStyle/>
          <a:p>
            <a:pPr indent="0" lvl="0" marL="0" rtl="0" algn="l">
              <a:spcBef>
                <a:spcPts val="0"/>
              </a:spcBef>
              <a:spcAft>
                <a:spcPts val="0"/>
              </a:spcAft>
              <a:buClr>
                <a:schemeClr val="dk1"/>
              </a:buClr>
              <a:buSzPts val="1667"/>
              <a:buFont typeface="Arial"/>
              <a:buNone/>
            </a:pPr>
            <a:r>
              <a:rPr lang="uk" sz="1357">
                <a:solidFill>
                  <a:schemeClr val="dk1"/>
                </a:solidFill>
                <a:latin typeface="Montserrat ExtraBold"/>
                <a:ea typeface="Montserrat ExtraBold"/>
                <a:cs typeface="Montserrat ExtraBold"/>
                <a:sym typeface="Montserrat ExtraBold"/>
              </a:rPr>
              <a:t>на другу пару кросівок</a:t>
            </a:r>
            <a:endParaRPr sz="1357">
              <a:solidFill>
                <a:schemeClr val="dk1"/>
              </a:solidFill>
              <a:latin typeface="Montserrat ExtraBold"/>
              <a:ea typeface="Montserrat ExtraBold"/>
              <a:cs typeface="Montserrat ExtraBold"/>
              <a:sym typeface="Montserrat ExtraBold"/>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52D893"/>
        </a:solidFill>
      </p:bgPr>
    </p:bg>
    <p:spTree>
      <p:nvGrpSpPr>
        <p:cNvPr id="514" name="Shape 514"/>
        <p:cNvGrpSpPr/>
        <p:nvPr/>
      </p:nvGrpSpPr>
      <p:grpSpPr>
        <a:xfrm>
          <a:off x="0" y="0"/>
          <a:ext cx="0" cy="0"/>
          <a:chOff x="0" y="0"/>
          <a:chExt cx="0" cy="0"/>
        </a:xfrm>
      </p:grpSpPr>
      <p:pic>
        <p:nvPicPr>
          <p:cNvPr id="515" name="Google Shape;515;p40"/>
          <p:cNvPicPr preferRelativeResize="0"/>
          <p:nvPr/>
        </p:nvPicPr>
        <p:blipFill>
          <a:blip r:embed="rId3">
            <a:alphaModFix/>
          </a:blip>
          <a:stretch>
            <a:fillRect/>
          </a:stretch>
        </p:blipFill>
        <p:spPr>
          <a:xfrm>
            <a:off x="0" y="-76200"/>
            <a:ext cx="9144000" cy="5143500"/>
          </a:xfrm>
          <a:prstGeom prst="rect">
            <a:avLst/>
          </a:prstGeom>
          <a:noFill/>
          <a:ln>
            <a:noFill/>
          </a:ln>
        </p:spPr>
      </p:pic>
      <p:sp>
        <p:nvSpPr>
          <p:cNvPr id="516" name="Google Shape;516;p40"/>
          <p:cNvSpPr txBox="1"/>
          <p:nvPr/>
        </p:nvSpPr>
        <p:spPr>
          <a:xfrm>
            <a:off x="293050" y="255025"/>
            <a:ext cx="3961200" cy="1222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100">
                <a:latin typeface="Montserrat"/>
                <a:ea typeface="Montserrat"/>
                <a:cs typeface="Montserrat"/>
                <a:sym typeface="Montserrat"/>
              </a:rPr>
              <a:t>ДРУГИЙ ПРИНЦИП</a:t>
            </a:r>
            <a:br>
              <a:rPr b="1" lang="uk" sz="2100">
                <a:latin typeface="Montserrat"/>
                <a:ea typeface="Montserrat"/>
                <a:cs typeface="Montserrat"/>
                <a:sym typeface="Montserrat"/>
              </a:rPr>
            </a:br>
            <a:r>
              <a:rPr b="1" lang="uk" sz="2100">
                <a:latin typeface="Montserrat"/>
                <a:ea typeface="Montserrat"/>
                <a:cs typeface="Montserrat"/>
                <a:sym typeface="Montserrat"/>
              </a:rPr>
              <a:t>ZERO WASTE</a:t>
            </a:r>
            <a:endParaRPr b="1" i="1" sz="2100">
              <a:latin typeface="Montserrat"/>
              <a:ea typeface="Montserrat"/>
              <a:cs typeface="Montserrat"/>
              <a:sym typeface="Montserrat"/>
            </a:endParaRPr>
          </a:p>
        </p:txBody>
      </p:sp>
      <p:sp>
        <p:nvSpPr>
          <p:cNvPr id="517" name="Google Shape;517;p40"/>
          <p:cNvSpPr txBox="1"/>
          <p:nvPr/>
        </p:nvSpPr>
        <p:spPr>
          <a:xfrm>
            <a:off x="4458950" y="3570811"/>
            <a:ext cx="4642200" cy="1417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800">
                <a:latin typeface="Montserrat"/>
                <a:ea typeface="Montserrat"/>
                <a:cs typeface="Montserrat"/>
                <a:sym typeface="Montserrat"/>
              </a:rPr>
              <a:t>Споживай менше і купуй тільки</a:t>
            </a:r>
            <a:br>
              <a:rPr b="1" lang="uk" sz="1800">
                <a:latin typeface="Montserrat"/>
                <a:ea typeface="Montserrat"/>
                <a:cs typeface="Montserrat"/>
                <a:sym typeface="Montserrat"/>
              </a:rPr>
            </a:br>
            <a:r>
              <a:rPr b="1" lang="uk" sz="1800">
                <a:latin typeface="Montserrat"/>
                <a:ea typeface="Montserrat"/>
                <a:cs typeface="Montserrat"/>
                <a:sym typeface="Montserrat"/>
              </a:rPr>
              <a:t>справді потрібне, а також використовуй менше продуктових паковань</a:t>
            </a:r>
            <a:endParaRPr b="1" sz="1800">
              <a:solidFill>
                <a:srgbClr val="0000FF"/>
              </a:solidFill>
              <a:latin typeface="Montserrat"/>
              <a:ea typeface="Montserrat"/>
              <a:cs typeface="Montserrat"/>
              <a:sym typeface="Montserrat"/>
            </a:endParaRPr>
          </a:p>
        </p:txBody>
      </p:sp>
      <p:sp>
        <p:nvSpPr>
          <p:cNvPr id="518" name="Google Shape;518;p40"/>
          <p:cNvSpPr txBox="1"/>
          <p:nvPr/>
        </p:nvSpPr>
        <p:spPr>
          <a:xfrm>
            <a:off x="7341350" y="191050"/>
            <a:ext cx="1389600" cy="792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None/>
            </a:pPr>
            <a:r>
              <a:rPr lang="uk" sz="4300">
                <a:latin typeface="Montserrat SemiBold"/>
                <a:ea typeface="Montserrat SemiBold"/>
                <a:cs typeface="Montserrat SemiBold"/>
                <a:sym typeface="Montserrat SemiBold"/>
              </a:rPr>
              <a:t>02</a:t>
            </a:r>
            <a:endParaRPr i="1" sz="4300">
              <a:latin typeface="Montserrat SemiBold"/>
              <a:ea typeface="Montserrat SemiBold"/>
              <a:cs typeface="Montserrat SemiBold"/>
              <a:sym typeface="Montserrat SemiBold"/>
            </a:endParaRPr>
          </a:p>
        </p:txBody>
      </p:sp>
      <p:sp>
        <p:nvSpPr>
          <p:cNvPr id="519" name="Google Shape;519;p40"/>
          <p:cNvSpPr txBox="1"/>
          <p:nvPr/>
        </p:nvSpPr>
        <p:spPr>
          <a:xfrm>
            <a:off x="293050" y="1299775"/>
            <a:ext cx="8493000" cy="1780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7900">
                <a:solidFill>
                  <a:schemeClr val="lt1"/>
                </a:solidFill>
                <a:latin typeface="Montserrat"/>
                <a:ea typeface="Montserrat"/>
                <a:cs typeface="Montserrat"/>
                <a:sym typeface="Montserrat"/>
              </a:rPr>
              <a:t>ЗМЕНШУЙ</a:t>
            </a:r>
            <a:endParaRPr b="1" sz="7900">
              <a:solidFill>
                <a:schemeClr val="lt1"/>
              </a:solidFill>
              <a:latin typeface="Montserrat"/>
              <a:ea typeface="Montserrat"/>
              <a:cs typeface="Montserrat"/>
              <a:sym typeface="Montserrat"/>
            </a:endParaRPr>
          </a:p>
        </p:txBody>
      </p:sp>
      <p:pic>
        <p:nvPicPr>
          <p:cNvPr id="520" name="Google Shape;520;p40"/>
          <p:cNvPicPr preferRelativeResize="0"/>
          <p:nvPr/>
        </p:nvPicPr>
        <p:blipFill>
          <a:blip r:embed="rId4">
            <a:alphaModFix/>
          </a:blip>
          <a:stretch>
            <a:fillRect/>
          </a:stretch>
        </p:blipFill>
        <p:spPr>
          <a:xfrm>
            <a:off x="4412746" y="2668553"/>
            <a:ext cx="394631" cy="371497"/>
          </a:xfrm>
          <a:prstGeom prst="rect">
            <a:avLst/>
          </a:prstGeom>
          <a:noFill/>
          <a:ln>
            <a:noFill/>
          </a:ln>
        </p:spPr>
      </p:pic>
      <p:pic>
        <p:nvPicPr>
          <p:cNvPr id="521" name="Google Shape;521;p40"/>
          <p:cNvPicPr preferRelativeResize="0"/>
          <p:nvPr/>
        </p:nvPicPr>
        <p:blipFill>
          <a:blip r:embed="rId5">
            <a:alphaModFix/>
          </a:blip>
          <a:stretch>
            <a:fillRect/>
          </a:stretch>
        </p:blipFill>
        <p:spPr>
          <a:xfrm rot="6718166">
            <a:off x="1311351" y="3187946"/>
            <a:ext cx="734974" cy="743983"/>
          </a:xfrm>
          <a:prstGeom prst="rect">
            <a:avLst/>
          </a:prstGeom>
          <a:noFill/>
          <a:ln>
            <a:noFill/>
          </a:ln>
        </p:spPr>
      </p:pic>
      <p:pic>
        <p:nvPicPr>
          <p:cNvPr id="522" name="Google Shape;522;p40"/>
          <p:cNvPicPr preferRelativeResize="0"/>
          <p:nvPr/>
        </p:nvPicPr>
        <p:blipFill>
          <a:blip r:embed="rId5">
            <a:alphaModFix/>
          </a:blip>
          <a:stretch>
            <a:fillRect/>
          </a:stretch>
        </p:blipFill>
        <p:spPr>
          <a:xfrm rot="-7664311">
            <a:off x="6724576" y="792546"/>
            <a:ext cx="734973" cy="743983"/>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6" name="Shape 526"/>
        <p:cNvGrpSpPr/>
        <p:nvPr/>
      </p:nvGrpSpPr>
      <p:grpSpPr>
        <a:xfrm>
          <a:off x="0" y="0"/>
          <a:ext cx="0" cy="0"/>
          <a:chOff x="0" y="0"/>
          <a:chExt cx="0" cy="0"/>
        </a:xfrm>
      </p:grpSpPr>
      <p:sp>
        <p:nvSpPr>
          <p:cNvPr id="527" name="Google Shape;527;p41"/>
          <p:cNvSpPr/>
          <p:nvPr/>
        </p:nvSpPr>
        <p:spPr>
          <a:xfrm>
            <a:off x="406150" y="654690"/>
            <a:ext cx="3761900" cy="15025"/>
          </a:xfrm>
          <a:custGeom>
            <a:rect b="b" l="l" r="r" t="t"/>
            <a:pathLst>
              <a:path extrusionOk="0" h="601" w="150476">
                <a:moveTo>
                  <a:pt x="0" y="0"/>
                </a:moveTo>
                <a:cubicBezTo>
                  <a:pt x="50159" y="0"/>
                  <a:pt x="100317" y="601"/>
                  <a:pt x="150476" y="601"/>
                </a:cubicBezTo>
              </a:path>
            </a:pathLst>
          </a:custGeom>
          <a:noFill/>
          <a:ln cap="flat" cmpd="sng" w="38100">
            <a:solidFill>
              <a:srgbClr val="ADE9FF"/>
            </a:solidFill>
            <a:prstDash val="solid"/>
            <a:round/>
            <a:headEnd len="med" w="med" type="none"/>
            <a:tailEnd len="med" w="med" type="none"/>
          </a:ln>
        </p:spPr>
      </p:sp>
      <p:sp>
        <p:nvSpPr>
          <p:cNvPr id="528" name="Google Shape;528;p41"/>
          <p:cNvSpPr/>
          <p:nvPr/>
        </p:nvSpPr>
        <p:spPr>
          <a:xfrm rot="5400000">
            <a:off x="6723075" y="1008100"/>
            <a:ext cx="1462500" cy="2590800"/>
          </a:xfrm>
          <a:prstGeom prst="roundRect">
            <a:avLst>
              <a:gd fmla="val 13170" name="adj"/>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29" name="Google Shape;529;p41"/>
          <p:cNvSpPr/>
          <p:nvPr/>
        </p:nvSpPr>
        <p:spPr>
          <a:xfrm rot="5400000">
            <a:off x="3840750" y="1008100"/>
            <a:ext cx="1462500" cy="2590800"/>
          </a:xfrm>
          <a:prstGeom prst="roundRect">
            <a:avLst>
              <a:gd fmla="val 11523" name="adj"/>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30" name="Google Shape;530;p41"/>
          <p:cNvSpPr/>
          <p:nvPr/>
        </p:nvSpPr>
        <p:spPr>
          <a:xfrm rot="5400000">
            <a:off x="958425" y="1008100"/>
            <a:ext cx="1462500" cy="2590800"/>
          </a:xfrm>
          <a:prstGeom prst="roundRect">
            <a:avLst>
              <a:gd fmla="val 10426" name="adj"/>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31" name="Google Shape;531;p41"/>
          <p:cNvSpPr txBox="1"/>
          <p:nvPr/>
        </p:nvSpPr>
        <p:spPr>
          <a:xfrm>
            <a:off x="293050" y="255025"/>
            <a:ext cx="85617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ExtraBold"/>
                <a:ea typeface="Montserrat ExtraBold"/>
                <a:cs typeface="Montserrat ExtraBold"/>
                <a:sym typeface="Montserrat ExtraBold"/>
              </a:rPr>
              <a:t>ЩОБ КУПУВАТИ МЕНШЕ,</a:t>
            </a:r>
            <a:r>
              <a:rPr lang="uk" sz="2200">
                <a:latin typeface="Montserrat SemiBold"/>
                <a:ea typeface="Montserrat SemiBold"/>
                <a:cs typeface="Montserrat SemiBold"/>
                <a:sym typeface="Montserrat SemiBold"/>
              </a:rPr>
              <a:t> ВАЖЛИВО БУТИ ДБАЙЛИВИМИ ТА ЕКОНОМНИМИ З ТИМ, ЩО МАЄМО</a:t>
            </a:r>
            <a:endParaRPr i="1" sz="2200">
              <a:latin typeface="Montserrat SemiBold"/>
              <a:ea typeface="Montserrat SemiBold"/>
              <a:cs typeface="Montserrat SemiBold"/>
              <a:sym typeface="Montserrat SemiBold"/>
            </a:endParaRPr>
          </a:p>
        </p:txBody>
      </p:sp>
      <p:sp>
        <p:nvSpPr>
          <p:cNvPr id="532" name="Google Shape;532;p41"/>
          <p:cNvSpPr txBox="1"/>
          <p:nvPr/>
        </p:nvSpPr>
        <p:spPr>
          <a:xfrm>
            <a:off x="462025" y="2024650"/>
            <a:ext cx="2438100" cy="895800"/>
          </a:xfrm>
          <a:prstGeom prst="rect">
            <a:avLst/>
          </a:prstGeom>
          <a:noFill/>
          <a:ln>
            <a:noFill/>
          </a:ln>
        </p:spPr>
        <p:txBody>
          <a:bodyPr anchorCtr="0" anchor="t" bIns="91425" lIns="162000" spcFirstLastPara="1" rIns="234000" wrap="square" tIns="91425">
            <a:spAutoFit/>
          </a:bodyPr>
          <a:lstStyle/>
          <a:p>
            <a:pPr indent="0" lvl="0" marL="0" rtl="0" algn="l">
              <a:lnSpc>
                <a:spcPct val="115000"/>
              </a:lnSpc>
              <a:spcBef>
                <a:spcPts val="0"/>
              </a:spcBef>
              <a:spcAft>
                <a:spcPts val="0"/>
              </a:spcAft>
              <a:buClr>
                <a:schemeClr val="dk1"/>
              </a:buClr>
              <a:buSzPts val="1100"/>
              <a:buFont typeface="Arial"/>
              <a:buNone/>
            </a:pPr>
            <a:r>
              <a:rPr b="1" lang="uk">
                <a:solidFill>
                  <a:schemeClr val="dk1"/>
                </a:solidFill>
                <a:latin typeface="Montserrat"/>
                <a:ea typeface="Montserrat"/>
                <a:cs typeface="Montserrat"/>
                <a:sym typeface="Montserrat"/>
              </a:rPr>
              <a:t>Використовуй економно засоби гігієни</a:t>
            </a:r>
            <a:endParaRPr b="1">
              <a:solidFill>
                <a:schemeClr val="dk1"/>
              </a:solidFill>
            </a:endParaRPr>
          </a:p>
        </p:txBody>
      </p:sp>
      <p:sp>
        <p:nvSpPr>
          <p:cNvPr id="533" name="Google Shape;533;p41"/>
          <p:cNvSpPr txBox="1"/>
          <p:nvPr/>
        </p:nvSpPr>
        <p:spPr>
          <a:xfrm>
            <a:off x="3390625" y="2024650"/>
            <a:ext cx="2438100" cy="895800"/>
          </a:xfrm>
          <a:prstGeom prst="rect">
            <a:avLst/>
          </a:prstGeom>
          <a:noFill/>
          <a:ln>
            <a:noFill/>
          </a:ln>
        </p:spPr>
        <p:txBody>
          <a:bodyPr anchorCtr="0" anchor="t" bIns="91425" lIns="162000" spcFirstLastPara="1" rIns="234000" wrap="square" tIns="91425">
            <a:spAutoFit/>
          </a:bodyPr>
          <a:lstStyle/>
          <a:p>
            <a:pPr indent="0" lvl="0" marL="0" rtl="0" algn="l">
              <a:lnSpc>
                <a:spcPct val="115000"/>
              </a:lnSpc>
              <a:spcBef>
                <a:spcPts val="0"/>
              </a:spcBef>
              <a:spcAft>
                <a:spcPts val="0"/>
              </a:spcAft>
              <a:buClr>
                <a:schemeClr val="dk1"/>
              </a:buClr>
              <a:buSzPts val="1100"/>
              <a:buFont typeface="Arial"/>
              <a:buNone/>
            </a:pPr>
            <a:r>
              <a:rPr b="1" lang="uk">
                <a:solidFill>
                  <a:schemeClr val="dk1"/>
                </a:solidFill>
                <a:latin typeface="Montserrat"/>
                <a:ea typeface="Montserrat"/>
                <a:cs typeface="Montserrat"/>
                <a:sym typeface="Montserrat"/>
              </a:rPr>
              <a:t>Списуй зошити </a:t>
            </a:r>
            <a:br>
              <a:rPr b="1" lang="uk">
                <a:solidFill>
                  <a:schemeClr val="dk1"/>
                </a:solidFill>
                <a:latin typeface="Montserrat"/>
                <a:ea typeface="Montserrat"/>
                <a:cs typeface="Montserrat"/>
                <a:sym typeface="Montserrat"/>
              </a:rPr>
            </a:br>
            <a:r>
              <a:rPr b="1" lang="uk">
                <a:solidFill>
                  <a:schemeClr val="dk1"/>
                </a:solidFill>
                <a:latin typeface="Montserrat"/>
                <a:ea typeface="Montserrat"/>
                <a:cs typeface="Montserrat"/>
                <a:sym typeface="Montserrat"/>
              </a:rPr>
              <a:t>та блокноти</a:t>
            </a:r>
            <a:br>
              <a:rPr b="1" lang="uk">
                <a:solidFill>
                  <a:schemeClr val="dk1"/>
                </a:solidFill>
                <a:latin typeface="Montserrat"/>
                <a:ea typeface="Montserrat"/>
                <a:cs typeface="Montserrat"/>
                <a:sym typeface="Montserrat"/>
              </a:rPr>
            </a:br>
            <a:r>
              <a:rPr b="1" lang="uk">
                <a:solidFill>
                  <a:schemeClr val="dk1"/>
                </a:solidFill>
                <a:latin typeface="Montserrat"/>
                <a:ea typeface="Montserrat"/>
                <a:cs typeface="Montserrat"/>
                <a:sym typeface="Montserrat"/>
              </a:rPr>
              <a:t>до кінця</a:t>
            </a:r>
            <a:endParaRPr b="1">
              <a:solidFill>
                <a:schemeClr val="dk1"/>
              </a:solidFill>
              <a:latin typeface="Montserrat"/>
              <a:ea typeface="Montserrat"/>
              <a:cs typeface="Montserrat"/>
              <a:sym typeface="Montserrat"/>
            </a:endParaRPr>
          </a:p>
        </p:txBody>
      </p:sp>
      <p:sp>
        <p:nvSpPr>
          <p:cNvPr id="534" name="Google Shape;534;p41"/>
          <p:cNvSpPr txBox="1"/>
          <p:nvPr/>
        </p:nvSpPr>
        <p:spPr>
          <a:xfrm>
            <a:off x="6184150" y="2024650"/>
            <a:ext cx="2438100" cy="400200"/>
          </a:xfrm>
          <a:prstGeom prst="rect">
            <a:avLst/>
          </a:prstGeom>
          <a:noFill/>
          <a:ln>
            <a:noFill/>
          </a:ln>
        </p:spPr>
        <p:txBody>
          <a:bodyPr anchorCtr="0" anchor="t" bIns="91425" lIns="162000" spcFirstLastPara="1" rIns="234000" wrap="square" tIns="91425">
            <a:spAutoFit/>
          </a:bodyPr>
          <a:lstStyle/>
          <a:p>
            <a:pPr indent="0" lvl="0" marL="0" rtl="0" algn="l">
              <a:lnSpc>
                <a:spcPct val="115000"/>
              </a:lnSpc>
              <a:spcBef>
                <a:spcPts val="0"/>
              </a:spcBef>
              <a:spcAft>
                <a:spcPts val="0"/>
              </a:spcAft>
              <a:buClr>
                <a:schemeClr val="dk1"/>
              </a:buClr>
              <a:buSzPts val="1100"/>
              <a:buFont typeface="Arial"/>
              <a:buNone/>
            </a:pPr>
            <a:r>
              <a:rPr b="1" lang="uk">
                <a:solidFill>
                  <a:schemeClr val="dk1"/>
                </a:solidFill>
                <a:latin typeface="Montserrat"/>
                <a:ea typeface="Montserrat"/>
                <a:cs typeface="Montserrat"/>
                <a:sym typeface="Montserrat"/>
              </a:rPr>
              <a:t>Акуратно носи одяг </a:t>
            </a:r>
            <a:endParaRPr b="1">
              <a:solidFill>
                <a:schemeClr val="dk1"/>
              </a:solidFill>
              <a:latin typeface="Montserrat"/>
              <a:ea typeface="Montserrat"/>
              <a:cs typeface="Montserrat"/>
              <a:sym typeface="Montserrat"/>
            </a:endParaRPr>
          </a:p>
        </p:txBody>
      </p:sp>
      <p:sp>
        <p:nvSpPr>
          <p:cNvPr id="535" name="Google Shape;535;p41"/>
          <p:cNvSpPr/>
          <p:nvPr/>
        </p:nvSpPr>
        <p:spPr>
          <a:xfrm rot="5400000">
            <a:off x="6679425" y="2887375"/>
            <a:ext cx="1549800" cy="2590800"/>
          </a:xfrm>
          <a:prstGeom prst="roundRect">
            <a:avLst>
              <a:gd fmla="val 13170" name="adj"/>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36" name="Google Shape;536;p41"/>
          <p:cNvSpPr/>
          <p:nvPr/>
        </p:nvSpPr>
        <p:spPr>
          <a:xfrm rot="5400000">
            <a:off x="3797100" y="2887375"/>
            <a:ext cx="1549800" cy="2590800"/>
          </a:xfrm>
          <a:prstGeom prst="roundRect">
            <a:avLst>
              <a:gd fmla="val 11523" name="adj"/>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37" name="Google Shape;537;p41"/>
          <p:cNvSpPr/>
          <p:nvPr/>
        </p:nvSpPr>
        <p:spPr>
          <a:xfrm rot="5400000">
            <a:off x="914775" y="2887375"/>
            <a:ext cx="1549800" cy="2590800"/>
          </a:xfrm>
          <a:prstGeom prst="roundRect">
            <a:avLst>
              <a:gd fmla="val 10426" name="adj"/>
            </a:avLst>
          </a:prstGeom>
          <a:solidFill>
            <a:srgbClr val="D7ADF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38" name="Google Shape;538;p41"/>
          <p:cNvSpPr txBox="1"/>
          <p:nvPr/>
        </p:nvSpPr>
        <p:spPr>
          <a:xfrm>
            <a:off x="462025" y="3860275"/>
            <a:ext cx="2438100" cy="648000"/>
          </a:xfrm>
          <a:prstGeom prst="rect">
            <a:avLst/>
          </a:prstGeom>
          <a:noFill/>
          <a:ln>
            <a:noFill/>
          </a:ln>
        </p:spPr>
        <p:txBody>
          <a:bodyPr anchorCtr="0" anchor="t" bIns="91425" lIns="162000" spcFirstLastPara="1" rIns="234000" wrap="square" tIns="91425">
            <a:spAutoFit/>
          </a:bodyPr>
          <a:lstStyle/>
          <a:p>
            <a:pPr indent="0" lvl="0" marL="0" rtl="0" algn="l">
              <a:lnSpc>
                <a:spcPct val="115000"/>
              </a:lnSpc>
              <a:spcBef>
                <a:spcPts val="0"/>
              </a:spcBef>
              <a:spcAft>
                <a:spcPts val="0"/>
              </a:spcAft>
              <a:buNone/>
            </a:pPr>
            <a:r>
              <a:rPr b="1" lang="uk">
                <a:solidFill>
                  <a:schemeClr val="dk1"/>
                </a:solidFill>
                <a:latin typeface="Montserrat"/>
                <a:ea typeface="Montserrat"/>
                <a:cs typeface="Montserrat"/>
                <a:sym typeface="Montserrat"/>
              </a:rPr>
              <a:t>Бережи свої гаджети</a:t>
            </a:r>
            <a:endParaRPr b="1">
              <a:solidFill>
                <a:schemeClr val="dk1"/>
              </a:solidFill>
            </a:endParaRPr>
          </a:p>
        </p:txBody>
      </p:sp>
      <p:sp>
        <p:nvSpPr>
          <p:cNvPr id="539" name="Google Shape;539;p41"/>
          <p:cNvSpPr txBox="1"/>
          <p:nvPr/>
        </p:nvSpPr>
        <p:spPr>
          <a:xfrm>
            <a:off x="3390625" y="3860275"/>
            <a:ext cx="2523300" cy="648000"/>
          </a:xfrm>
          <a:prstGeom prst="rect">
            <a:avLst/>
          </a:prstGeom>
          <a:noFill/>
          <a:ln>
            <a:noFill/>
          </a:ln>
        </p:spPr>
        <p:txBody>
          <a:bodyPr anchorCtr="0" anchor="t" bIns="91425" lIns="162000" spcFirstLastPara="1" rIns="162000" wrap="square" tIns="91425">
            <a:spAutoFit/>
          </a:bodyPr>
          <a:lstStyle/>
          <a:p>
            <a:pPr indent="0" lvl="0" marL="0" rtl="0" algn="l">
              <a:lnSpc>
                <a:spcPct val="115000"/>
              </a:lnSpc>
              <a:spcBef>
                <a:spcPts val="0"/>
              </a:spcBef>
              <a:spcAft>
                <a:spcPts val="0"/>
              </a:spcAft>
              <a:buNone/>
            </a:pPr>
            <a:r>
              <a:rPr b="1" lang="uk">
                <a:solidFill>
                  <a:schemeClr val="dk1"/>
                </a:solidFill>
                <a:latin typeface="Montserrat"/>
                <a:ea typeface="Montserrat"/>
                <a:cs typeface="Montserrat"/>
                <a:sym typeface="Montserrat"/>
              </a:rPr>
              <a:t>Купуй нове з потреби, а не через тренди</a:t>
            </a:r>
            <a:endParaRPr b="1">
              <a:solidFill>
                <a:schemeClr val="dk1"/>
              </a:solidFill>
              <a:latin typeface="Montserrat"/>
              <a:ea typeface="Montserrat"/>
              <a:cs typeface="Montserrat"/>
              <a:sym typeface="Montserrat"/>
            </a:endParaRPr>
          </a:p>
        </p:txBody>
      </p:sp>
      <p:sp>
        <p:nvSpPr>
          <p:cNvPr id="540" name="Google Shape;540;p41"/>
          <p:cNvSpPr txBox="1"/>
          <p:nvPr/>
        </p:nvSpPr>
        <p:spPr>
          <a:xfrm>
            <a:off x="6184150" y="3860275"/>
            <a:ext cx="2438100" cy="895800"/>
          </a:xfrm>
          <a:prstGeom prst="rect">
            <a:avLst/>
          </a:prstGeom>
          <a:noFill/>
          <a:ln>
            <a:noFill/>
          </a:ln>
        </p:spPr>
        <p:txBody>
          <a:bodyPr anchorCtr="0" anchor="t" bIns="91425" lIns="162000" spcFirstLastPara="1" rIns="234000" wrap="square" tIns="91425">
            <a:spAutoFit/>
          </a:bodyPr>
          <a:lstStyle/>
          <a:p>
            <a:pPr indent="0" lvl="0" marL="0" rtl="0" algn="l">
              <a:lnSpc>
                <a:spcPct val="115000"/>
              </a:lnSpc>
              <a:spcBef>
                <a:spcPts val="0"/>
              </a:spcBef>
              <a:spcAft>
                <a:spcPts val="0"/>
              </a:spcAft>
              <a:buNone/>
            </a:pPr>
            <a:r>
              <a:rPr b="1" lang="uk">
                <a:solidFill>
                  <a:schemeClr val="dk1"/>
                </a:solidFill>
                <a:latin typeface="Montserrat"/>
                <a:ea typeface="Montserrat"/>
                <a:cs typeface="Montserrat"/>
                <a:sym typeface="Montserrat"/>
              </a:rPr>
              <a:t>Не губи шкільне приладдя</a:t>
            </a:r>
            <a:endParaRPr b="1">
              <a:solidFill>
                <a:schemeClr val="dk1"/>
              </a:solidFill>
              <a:latin typeface="Montserrat"/>
              <a:ea typeface="Montserrat"/>
              <a:cs typeface="Montserrat"/>
              <a:sym typeface="Montserrat"/>
            </a:endParaRPr>
          </a:p>
          <a:p>
            <a:pPr indent="0" lvl="0" marL="0" rtl="0" algn="l">
              <a:lnSpc>
                <a:spcPct val="115000"/>
              </a:lnSpc>
              <a:spcBef>
                <a:spcPts val="0"/>
              </a:spcBef>
              <a:spcAft>
                <a:spcPts val="0"/>
              </a:spcAft>
              <a:buNone/>
            </a:pPr>
            <a:r>
              <a:t/>
            </a:r>
            <a:endParaRPr b="1">
              <a:solidFill>
                <a:schemeClr val="dk1"/>
              </a:solidFill>
              <a:latin typeface="Montserrat"/>
              <a:ea typeface="Montserrat"/>
              <a:cs typeface="Montserrat"/>
              <a:sym typeface="Montserrat"/>
            </a:endParaRPr>
          </a:p>
        </p:txBody>
      </p:sp>
      <p:pic>
        <p:nvPicPr>
          <p:cNvPr id="541" name="Google Shape;541;p41"/>
          <p:cNvPicPr preferRelativeResize="0"/>
          <p:nvPr/>
        </p:nvPicPr>
        <p:blipFill rotWithShape="1">
          <a:blip r:embed="rId3">
            <a:alphaModFix/>
          </a:blip>
          <a:srcRect b="46854" l="0" r="51609" t="0"/>
          <a:stretch/>
        </p:blipFill>
        <p:spPr>
          <a:xfrm>
            <a:off x="7616923" y="2845275"/>
            <a:ext cx="1043505" cy="1146051"/>
          </a:xfrm>
          <a:prstGeom prst="rect">
            <a:avLst/>
          </a:prstGeom>
          <a:noFill/>
          <a:ln>
            <a:noFill/>
          </a:ln>
        </p:spPr>
      </p:pic>
      <p:pic>
        <p:nvPicPr>
          <p:cNvPr id="542" name="Google Shape;542;p41"/>
          <p:cNvPicPr preferRelativeResize="0"/>
          <p:nvPr/>
        </p:nvPicPr>
        <p:blipFill>
          <a:blip r:embed="rId4">
            <a:alphaModFix/>
          </a:blip>
          <a:stretch>
            <a:fillRect/>
          </a:stretch>
        </p:blipFill>
        <p:spPr>
          <a:xfrm>
            <a:off x="4765225" y="1208391"/>
            <a:ext cx="1148600" cy="964468"/>
          </a:xfrm>
          <a:prstGeom prst="rect">
            <a:avLst/>
          </a:prstGeom>
          <a:noFill/>
          <a:ln>
            <a:noFill/>
          </a:ln>
        </p:spPr>
      </p:pic>
      <p:pic>
        <p:nvPicPr>
          <p:cNvPr id="543" name="Google Shape;543;p41"/>
          <p:cNvPicPr preferRelativeResize="0"/>
          <p:nvPr/>
        </p:nvPicPr>
        <p:blipFill rotWithShape="1">
          <a:blip r:embed="rId5">
            <a:alphaModFix/>
          </a:blip>
          <a:srcRect b="50000" l="53823" r="4711" t="0"/>
          <a:stretch/>
        </p:blipFill>
        <p:spPr>
          <a:xfrm>
            <a:off x="1788175" y="2983688"/>
            <a:ext cx="1338701" cy="1076150"/>
          </a:xfrm>
          <a:prstGeom prst="rect">
            <a:avLst/>
          </a:prstGeom>
          <a:noFill/>
          <a:ln>
            <a:noFill/>
          </a:ln>
        </p:spPr>
      </p:pic>
      <p:pic>
        <p:nvPicPr>
          <p:cNvPr id="544" name="Google Shape;544;p41"/>
          <p:cNvPicPr preferRelativeResize="0"/>
          <p:nvPr/>
        </p:nvPicPr>
        <p:blipFill rotWithShape="1">
          <a:blip r:embed="rId5">
            <a:alphaModFix/>
          </a:blip>
          <a:srcRect b="47756" l="7144" r="54405" t="0"/>
          <a:stretch/>
        </p:blipFill>
        <p:spPr>
          <a:xfrm>
            <a:off x="7616922" y="1174713"/>
            <a:ext cx="938331" cy="849925"/>
          </a:xfrm>
          <a:prstGeom prst="rect">
            <a:avLst/>
          </a:prstGeom>
          <a:noFill/>
          <a:ln>
            <a:noFill/>
          </a:ln>
        </p:spPr>
      </p:pic>
      <p:pic>
        <p:nvPicPr>
          <p:cNvPr id="545" name="Google Shape;545;p41"/>
          <p:cNvPicPr preferRelativeResize="0"/>
          <p:nvPr/>
        </p:nvPicPr>
        <p:blipFill rotWithShape="1">
          <a:blip r:embed="rId6">
            <a:alphaModFix/>
          </a:blip>
          <a:srcRect b="0" l="20547" r="53422" t="54634"/>
          <a:stretch/>
        </p:blipFill>
        <p:spPr>
          <a:xfrm>
            <a:off x="2042465" y="1117463"/>
            <a:ext cx="830120" cy="964449"/>
          </a:xfrm>
          <a:prstGeom prst="rect">
            <a:avLst/>
          </a:prstGeom>
          <a:noFill/>
          <a:ln>
            <a:noFill/>
          </a:ln>
        </p:spPr>
      </p:pic>
      <p:pic>
        <p:nvPicPr>
          <p:cNvPr id="546" name="Google Shape;546;p41"/>
          <p:cNvPicPr preferRelativeResize="0"/>
          <p:nvPr/>
        </p:nvPicPr>
        <p:blipFill>
          <a:blip r:embed="rId7">
            <a:alphaModFix/>
          </a:blip>
          <a:stretch>
            <a:fillRect/>
          </a:stretch>
        </p:blipFill>
        <p:spPr>
          <a:xfrm>
            <a:off x="4902750" y="2672647"/>
            <a:ext cx="938325" cy="1554106"/>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0" name="Shape 550"/>
        <p:cNvGrpSpPr/>
        <p:nvPr/>
      </p:nvGrpSpPr>
      <p:grpSpPr>
        <a:xfrm>
          <a:off x="0" y="0"/>
          <a:ext cx="0" cy="0"/>
          <a:chOff x="0" y="0"/>
          <a:chExt cx="0" cy="0"/>
        </a:xfrm>
      </p:grpSpPr>
      <p:sp>
        <p:nvSpPr>
          <p:cNvPr id="551" name="Google Shape;551;p42"/>
          <p:cNvSpPr/>
          <p:nvPr/>
        </p:nvSpPr>
        <p:spPr>
          <a:xfrm>
            <a:off x="440700" y="1520025"/>
            <a:ext cx="2522400" cy="3170100"/>
          </a:xfrm>
          <a:prstGeom prst="roundRect">
            <a:avLst>
              <a:gd fmla="val 16667" name="adj"/>
            </a:avLst>
          </a:prstGeom>
          <a:solidFill>
            <a:srgbClr val="4CEBA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52" name="Google Shape;552;p42"/>
          <p:cNvSpPr/>
          <p:nvPr/>
        </p:nvSpPr>
        <p:spPr>
          <a:xfrm>
            <a:off x="3309386" y="1520025"/>
            <a:ext cx="2522400" cy="3170100"/>
          </a:xfrm>
          <a:prstGeom prst="roundRect">
            <a:avLst>
              <a:gd fmla="val 16667" name="adj"/>
            </a:avLst>
          </a:prstGeom>
          <a:solidFill>
            <a:srgbClr val="4CEBA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53" name="Google Shape;553;p42"/>
          <p:cNvSpPr/>
          <p:nvPr/>
        </p:nvSpPr>
        <p:spPr>
          <a:xfrm>
            <a:off x="6178072" y="1520025"/>
            <a:ext cx="2522400" cy="3170100"/>
          </a:xfrm>
          <a:prstGeom prst="roundRect">
            <a:avLst>
              <a:gd fmla="val 16667" name="adj"/>
            </a:avLst>
          </a:prstGeom>
          <a:solidFill>
            <a:srgbClr val="4CEBA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54" name="Google Shape;554;p42"/>
          <p:cNvSpPr txBox="1"/>
          <p:nvPr/>
        </p:nvSpPr>
        <p:spPr>
          <a:xfrm>
            <a:off x="571875" y="2642784"/>
            <a:ext cx="2348700" cy="25065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500">
                <a:solidFill>
                  <a:schemeClr val="dk1"/>
                </a:solidFill>
                <a:latin typeface="Montserrat"/>
                <a:ea typeface="Montserrat"/>
                <a:cs typeface="Montserrat"/>
                <a:sym typeface="Montserrat"/>
              </a:rPr>
              <a:t>Брати книги </a:t>
            </a:r>
            <a:br>
              <a:rPr b="1" lang="uk" sz="1500">
                <a:solidFill>
                  <a:schemeClr val="dk1"/>
                </a:solidFill>
                <a:latin typeface="Montserrat"/>
                <a:ea typeface="Montserrat"/>
                <a:cs typeface="Montserrat"/>
                <a:sym typeface="Montserrat"/>
              </a:rPr>
            </a:br>
            <a:r>
              <a:rPr b="1" lang="uk" sz="1500">
                <a:solidFill>
                  <a:schemeClr val="dk1"/>
                </a:solidFill>
                <a:latin typeface="Montserrat"/>
                <a:ea typeface="Montserrat"/>
                <a:cs typeface="Montserrat"/>
                <a:sym typeface="Montserrat"/>
              </a:rPr>
              <a:t>в бібліотеці </a:t>
            </a:r>
            <a:br>
              <a:rPr b="1" lang="uk" sz="1500">
                <a:solidFill>
                  <a:schemeClr val="dk1"/>
                </a:solidFill>
                <a:latin typeface="Montserrat"/>
                <a:ea typeface="Montserrat"/>
                <a:cs typeface="Montserrat"/>
                <a:sym typeface="Montserrat"/>
              </a:rPr>
            </a:br>
            <a:r>
              <a:rPr b="1" lang="uk" sz="1500">
                <a:solidFill>
                  <a:schemeClr val="dk1"/>
                </a:solidFill>
                <a:latin typeface="Montserrat"/>
                <a:ea typeface="Montserrat"/>
                <a:cs typeface="Montserrat"/>
                <a:sym typeface="Montserrat"/>
              </a:rPr>
              <a:t>чи обмінюватися </a:t>
            </a:r>
            <a:br>
              <a:rPr b="1" lang="uk" sz="1500">
                <a:solidFill>
                  <a:schemeClr val="dk1"/>
                </a:solidFill>
                <a:latin typeface="Montserrat"/>
                <a:ea typeface="Montserrat"/>
                <a:cs typeface="Montserrat"/>
                <a:sym typeface="Montserrat"/>
              </a:rPr>
            </a:br>
            <a:r>
              <a:rPr b="1" lang="uk" sz="1500">
                <a:solidFill>
                  <a:schemeClr val="dk1"/>
                </a:solidFill>
                <a:latin typeface="Montserrat"/>
                <a:ea typeface="Montserrat"/>
                <a:cs typeface="Montserrat"/>
                <a:sym typeface="Montserrat"/>
              </a:rPr>
              <a:t>з друзями, </a:t>
            </a:r>
            <a:br>
              <a:rPr b="1" lang="uk" sz="1500">
                <a:solidFill>
                  <a:schemeClr val="dk1"/>
                </a:solidFill>
                <a:latin typeface="Montserrat"/>
                <a:ea typeface="Montserrat"/>
                <a:cs typeface="Montserrat"/>
                <a:sym typeface="Montserrat"/>
              </a:rPr>
            </a:br>
            <a:r>
              <a:rPr b="1" lang="uk" sz="1500">
                <a:solidFill>
                  <a:schemeClr val="dk1"/>
                </a:solidFill>
                <a:latin typeface="Montserrat"/>
                <a:ea typeface="Montserrat"/>
                <a:cs typeface="Montserrat"/>
                <a:sym typeface="Montserrat"/>
              </a:rPr>
              <a:t>а не купувати нові </a:t>
            </a:r>
            <a:endParaRPr b="1" sz="1500">
              <a:solidFill>
                <a:schemeClr val="dk1"/>
              </a:solidFill>
              <a:latin typeface="Montserrat"/>
              <a:ea typeface="Montserrat"/>
              <a:cs typeface="Montserrat"/>
              <a:sym typeface="Montserrat"/>
            </a:endParaRPr>
          </a:p>
        </p:txBody>
      </p:sp>
      <p:sp>
        <p:nvSpPr>
          <p:cNvPr id="555" name="Google Shape;555;p42"/>
          <p:cNvSpPr txBox="1"/>
          <p:nvPr/>
        </p:nvSpPr>
        <p:spPr>
          <a:xfrm>
            <a:off x="293050" y="255025"/>
            <a:ext cx="85617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SemiBold"/>
                <a:ea typeface="Montserrat SemiBold"/>
                <a:cs typeface="Montserrat SemiBold"/>
                <a:sym typeface="Montserrat SemiBold"/>
              </a:rPr>
              <a:t>МОЖНА ТАКОЖ </a:t>
            </a:r>
            <a:r>
              <a:rPr lang="uk" sz="2200">
                <a:latin typeface="Montserrat ExtraBold"/>
                <a:ea typeface="Montserrat ExtraBold"/>
                <a:cs typeface="Montserrat ExtraBold"/>
                <a:sym typeface="Montserrat ExtraBold"/>
              </a:rPr>
              <a:t>ЗМЕНШИТИ КІЛЬКІСТЬ ВІДХОДІВ</a:t>
            </a:r>
            <a:r>
              <a:rPr lang="uk" sz="2200">
                <a:latin typeface="Montserrat SemiBold"/>
                <a:ea typeface="Montserrat SemiBold"/>
                <a:cs typeface="Montserrat SemiBold"/>
                <a:sym typeface="Montserrat SemiBold"/>
              </a:rPr>
              <a:t>, ЯКЩО</a:t>
            </a:r>
            <a:endParaRPr i="1" sz="2200">
              <a:latin typeface="Montserrat SemiBold"/>
              <a:ea typeface="Montserrat SemiBold"/>
              <a:cs typeface="Montserrat SemiBold"/>
              <a:sym typeface="Montserrat SemiBold"/>
            </a:endParaRPr>
          </a:p>
        </p:txBody>
      </p:sp>
      <p:sp>
        <p:nvSpPr>
          <p:cNvPr id="556" name="Google Shape;556;p42"/>
          <p:cNvSpPr txBox="1"/>
          <p:nvPr/>
        </p:nvSpPr>
        <p:spPr>
          <a:xfrm>
            <a:off x="3419450" y="2642784"/>
            <a:ext cx="2348700" cy="25065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500">
                <a:solidFill>
                  <a:schemeClr val="dk1"/>
                </a:solidFill>
                <a:latin typeface="Montserrat"/>
                <a:ea typeface="Montserrat"/>
                <a:cs typeface="Montserrat"/>
                <a:sym typeface="Montserrat"/>
              </a:rPr>
              <a:t>Використовувати акумуляторні батарейки замість звичайних, бо вони служать довше</a:t>
            </a:r>
            <a:endParaRPr b="1" sz="1500">
              <a:solidFill>
                <a:schemeClr val="dk1"/>
              </a:solidFill>
              <a:latin typeface="Montserrat"/>
              <a:ea typeface="Montserrat"/>
              <a:cs typeface="Montserrat"/>
              <a:sym typeface="Montserrat"/>
            </a:endParaRPr>
          </a:p>
        </p:txBody>
      </p:sp>
      <p:sp>
        <p:nvSpPr>
          <p:cNvPr id="557" name="Google Shape;557;p42"/>
          <p:cNvSpPr txBox="1"/>
          <p:nvPr/>
        </p:nvSpPr>
        <p:spPr>
          <a:xfrm>
            <a:off x="6369125" y="2642778"/>
            <a:ext cx="2348700" cy="1685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500">
                <a:solidFill>
                  <a:schemeClr val="dk1"/>
                </a:solidFill>
                <a:latin typeface="Montserrat"/>
                <a:ea typeface="Montserrat"/>
                <a:cs typeface="Montserrat"/>
                <a:sym typeface="Montserrat"/>
              </a:rPr>
              <a:t>Замінити лампочки розжарювання </a:t>
            </a:r>
            <a:br>
              <a:rPr b="1" lang="uk" sz="1500">
                <a:solidFill>
                  <a:schemeClr val="dk1"/>
                </a:solidFill>
                <a:latin typeface="Montserrat"/>
                <a:ea typeface="Montserrat"/>
                <a:cs typeface="Montserrat"/>
                <a:sym typeface="Montserrat"/>
              </a:rPr>
            </a:br>
            <a:r>
              <a:rPr b="1" lang="uk" sz="1500">
                <a:solidFill>
                  <a:schemeClr val="dk1"/>
                </a:solidFill>
                <a:latin typeface="Montserrat"/>
                <a:ea typeface="Montserrat"/>
                <a:cs typeface="Montserrat"/>
                <a:sym typeface="Montserrat"/>
              </a:rPr>
              <a:t>на світлодіодні </a:t>
            </a:r>
            <a:endParaRPr b="1" sz="1500">
              <a:solidFill>
                <a:schemeClr val="dk1"/>
              </a:solidFill>
              <a:latin typeface="Montserrat"/>
              <a:ea typeface="Montserrat"/>
              <a:cs typeface="Montserrat"/>
              <a:sym typeface="Montserrat"/>
            </a:endParaRPr>
          </a:p>
          <a:p>
            <a:pPr indent="0" lvl="0" marL="0" rtl="0" algn="l">
              <a:lnSpc>
                <a:spcPct val="115000"/>
              </a:lnSpc>
              <a:spcBef>
                <a:spcPts val="0"/>
              </a:spcBef>
              <a:spcAft>
                <a:spcPts val="0"/>
              </a:spcAft>
              <a:buNone/>
            </a:pPr>
            <a:r>
              <a:t/>
            </a:r>
            <a:endParaRPr b="1" sz="1500">
              <a:solidFill>
                <a:schemeClr val="dk1"/>
              </a:solidFill>
              <a:latin typeface="Montserrat"/>
              <a:ea typeface="Montserrat"/>
              <a:cs typeface="Montserrat"/>
              <a:sym typeface="Montserrat"/>
            </a:endParaRPr>
          </a:p>
        </p:txBody>
      </p:sp>
      <p:pic>
        <p:nvPicPr>
          <p:cNvPr id="558" name="Google Shape;558;p42"/>
          <p:cNvPicPr preferRelativeResize="0"/>
          <p:nvPr/>
        </p:nvPicPr>
        <p:blipFill rotWithShape="1">
          <a:blip r:embed="rId3">
            <a:alphaModFix/>
          </a:blip>
          <a:srcRect b="0" l="51170" r="8118" t="0"/>
          <a:stretch/>
        </p:blipFill>
        <p:spPr>
          <a:xfrm>
            <a:off x="3518484" y="981612"/>
            <a:ext cx="975348" cy="1597199"/>
          </a:xfrm>
          <a:prstGeom prst="rect">
            <a:avLst/>
          </a:prstGeom>
          <a:noFill/>
          <a:ln>
            <a:noFill/>
          </a:ln>
        </p:spPr>
      </p:pic>
      <p:pic>
        <p:nvPicPr>
          <p:cNvPr id="559" name="Google Shape;559;p42"/>
          <p:cNvPicPr preferRelativeResize="0"/>
          <p:nvPr/>
        </p:nvPicPr>
        <p:blipFill>
          <a:blip r:embed="rId4">
            <a:alphaModFix/>
          </a:blip>
          <a:stretch>
            <a:fillRect/>
          </a:stretch>
        </p:blipFill>
        <p:spPr>
          <a:xfrm>
            <a:off x="6539825" y="1081700"/>
            <a:ext cx="831400" cy="1397000"/>
          </a:xfrm>
          <a:prstGeom prst="rect">
            <a:avLst/>
          </a:prstGeom>
          <a:noFill/>
          <a:ln>
            <a:noFill/>
          </a:ln>
        </p:spPr>
      </p:pic>
      <p:pic>
        <p:nvPicPr>
          <p:cNvPr id="560" name="Google Shape;560;p42"/>
          <p:cNvPicPr preferRelativeResize="0"/>
          <p:nvPr/>
        </p:nvPicPr>
        <p:blipFill>
          <a:blip r:embed="rId5">
            <a:alphaModFix/>
          </a:blip>
          <a:stretch>
            <a:fillRect/>
          </a:stretch>
        </p:blipFill>
        <p:spPr>
          <a:xfrm>
            <a:off x="667400" y="1272375"/>
            <a:ext cx="1386300" cy="1340850"/>
          </a:xfrm>
          <a:prstGeom prst="rect">
            <a:avLst/>
          </a:prstGeom>
          <a:noFill/>
          <a:ln>
            <a:noFill/>
          </a:ln>
        </p:spPr>
      </p:pic>
      <p:sp>
        <p:nvSpPr>
          <p:cNvPr id="561" name="Google Shape;561;p42"/>
          <p:cNvSpPr/>
          <p:nvPr/>
        </p:nvSpPr>
        <p:spPr>
          <a:xfrm>
            <a:off x="2869025" y="684725"/>
            <a:ext cx="5211075" cy="15025"/>
          </a:xfrm>
          <a:custGeom>
            <a:rect b="b" l="l" r="r" t="t"/>
            <a:pathLst>
              <a:path extrusionOk="0" h="601" w="208443">
                <a:moveTo>
                  <a:pt x="0" y="0"/>
                </a:moveTo>
                <a:cubicBezTo>
                  <a:pt x="69481" y="0"/>
                  <a:pt x="138962" y="601"/>
                  <a:pt x="208443" y="601"/>
                </a:cubicBezTo>
              </a:path>
            </a:pathLst>
          </a:custGeom>
          <a:noFill/>
          <a:ln cap="flat" cmpd="sng" w="38100">
            <a:solidFill>
              <a:srgbClr val="FBBD04"/>
            </a:solidFill>
            <a:prstDash val="solid"/>
            <a:round/>
            <a:headEnd len="med" w="med" type="none"/>
            <a:tailEnd len="med" w="med" type="none"/>
          </a:ln>
        </p:spPr>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4F2C3"/>
        </a:solidFill>
      </p:bgPr>
    </p:bg>
    <p:spTree>
      <p:nvGrpSpPr>
        <p:cNvPr id="565" name="Shape 565"/>
        <p:cNvGrpSpPr/>
        <p:nvPr/>
      </p:nvGrpSpPr>
      <p:grpSpPr>
        <a:xfrm>
          <a:off x="0" y="0"/>
          <a:ext cx="0" cy="0"/>
          <a:chOff x="0" y="0"/>
          <a:chExt cx="0" cy="0"/>
        </a:xfrm>
      </p:grpSpPr>
      <p:pic>
        <p:nvPicPr>
          <p:cNvPr id="566" name="Google Shape;566;p43"/>
          <p:cNvPicPr preferRelativeResize="0"/>
          <p:nvPr/>
        </p:nvPicPr>
        <p:blipFill>
          <a:blip r:embed="rId3">
            <a:alphaModFix/>
          </a:blip>
          <a:stretch>
            <a:fillRect/>
          </a:stretch>
        </p:blipFill>
        <p:spPr>
          <a:xfrm>
            <a:off x="-667925" y="-285100"/>
            <a:ext cx="11156702" cy="6400549"/>
          </a:xfrm>
          <a:prstGeom prst="rect">
            <a:avLst/>
          </a:prstGeom>
          <a:noFill/>
          <a:ln>
            <a:noFill/>
          </a:ln>
        </p:spPr>
      </p:pic>
      <p:sp>
        <p:nvSpPr>
          <p:cNvPr id="567" name="Google Shape;567;p43"/>
          <p:cNvSpPr txBox="1"/>
          <p:nvPr/>
        </p:nvSpPr>
        <p:spPr>
          <a:xfrm>
            <a:off x="1758000" y="1848825"/>
            <a:ext cx="5628000" cy="16143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None/>
            </a:pPr>
            <a:r>
              <a:rPr b="1" lang="uk" sz="2270">
                <a:solidFill>
                  <a:schemeClr val="dk1"/>
                </a:solidFill>
                <a:latin typeface="Montserrat"/>
                <a:ea typeface="Montserrat"/>
                <a:cs typeface="Montserrat"/>
                <a:sym typeface="Montserrat"/>
              </a:rPr>
              <a:t>ТИ БУДЕШ </a:t>
            </a:r>
            <a:r>
              <a:rPr lang="uk" sz="2270">
                <a:solidFill>
                  <a:schemeClr val="dk1"/>
                </a:solidFill>
                <a:latin typeface="Montserrat Black"/>
                <a:ea typeface="Montserrat Black"/>
                <a:cs typeface="Montserrat Black"/>
                <a:sym typeface="Montserrat Black"/>
              </a:rPr>
              <a:t>ВИКИДАТИ МЕНШЕ </a:t>
            </a:r>
            <a:r>
              <a:rPr b="1" lang="uk" sz="2270">
                <a:solidFill>
                  <a:schemeClr val="dk1"/>
                </a:solidFill>
                <a:latin typeface="Montserrat"/>
                <a:ea typeface="Montserrat"/>
                <a:cs typeface="Montserrat"/>
                <a:sym typeface="Montserrat"/>
              </a:rPr>
              <a:t>СМІТТЯ, ЯКЩО КУПУВАТИМЕШ ПРОДУКТИ З МЕНШОЮ </a:t>
            </a:r>
            <a:r>
              <a:rPr lang="uk" sz="2270">
                <a:solidFill>
                  <a:schemeClr val="dk1"/>
                </a:solidFill>
                <a:latin typeface="Montserrat Black"/>
                <a:ea typeface="Montserrat Black"/>
                <a:cs typeface="Montserrat Black"/>
                <a:sym typeface="Montserrat Black"/>
              </a:rPr>
              <a:t>КІЛЬКІСТЮ ПАКОВАННЯ</a:t>
            </a:r>
            <a:endParaRPr sz="2200">
              <a:solidFill>
                <a:schemeClr val="dk1"/>
              </a:solidFill>
              <a:latin typeface="Montserrat Black"/>
              <a:ea typeface="Montserrat Black"/>
              <a:cs typeface="Montserrat Black"/>
              <a:sym typeface="Montserrat Black"/>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1" name="Shape 571"/>
        <p:cNvGrpSpPr/>
        <p:nvPr/>
      </p:nvGrpSpPr>
      <p:grpSpPr>
        <a:xfrm>
          <a:off x="0" y="0"/>
          <a:ext cx="0" cy="0"/>
          <a:chOff x="0" y="0"/>
          <a:chExt cx="0" cy="0"/>
        </a:xfrm>
      </p:grpSpPr>
      <p:sp>
        <p:nvSpPr>
          <p:cNvPr id="572" name="Google Shape;572;p44"/>
          <p:cNvSpPr/>
          <p:nvPr/>
        </p:nvSpPr>
        <p:spPr>
          <a:xfrm>
            <a:off x="362475" y="166634"/>
            <a:ext cx="8451600" cy="945300"/>
          </a:xfrm>
          <a:prstGeom prst="roundRect">
            <a:avLst>
              <a:gd fmla="val 16667" name="adj"/>
            </a:avLst>
          </a:prstGeom>
          <a:solidFill>
            <a:srgbClr val="C4F2C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573" name="Google Shape;573;p44"/>
          <p:cNvPicPr preferRelativeResize="0"/>
          <p:nvPr/>
        </p:nvPicPr>
        <p:blipFill rotWithShape="1">
          <a:blip r:embed="rId3">
            <a:alphaModFix/>
          </a:blip>
          <a:srcRect b="0" l="0" r="49078" t="0"/>
          <a:stretch/>
        </p:blipFill>
        <p:spPr>
          <a:xfrm>
            <a:off x="1829275" y="1592475"/>
            <a:ext cx="2129349" cy="2787676"/>
          </a:xfrm>
          <a:prstGeom prst="rect">
            <a:avLst/>
          </a:prstGeom>
          <a:noFill/>
          <a:ln>
            <a:noFill/>
          </a:ln>
        </p:spPr>
      </p:pic>
      <p:pic>
        <p:nvPicPr>
          <p:cNvPr id="574" name="Google Shape;574;p44"/>
          <p:cNvPicPr preferRelativeResize="0"/>
          <p:nvPr/>
        </p:nvPicPr>
        <p:blipFill rotWithShape="1">
          <a:blip r:embed="rId3">
            <a:alphaModFix/>
          </a:blip>
          <a:srcRect b="0" l="46914" r="2164" t="0"/>
          <a:stretch/>
        </p:blipFill>
        <p:spPr>
          <a:xfrm>
            <a:off x="4800500" y="1592475"/>
            <a:ext cx="2129349" cy="2787676"/>
          </a:xfrm>
          <a:prstGeom prst="rect">
            <a:avLst/>
          </a:prstGeom>
          <a:noFill/>
          <a:ln>
            <a:noFill/>
          </a:ln>
        </p:spPr>
      </p:pic>
      <p:sp>
        <p:nvSpPr>
          <p:cNvPr id="575" name="Google Shape;575;p44"/>
          <p:cNvSpPr txBox="1"/>
          <p:nvPr/>
        </p:nvSpPr>
        <p:spPr>
          <a:xfrm>
            <a:off x="728175" y="202175"/>
            <a:ext cx="69699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2200">
                <a:solidFill>
                  <a:schemeClr val="dk1"/>
                </a:solidFill>
                <a:latin typeface="Montserrat"/>
                <a:ea typeface="Montserrat"/>
                <a:cs typeface="Montserrat"/>
                <a:sym typeface="Montserrat"/>
              </a:rPr>
              <a:t>ЗАМІСТЬ ФАСОВАНИХ ОВОЧІВ І ФРУКТІВ — НА ВАГУ, У СВОЮ ТОРБИНКУ </a:t>
            </a:r>
            <a:endParaRPr sz="2200"/>
          </a:p>
        </p:txBody>
      </p:sp>
      <p:cxnSp>
        <p:nvCxnSpPr>
          <p:cNvPr id="576" name="Google Shape;576;p44"/>
          <p:cNvCxnSpPr>
            <a:stCxn id="573" idx="3"/>
          </p:cNvCxnSpPr>
          <p:nvPr/>
        </p:nvCxnSpPr>
        <p:spPr>
          <a:xfrm>
            <a:off x="3958624" y="2986313"/>
            <a:ext cx="1160100" cy="0"/>
          </a:xfrm>
          <a:prstGeom prst="straightConnector1">
            <a:avLst/>
          </a:prstGeom>
          <a:noFill/>
          <a:ln cap="flat" cmpd="sng" w="9525">
            <a:solidFill>
              <a:schemeClr val="dk1"/>
            </a:solidFill>
            <a:prstDash val="solid"/>
            <a:round/>
            <a:headEnd len="med" w="med" type="none"/>
            <a:tailEnd len="med" w="med" type="triangle"/>
          </a:ln>
        </p:spPr>
      </p:cxnSp>
      <p:pic>
        <p:nvPicPr>
          <p:cNvPr id="577" name="Google Shape;577;p44"/>
          <p:cNvPicPr preferRelativeResize="0"/>
          <p:nvPr/>
        </p:nvPicPr>
        <p:blipFill>
          <a:blip r:embed="rId4">
            <a:alphaModFix/>
          </a:blip>
          <a:stretch>
            <a:fillRect/>
          </a:stretch>
        </p:blipFill>
        <p:spPr>
          <a:xfrm>
            <a:off x="6889850" y="2898080"/>
            <a:ext cx="715950" cy="715950"/>
          </a:xfrm>
          <a:prstGeom prst="rect">
            <a:avLst/>
          </a:prstGeom>
          <a:noFill/>
          <a:ln>
            <a:noFill/>
          </a:ln>
        </p:spPr>
      </p:pic>
      <p:pic>
        <p:nvPicPr>
          <p:cNvPr id="578" name="Google Shape;578;p44"/>
          <p:cNvPicPr preferRelativeResize="0"/>
          <p:nvPr/>
        </p:nvPicPr>
        <p:blipFill>
          <a:blip r:embed="rId5">
            <a:alphaModFix/>
          </a:blip>
          <a:stretch>
            <a:fillRect/>
          </a:stretch>
        </p:blipFill>
        <p:spPr>
          <a:xfrm>
            <a:off x="4741525" y="3152852"/>
            <a:ext cx="715950" cy="721293"/>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2" name="Shape 582"/>
        <p:cNvGrpSpPr/>
        <p:nvPr/>
      </p:nvGrpSpPr>
      <p:grpSpPr>
        <a:xfrm>
          <a:off x="0" y="0"/>
          <a:ext cx="0" cy="0"/>
          <a:chOff x="0" y="0"/>
          <a:chExt cx="0" cy="0"/>
        </a:xfrm>
      </p:grpSpPr>
      <p:sp>
        <p:nvSpPr>
          <p:cNvPr id="583" name="Google Shape;583;p45"/>
          <p:cNvSpPr/>
          <p:nvPr/>
        </p:nvSpPr>
        <p:spPr>
          <a:xfrm>
            <a:off x="362475" y="166634"/>
            <a:ext cx="8451600" cy="945300"/>
          </a:xfrm>
          <a:prstGeom prst="roundRect">
            <a:avLst>
              <a:gd fmla="val 16667" name="adj"/>
            </a:avLst>
          </a:prstGeom>
          <a:solidFill>
            <a:srgbClr val="C4F2C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4" name="Google Shape;584;p45"/>
          <p:cNvSpPr txBox="1"/>
          <p:nvPr/>
        </p:nvSpPr>
        <p:spPr>
          <a:xfrm>
            <a:off x="728175" y="202175"/>
            <a:ext cx="78300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2200">
                <a:solidFill>
                  <a:schemeClr val="dk1"/>
                </a:solidFill>
                <a:latin typeface="Montserrat"/>
                <a:ea typeface="Montserrat"/>
                <a:cs typeface="Montserrat"/>
                <a:sym typeface="Montserrat"/>
              </a:rPr>
              <a:t>ЗАМІСТЬ ПОРЦІЙНОГО ПЕЧИВА —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СІМЕЙНИЙ ФОРМАТ</a:t>
            </a:r>
            <a:endParaRPr sz="2200"/>
          </a:p>
        </p:txBody>
      </p:sp>
      <p:cxnSp>
        <p:nvCxnSpPr>
          <p:cNvPr id="585" name="Google Shape;585;p45"/>
          <p:cNvCxnSpPr/>
          <p:nvPr/>
        </p:nvCxnSpPr>
        <p:spPr>
          <a:xfrm>
            <a:off x="3958624" y="2986313"/>
            <a:ext cx="1160100" cy="0"/>
          </a:xfrm>
          <a:prstGeom prst="straightConnector1">
            <a:avLst/>
          </a:prstGeom>
          <a:noFill/>
          <a:ln cap="flat" cmpd="sng" w="9525">
            <a:solidFill>
              <a:schemeClr val="dk1"/>
            </a:solidFill>
            <a:prstDash val="solid"/>
            <a:round/>
            <a:headEnd len="med" w="med" type="none"/>
            <a:tailEnd len="med" w="med" type="triangle"/>
          </a:ln>
        </p:spPr>
      </p:cxnSp>
      <p:pic>
        <p:nvPicPr>
          <p:cNvPr id="586" name="Google Shape;586;p45"/>
          <p:cNvPicPr preferRelativeResize="0"/>
          <p:nvPr/>
        </p:nvPicPr>
        <p:blipFill rotWithShape="1">
          <a:blip r:embed="rId3">
            <a:alphaModFix/>
          </a:blip>
          <a:srcRect b="0" l="0" r="51569" t="0"/>
          <a:stretch/>
        </p:blipFill>
        <p:spPr>
          <a:xfrm>
            <a:off x="4814725" y="1237225"/>
            <a:ext cx="2216125" cy="3050524"/>
          </a:xfrm>
          <a:prstGeom prst="rect">
            <a:avLst/>
          </a:prstGeom>
          <a:noFill/>
          <a:ln>
            <a:noFill/>
          </a:ln>
        </p:spPr>
      </p:pic>
      <p:pic>
        <p:nvPicPr>
          <p:cNvPr id="587" name="Google Shape;587;p45"/>
          <p:cNvPicPr preferRelativeResize="0"/>
          <p:nvPr/>
        </p:nvPicPr>
        <p:blipFill>
          <a:blip r:embed="rId4">
            <a:alphaModFix/>
          </a:blip>
          <a:stretch>
            <a:fillRect/>
          </a:stretch>
        </p:blipFill>
        <p:spPr>
          <a:xfrm rot="-5129758">
            <a:off x="2328395" y="2201795"/>
            <a:ext cx="1857500" cy="1121384"/>
          </a:xfrm>
          <a:prstGeom prst="rect">
            <a:avLst/>
          </a:prstGeom>
          <a:noFill/>
          <a:ln>
            <a:noFill/>
          </a:ln>
        </p:spPr>
      </p:pic>
      <p:pic>
        <p:nvPicPr>
          <p:cNvPr id="588" name="Google Shape;588;p45"/>
          <p:cNvPicPr preferRelativeResize="0"/>
          <p:nvPr/>
        </p:nvPicPr>
        <p:blipFill>
          <a:blip r:embed="rId4">
            <a:alphaModFix/>
          </a:blip>
          <a:stretch>
            <a:fillRect/>
          </a:stretch>
        </p:blipFill>
        <p:spPr>
          <a:xfrm rot="-5252832">
            <a:off x="1312445" y="2201796"/>
            <a:ext cx="1857499" cy="1121383"/>
          </a:xfrm>
          <a:prstGeom prst="rect">
            <a:avLst/>
          </a:prstGeom>
          <a:noFill/>
          <a:ln>
            <a:noFill/>
          </a:ln>
        </p:spPr>
      </p:pic>
      <p:pic>
        <p:nvPicPr>
          <p:cNvPr id="589" name="Google Shape;589;p45"/>
          <p:cNvPicPr preferRelativeResize="0"/>
          <p:nvPr/>
        </p:nvPicPr>
        <p:blipFill>
          <a:blip r:embed="rId5">
            <a:alphaModFix/>
          </a:blip>
          <a:stretch>
            <a:fillRect/>
          </a:stretch>
        </p:blipFill>
        <p:spPr>
          <a:xfrm>
            <a:off x="6889850" y="2898080"/>
            <a:ext cx="715950" cy="715950"/>
          </a:xfrm>
          <a:prstGeom prst="rect">
            <a:avLst/>
          </a:prstGeom>
          <a:noFill/>
          <a:ln>
            <a:noFill/>
          </a:ln>
        </p:spPr>
      </p:pic>
      <p:pic>
        <p:nvPicPr>
          <p:cNvPr id="590" name="Google Shape;590;p45"/>
          <p:cNvPicPr preferRelativeResize="0"/>
          <p:nvPr/>
        </p:nvPicPr>
        <p:blipFill>
          <a:blip r:embed="rId6">
            <a:alphaModFix/>
          </a:blip>
          <a:stretch>
            <a:fillRect/>
          </a:stretch>
        </p:blipFill>
        <p:spPr>
          <a:xfrm>
            <a:off x="4780400" y="1610702"/>
            <a:ext cx="715950" cy="721293"/>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4" name="Shape 594"/>
        <p:cNvGrpSpPr/>
        <p:nvPr/>
      </p:nvGrpSpPr>
      <p:grpSpPr>
        <a:xfrm>
          <a:off x="0" y="0"/>
          <a:ext cx="0" cy="0"/>
          <a:chOff x="0" y="0"/>
          <a:chExt cx="0" cy="0"/>
        </a:xfrm>
      </p:grpSpPr>
      <p:sp>
        <p:nvSpPr>
          <p:cNvPr id="595" name="Google Shape;595;p46"/>
          <p:cNvSpPr/>
          <p:nvPr/>
        </p:nvSpPr>
        <p:spPr>
          <a:xfrm>
            <a:off x="362475" y="166634"/>
            <a:ext cx="8451600" cy="945300"/>
          </a:xfrm>
          <a:prstGeom prst="roundRect">
            <a:avLst>
              <a:gd fmla="val 16667" name="adj"/>
            </a:avLst>
          </a:prstGeom>
          <a:solidFill>
            <a:srgbClr val="C4F2C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96" name="Google Shape;596;p46"/>
          <p:cNvSpPr txBox="1"/>
          <p:nvPr/>
        </p:nvSpPr>
        <p:spPr>
          <a:xfrm>
            <a:off x="728175" y="202175"/>
            <a:ext cx="78300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2200">
                <a:solidFill>
                  <a:schemeClr val="dk1"/>
                </a:solidFill>
                <a:latin typeface="Montserrat"/>
                <a:ea typeface="Montserrat"/>
                <a:cs typeface="Montserrat"/>
                <a:sym typeface="Montserrat"/>
              </a:rPr>
              <a:t>ЗАМІСТЬ РІДКОГО МИЛА В ПЛАСТИКОВИХ ПЛЯШКАХ — ТВЕРДЕ</a:t>
            </a:r>
            <a:endParaRPr sz="2200"/>
          </a:p>
        </p:txBody>
      </p:sp>
      <p:cxnSp>
        <p:nvCxnSpPr>
          <p:cNvPr id="597" name="Google Shape;597;p46"/>
          <p:cNvCxnSpPr/>
          <p:nvPr/>
        </p:nvCxnSpPr>
        <p:spPr>
          <a:xfrm>
            <a:off x="3958624" y="2986313"/>
            <a:ext cx="1160100" cy="0"/>
          </a:xfrm>
          <a:prstGeom prst="straightConnector1">
            <a:avLst/>
          </a:prstGeom>
          <a:noFill/>
          <a:ln cap="flat" cmpd="sng" w="9525">
            <a:solidFill>
              <a:schemeClr val="dk1"/>
            </a:solidFill>
            <a:prstDash val="solid"/>
            <a:round/>
            <a:headEnd len="med" w="med" type="none"/>
            <a:tailEnd len="med" w="med" type="triangle"/>
          </a:ln>
        </p:spPr>
      </p:cxnSp>
      <p:pic>
        <p:nvPicPr>
          <p:cNvPr id="598" name="Google Shape;598;p46"/>
          <p:cNvPicPr preferRelativeResize="0"/>
          <p:nvPr/>
        </p:nvPicPr>
        <p:blipFill>
          <a:blip r:embed="rId3">
            <a:alphaModFix/>
          </a:blip>
          <a:stretch>
            <a:fillRect/>
          </a:stretch>
        </p:blipFill>
        <p:spPr>
          <a:xfrm>
            <a:off x="6889850" y="2898080"/>
            <a:ext cx="715950" cy="715950"/>
          </a:xfrm>
          <a:prstGeom prst="rect">
            <a:avLst/>
          </a:prstGeom>
          <a:noFill/>
          <a:ln>
            <a:noFill/>
          </a:ln>
        </p:spPr>
      </p:pic>
      <p:pic>
        <p:nvPicPr>
          <p:cNvPr id="599" name="Google Shape;599;p46"/>
          <p:cNvPicPr preferRelativeResize="0"/>
          <p:nvPr/>
        </p:nvPicPr>
        <p:blipFill>
          <a:blip r:embed="rId4">
            <a:alphaModFix/>
          </a:blip>
          <a:stretch>
            <a:fillRect/>
          </a:stretch>
        </p:blipFill>
        <p:spPr>
          <a:xfrm>
            <a:off x="4598975" y="1915252"/>
            <a:ext cx="715950" cy="721293"/>
          </a:xfrm>
          <a:prstGeom prst="rect">
            <a:avLst/>
          </a:prstGeom>
          <a:noFill/>
          <a:ln>
            <a:noFill/>
          </a:ln>
        </p:spPr>
      </p:pic>
      <p:pic>
        <p:nvPicPr>
          <p:cNvPr id="600" name="Google Shape;600;p46"/>
          <p:cNvPicPr preferRelativeResize="0"/>
          <p:nvPr/>
        </p:nvPicPr>
        <p:blipFill>
          <a:blip r:embed="rId5">
            <a:alphaModFix/>
          </a:blip>
          <a:stretch>
            <a:fillRect/>
          </a:stretch>
        </p:blipFill>
        <p:spPr>
          <a:xfrm>
            <a:off x="1793299" y="1491926"/>
            <a:ext cx="2723950" cy="2723950"/>
          </a:xfrm>
          <a:prstGeom prst="rect">
            <a:avLst/>
          </a:prstGeom>
          <a:noFill/>
          <a:ln>
            <a:noFill/>
          </a:ln>
        </p:spPr>
      </p:pic>
      <p:pic>
        <p:nvPicPr>
          <p:cNvPr id="601" name="Google Shape;601;p46"/>
          <p:cNvPicPr preferRelativeResize="0"/>
          <p:nvPr/>
        </p:nvPicPr>
        <p:blipFill>
          <a:blip r:embed="rId6">
            <a:alphaModFix/>
          </a:blip>
          <a:stretch>
            <a:fillRect/>
          </a:stretch>
        </p:blipFill>
        <p:spPr>
          <a:xfrm>
            <a:off x="5341325" y="2414562"/>
            <a:ext cx="1522125" cy="114352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5" name="Shape 605"/>
        <p:cNvGrpSpPr/>
        <p:nvPr/>
      </p:nvGrpSpPr>
      <p:grpSpPr>
        <a:xfrm>
          <a:off x="0" y="0"/>
          <a:ext cx="0" cy="0"/>
          <a:chOff x="0" y="0"/>
          <a:chExt cx="0" cy="0"/>
        </a:xfrm>
      </p:grpSpPr>
      <p:pic>
        <p:nvPicPr>
          <p:cNvPr id="606" name="Google Shape;606;p47"/>
          <p:cNvPicPr preferRelativeResize="0"/>
          <p:nvPr/>
        </p:nvPicPr>
        <p:blipFill rotWithShape="1">
          <a:blip r:embed="rId3">
            <a:alphaModFix/>
          </a:blip>
          <a:srcRect b="0" l="47829" r="3721" t="0"/>
          <a:stretch/>
        </p:blipFill>
        <p:spPr>
          <a:xfrm>
            <a:off x="5206500" y="1325100"/>
            <a:ext cx="2089202" cy="2874775"/>
          </a:xfrm>
          <a:prstGeom prst="rect">
            <a:avLst/>
          </a:prstGeom>
          <a:noFill/>
          <a:ln>
            <a:noFill/>
          </a:ln>
        </p:spPr>
      </p:pic>
      <p:sp>
        <p:nvSpPr>
          <p:cNvPr id="607" name="Google Shape;607;p47"/>
          <p:cNvSpPr/>
          <p:nvPr/>
        </p:nvSpPr>
        <p:spPr>
          <a:xfrm>
            <a:off x="362475" y="166634"/>
            <a:ext cx="8451600" cy="945300"/>
          </a:xfrm>
          <a:prstGeom prst="roundRect">
            <a:avLst>
              <a:gd fmla="val 16667" name="adj"/>
            </a:avLst>
          </a:prstGeom>
          <a:solidFill>
            <a:srgbClr val="C4F2C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08" name="Google Shape;608;p47"/>
          <p:cNvSpPr txBox="1"/>
          <p:nvPr/>
        </p:nvSpPr>
        <p:spPr>
          <a:xfrm>
            <a:off x="728175" y="202175"/>
            <a:ext cx="78300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2200">
                <a:solidFill>
                  <a:schemeClr val="dk1"/>
                </a:solidFill>
                <a:latin typeface="Montserrat"/>
                <a:ea typeface="Montserrat"/>
                <a:cs typeface="Montserrat"/>
                <a:sym typeface="Montserrat"/>
              </a:rPr>
              <a:t>ЗАМІСТЬ ЗАПАКОВАНОГО ХЛІБА — СВІЖОСПЕЧЕНИЙ У КРАФТОВОМУ ПАКЕТІ</a:t>
            </a:r>
            <a:endParaRPr sz="2200"/>
          </a:p>
        </p:txBody>
      </p:sp>
      <p:pic>
        <p:nvPicPr>
          <p:cNvPr id="609" name="Google Shape;609;p47"/>
          <p:cNvPicPr preferRelativeResize="0"/>
          <p:nvPr/>
        </p:nvPicPr>
        <p:blipFill rotWithShape="1">
          <a:blip r:embed="rId3">
            <a:alphaModFix/>
          </a:blip>
          <a:srcRect b="0" l="0" r="51550" t="0"/>
          <a:stretch/>
        </p:blipFill>
        <p:spPr>
          <a:xfrm>
            <a:off x="1776075" y="1325100"/>
            <a:ext cx="2089202" cy="2874775"/>
          </a:xfrm>
          <a:prstGeom prst="rect">
            <a:avLst/>
          </a:prstGeom>
          <a:noFill/>
          <a:ln>
            <a:noFill/>
          </a:ln>
        </p:spPr>
      </p:pic>
      <p:pic>
        <p:nvPicPr>
          <p:cNvPr id="610" name="Google Shape;610;p47"/>
          <p:cNvPicPr preferRelativeResize="0"/>
          <p:nvPr/>
        </p:nvPicPr>
        <p:blipFill>
          <a:blip r:embed="rId4">
            <a:alphaModFix/>
          </a:blip>
          <a:stretch>
            <a:fillRect/>
          </a:stretch>
        </p:blipFill>
        <p:spPr>
          <a:xfrm>
            <a:off x="4783525" y="3425002"/>
            <a:ext cx="715950" cy="721293"/>
          </a:xfrm>
          <a:prstGeom prst="rect">
            <a:avLst/>
          </a:prstGeom>
          <a:noFill/>
          <a:ln>
            <a:noFill/>
          </a:ln>
        </p:spPr>
      </p:pic>
      <p:cxnSp>
        <p:nvCxnSpPr>
          <p:cNvPr id="611" name="Google Shape;611;p47"/>
          <p:cNvCxnSpPr/>
          <p:nvPr/>
        </p:nvCxnSpPr>
        <p:spPr>
          <a:xfrm>
            <a:off x="3958624" y="2986313"/>
            <a:ext cx="1160100" cy="0"/>
          </a:xfrm>
          <a:prstGeom prst="straightConnector1">
            <a:avLst/>
          </a:prstGeom>
          <a:noFill/>
          <a:ln cap="flat" cmpd="sng" w="9525">
            <a:solidFill>
              <a:schemeClr val="dk1"/>
            </a:solidFill>
            <a:prstDash val="solid"/>
            <a:round/>
            <a:headEnd len="med" w="med" type="none"/>
            <a:tailEnd len="med" w="med" type="triangle"/>
          </a:ln>
        </p:spPr>
      </p:cxnSp>
      <p:pic>
        <p:nvPicPr>
          <p:cNvPr id="612" name="Google Shape;612;p47"/>
          <p:cNvPicPr preferRelativeResize="0"/>
          <p:nvPr/>
        </p:nvPicPr>
        <p:blipFill>
          <a:blip r:embed="rId5">
            <a:alphaModFix/>
          </a:blip>
          <a:stretch>
            <a:fillRect/>
          </a:stretch>
        </p:blipFill>
        <p:spPr>
          <a:xfrm>
            <a:off x="6889850" y="2898080"/>
            <a:ext cx="715950" cy="71595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16" name="Shape 616"/>
        <p:cNvGrpSpPr/>
        <p:nvPr/>
      </p:nvGrpSpPr>
      <p:grpSpPr>
        <a:xfrm>
          <a:off x="0" y="0"/>
          <a:ext cx="0" cy="0"/>
          <a:chOff x="0" y="0"/>
          <a:chExt cx="0" cy="0"/>
        </a:xfrm>
      </p:grpSpPr>
      <p:pic>
        <p:nvPicPr>
          <p:cNvPr id="617" name="Google Shape;617;p48"/>
          <p:cNvPicPr preferRelativeResize="0"/>
          <p:nvPr/>
        </p:nvPicPr>
        <p:blipFill>
          <a:blip r:embed="rId4">
            <a:alphaModFix/>
          </a:blip>
          <a:stretch>
            <a:fillRect/>
          </a:stretch>
        </p:blipFill>
        <p:spPr>
          <a:xfrm>
            <a:off x="790445" y="494534"/>
            <a:ext cx="2022127" cy="447900"/>
          </a:xfrm>
          <a:prstGeom prst="rect">
            <a:avLst/>
          </a:prstGeom>
          <a:noFill/>
          <a:ln>
            <a:noFill/>
          </a:ln>
        </p:spPr>
      </p:pic>
      <p:sp>
        <p:nvSpPr>
          <p:cNvPr id="618" name="Google Shape;618;p48"/>
          <p:cNvSpPr txBox="1"/>
          <p:nvPr/>
        </p:nvSpPr>
        <p:spPr>
          <a:xfrm>
            <a:off x="973200" y="1741000"/>
            <a:ext cx="6959700" cy="2415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uk" sz="3000">
                <a:solidFill>
                  <a:schemeClr val="lt1"/>
                </a:solidFill>
                <a:latin typeface="Montserrat SemiBold"/>
                <a:ea typeface="Montserrat SemiBold"/>
                <a:cs typeface="Montserrat SemiBold"/>
                <a:sym typeface="Montserrat SemiBold"/>
              </a:rPr>
              <a:t>ХТО БІЛЬШЕ ВІДПОВІДАЛЬНИЙ ЗА ЗМЕНШЕННЯ ВІДХОДІВ — </a:t>
            </a:r>
            <a:r>
              <a:rPr lang="uk" sz="3000">
                <a:solidFill>
                  <a:schemeClr val="lt1"/>
                </a:solidFill>
                <a:latin typeface="Montserrat ExtraBold"/>
                <a:ea typeface="Montserrat ExtraBold"/>
                <a:cs typeface="Montserrat ExtraBold"/>
                <a:sym typeface="Montserrat ExtraBold"/>
              </a:rPr>
              <a:t>СПОЖИВАЧ</a:t>
            </a:r>
            <a:r>
              <a:rPr lang="uk" sz="3000">
                <a:solidFill>
                  <a:schemeClr val="lt1"/>
                </a:solidFill>
                <a:latin typeface="Montserrat SemiBold"/>
                <a:ea typeface="Montserrat SemiBold"/>
                <a:cs typeface="Montserrat SemiBold"/>
                <a:sym typeface="Montserrat SemiBold"/>
              </a:rPr>
              <a:t> ЧИ </a:t>
            </a:r>
            <a:r>
              <a:rPr lang="uk" sz="3000">
                <a:solidFill>
                  <a:schemeClr val="lt1"/>
                </a:solidFill>
                <a:latin typeface="Montserrat ExtraBold"/>
                <a:ea typeface="Montserrat ExtraBold"/>
                <a:cs typeface="Montserrat ExtraBold"/>
                <a:sym typeface="Montserrat ExtraBold"/>
              </a:rPr>
              <a:t>ВИРОБНИК ТОВАРІВ</a:t>
            </a:r>
            <a:r>
              <a:rPr b="1" lang="uk" sz="3000">
                <a:solidFill>
                  <a:schemeClr val="lt1"/>
                </a:solidFill>
                <a:latin typeface="Montserrat"/>
                <a:ea typeface="Montserrat"/>
                <a:cs typeface="Montserrat"/>
                <a:sym typeface="Montserrat"/>
              </a:rPr>
              <a:t>?</a:t>
            </a:r>
            <a:endParaRPr b="1" sz="3000">
              <a:solidFill>
                <a:schemeClr val="lt1"/>
              </a:solidFill>
              <a:latin typeface="Montserrat"/>
              <a:ea typeface="Montserrat"/>
              <a:cs typeface="Montserrat"/>
              <a:sym typeface="Montserrat"/>
            </a:endParaRPr>
          </a:p>
        </p:txBody>
      </p:sp>
      <p:sp>
        <p:nvSpPr>
          <p:cNvPr id="619" name="Google Shape;619;p48"/>
          <p:cNvSpPr txBox="1"/>
          <p:nvPr/>
        </p:nvSpPr>
        <p:spPr>
          <a:xfrm>
            <a:off x="1057125" y="478120"/>
            <a:ext cx="3000000" cy="447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uk" sz="1710">
                <a:solidFill>
                  <a:srgbClr val="F9F9F9"/>
                </a:solidFill>
                <a:latin typeface="Montserrat"/>
                <a:ea typeface="Montserrat"/>
                <a:cs typeface="Montserrat"/>
                <a:sym typeface="Montserrat"/>
              </a:rPr>
              <a:t>ДИСКУСІЯ</a:t>
            </a:r>
            <a:endParaRPr sz="600">
              <a:solidFill>
                <a:srgbClr val="F9F9F9"/>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BD04"/>
        </a:solidFill>
      </p:bgPr>
    </p:bg>
    <p:spTree>
      <p:nvGrpSpPr>
        <p:cNvPr id="623" name="Shape 623"/>
        <p:cNvGrpSpPr/>
        <p:nvPr/>
      </p:nvGrpSpPr>
      <p:grpSpPr>
        <a:xfrm>
          <a:off x="0" y="0"/>
          <a:ext cx="0" cy="0"/>
          <a:chOff x="0" y="0"/>
          <a:chExt cx="0" cy="0"/>
        </a:xfrm>
      </p:grpSpPr>
      <p:sp>
        <p:nvSpPr>
          <p:cNvPr id="624" name="Google Shape;624;p49"/>
          <p:cNvSpPr/>
          <p:nvPr/>
        </p:nvSpPr>
        <p:spPr>
          <a:xfrm>
            <a:off x="368225" y="1760250"/>
            <a:ext cx="3014700" cy="951900"/>
          </a:xfrm>
          <a:prstGeom prst="roundRect">
            <a:avLst>
              <a:gd fmla="val 16667" name="adj"/>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25" name="Google Shape;625;p49"/>
          <p:cNvSpPr txBox="1"/>
          <p:nvPr/>
        </p:nvSpPr>
        <p:spPr>
          <a:xfrm>
            <a:off x="584525" y="1833825"/>
            <a:ext cx="2505900" cy="7389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chemeClr val="dk1"/>
                </a:solidFill>
                <a:latin typeface="Montserrat"/>
                <a:ea typeface="Montserrat"/>
                <a:cs typeface="Montserrat"/>
                <a:sym typeface="Montserrat"/>
              </a:rPr>
              <a:t>Метан, який виділяє органіка, у 25 разів сильніший за CO₂</a:t>
            </a:r>
            <a:endParaRPr b="1"/>
          </a:p>
        </p:txBody>
      </p:sp>
      <p:sp>
        <p:nvSpPr>
          <p:cNvPr id="626" name="Google Shape;626;p49"/>
          <p:cNvSpPr/>
          <p:nvPr/>
        </p:nvSpPr>
        <p:spPr>
          <a:xfrm>
            <a:off x="368225" y="2795745"/>
            <a:ext cx="3014700" cy="951900"/>
          </a:xfrm>
          <a:prstGeom prst="roundRect">
            <a:avLst>
              <a:gd fmla="val 16667" name="adj"/>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27" name="Google Shape;627;p49"/>
          <p:cNvSpPr txBox="1"/>
          <p:nvPr/>
        </p:nvSpPr>
        <p:spPr>
          <a:xfrm>
            <a:off x="584525" y="2869320"/>
            <a:ext cx="2731500" cy="7389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chemeClr val="dk1"/>
                </a:solidFill>
                <a:latin typeface="Montserrat"/>
                <a:ea typeface="Montserrat"/>
                <a:cs typeface="Montserrat"/>
                <a:sym typeface="Montserrat"/>
              </a:rPr>
              <a:t>Ресурси на виробництво витрачаються дарма, що погано для економіки країни</a:t>
            </a:r>
            <a:endParaRPr b="1" sz="1200">
              <a:solidFill>
                <a:schemeClr val="dk1"/>
              </a:solidFill>
              <a:latin typeface="Montserrat"/>
              <a:ea typeface="Montserrat"/>
              <a:cs typeface="Montserrat"/>
              <a:sym typeface="Montserrat"/>
            </a:endParaRPr>
          </a:p>
        </p:txBody>
      </p:sp>
      <p:sp>
        <p:nvSpPr>
          <p:cNvPr id="628" name="Google Shape;628;p49"/>
          <p:cNvSpPr/>
          <p:nvPr/>
        </p:nvSpPr>
        <p:spPr>
          <a:xfrm>
            <a:off x="368225" y="3838547"/>
            <a:ext cx="3014700" cy="951900"/>
          </a:xfrm>
          <a:prstGeom prst="roundRect">
            <a:avLst>
              <a:gd fmla="val 16667" name="adj"/>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29" name="Google Shape;629;p49"/>
          <p:cNvSpPr txBox="1"/>
          <p:nvPr/>
        </p:nvSpPr>
        <p:spPr>
          <a:xfrm>
            <a:off x="584525" y="3912122"/>
            <a:ext cx="2731500" cy="100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Етичний аспект: поки десь їжа пропадає дарма, мільйони людей голодують</a:t>
            </a:r>
            <a:endParaRPr b="1">
              <a:solidFill>
                <a:schemeClr val="dk1"/>
              </a:solidFill>
            </a:endParaRPr>
          </a:p>
          <a:p>
            <a:pPr indent="0" lvl="0" marL="0" rtl="0" algn="l">
              <a:lnSpc>
                <a:spcPct val="100000"/>
              </a:lnSpc>
              <a:spcBef>
                <a:spcPts val="0"/>
              </a:spcBef>
              <a:spcAft>
                <a:spcPts val="0"/>
              </a:spcAft>
              <a:buNone/>
            </a:pPr>
            <a:r>
              <a:t/>
            </a:r>
            <a:endParaRPr b="1" sz="1200">
              <a:solidFill>
                <a:schemeClr val="dk1"/>
              </a:solidFill>
              <a:latin typeface="Montserrat"/>
              <a:ea typeface="Montserrat"/>
              <a:cs typeface="Montserrat"/>
              <a:sym typeface="Montserrat"/>
            </a:endParaRPr>
          </a:p>
        </p:txBody>
      </p:sp>
      <p:sp>
        <p:nvSpPr>
          <p:cNvPr id="630" name="Google Shape;630;p49"/>
          <p:cNvSpPr txBox="1"/>
          <p:nvPr/>
        </p:nvSpPr>
        <p:spPr>
          <a:xfrm>
            <a:off x="293050" y="255025"/>
            <a:ext cx="8601300" cy="1585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SemiBold"/>
                <a:ea typeface="Montserrat SemiBold"/>
                <a:cs typeface="Montserrat SemiBold"/>
                <a:sym typeface="Montserrat SemiBold"/>
              </a:rPr>
              <a:t>ПОЛОВИНУ </a:t>
            </a:r>
            <a:r>
              <a:rPr lang="uk" sz="2200">
                <a:latin typeface="Montserrat ExtraBold"/>
                <a:ea typeface="Montserrat ExtraBold"/>
                <a:cs typeface="Montserrat ExtraBold"/>
                <a:sym typeface="Montserrat ExtraBold"/>
              </a:rPr>
              <a:t>ТВЕРДИХ ВІДХОДІВ</a:t>
            </a:r>
            <a:r>
              <a:rPr lang="uk" sz="2200">
                <a:latin typeface="Montserrat SemiBold"/>
                <a:ea typeface="Montserrat SemiBold"/>
                <a:cs typeface="Montserrat SemiBold"/>
                <a:sym typeface="Montserrat SemiBold"/>
              </a:rPr>
              <a:t> ЗАЙМАЮТЬ </a:t>
            </a:r>
            <a:r>
              <a:rPr lang="uk" sz="2200">
                <a:latin typeface="Montserrat ExtraBold"/>
                <a:ea typeface="Montserrat ExtraBold"/>
                <a:cs typeface="Montserrat ExtraBold"/>
                <a:sym typeface="Montserrat ExtraBold"/>
              </a:rPr>
              <a:t>ХАРЧОВІ ВІДХОДИ,</a:t>
            </a:r>
            <a:r>
              <a:rPr lang="uk" sz="2200">
                <a:latin typeface="Montserrat SemiBold"/>
                <a:ea typeface="Montserrat SemiBold"/>
                <a:cs typeface="Montserrat SemiBold"/>
                <a:sym typeface="Montserrat SemiBold"/>
              </a:rPr>
              <a:t> ТОБТО ЗАЛИШКИ ОВОЧІВ, ФРУКТІВ, ЗЕЛЕНІ, НЕДОЇДКИ, ЗІПСОВАНІ ПРОДУКТИ, КІСТКИ. ЧОМУ ВИКИДАТИ ЇЖУ — ЦЕ НЕ ОК?</a:t>
            </a:r>
            <a:endParaRPr i="1" sz="2200">
              <a:latin typeface="Montserrat SemiBold"/>
              <a:ea typeface="Montserrat SemiBold"/>
              <a:cs typeface="Montserrat SemiBold"/>
              <a:sym typeface="Montserrat SemiBold"/>
            </a:endParaRPr>
          </a:p>
        </p:txBody>
      </p:sp>
      <p:pic>
        <p:nvPicPr>
          <p:cNvPr id="631" name="Google Shape;631;p49"/>
          <p:cNvPicPr preferRelativeResize="0"/>
          <p:nvPr/>
        </p:nvPicPr>
        <p:blipFill>
          <a:blip r:embed="rId3">
            <a:alphaModFix/>
          </a:blip>
          <a:stretch>
            <a:fillRect/>
          </a:stretch>
        </p:blipFill>
        <p:spPr>
          <a:xfrm>
            <a:off x="3316017" y="-1108225"/>
            <a:ext cx="5672824" cy="8509202"/>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5" name="Shape 635"/>
        <p:cNvGrpSpPr/>
        <p:nvPr/>
      </p:nvGrpSpPr>
      <p:grpSpPr>
        <a:xfrm>
          <a:off x="0" y="0"/>
          <a:ext cx="0" cy="0"/>
          <a:chOff x="0" y="0"/>
          <a:chExt cx="0" cy="0"/>
        </a:xfrm>
      </p:grpSpPr>
      <p:pic>
        <p:nvPicPr>
          <p:cNvPr id="636" name="Google Shape;636;p50"/>
          <p:cNvPicPr preferRelativeResize="0"/>
          <p:nvPr/>
        </p:nvPicPr>
        <p:blipFill>
          <a:blip r:embed="rId3">
            <a:alphaModFix/>
          </a:blip>
          <a:stretch>
            <a:fillRect/>
          </a:stretch>
        </p:blipFill>
        <p:spPr>
          <a:xfrm>
            <a:off x="370270" y="216900"/>
            <a:ext cx="3402211" cy="5143500"/>
          </a:xfrm>
          <a:prstGeom prst="rect">
            <a:avLst/>
          </a:prstGeom>
          <a:noFill/>
          <a:ln>
            <a:noFill/>
          </a:ln>
        </p:spPr>
      </p:pic>
      <p:sp>
        <p:nvSpPr>
          <p:cNvPr id="637" name="Google Shape;637;p50"/>
          <p:cNvSpPr txBox="1"/>
          <p:nvPr/>
        </p:nvSpPr>
        <p:spPr>
          <a:xfrm>
            <a:off x="293050" y="283458"/>
            <a:ext cx="4064400" cy="1109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SemiBold"/>
                <a:ea typeface="Montserrat SemiBold"/>
                <a:cs typeface="Montserrat SemiBold"/>
                <a:sym typeface="Montserrat SemiBold"/>
              </a:rPr>
              <a:t>ЯК МОЖНА </a:t>
            </a:r>
            <a:r>
              <a:rPr lang="uk" sz="2200">
                <a:latin typeface="Montserrat ExtraBold"/>
                <a:ea typeface="Montserrat ExtraBold"/>
                <a:cs typeface="Montserrat ExtraBold"/>
                <a:sym typeface="Montserrat ExtraBold"/>
              </a:rPr>
              <a:t>ЗМЕНШИТИ</a:t>
            </a:r>
            <a:r>
              <a:rPr lang="uk" sz="2200">
                <a:latin typeface="Montserrat SemiBold"/>
                <a:ea typeface="Montserrat SemiBold"/>
                <a:cs typeface="Montserrat SemiBold"/>
                <a:sym typeface="Montserrat SemiBold"/>
              </a:rPr>
              <a:t> МАРНУВАННЯ ЇЖІ?</a:t>
            </a:r>
            <a:endParaRPr i="1" sz="2200">
              <a:latin typeface="Montserrat SemiBold"/>
              <a:ea typeface="Montserrat SemiBold"/>
              <a:cs typeface="Montserrat SemiBold"/>
              <a:sym typeface="Montserrat SemiBold"/>
            </a:endParaRPr>
          </a:p>
        </p:txBody>
      </p:sp>
      <p:sp>
        <p:nvSpPr>
          <p:cNvPr id="638" name="Google Shape;638;p50"/>
          <p:cNvSpPr/>
          <p:nvPr/>
        </p:nvSpPr>
        <p:spPr>
          <a:xfrm>
            <a:off x="4407100" y="383850"/>
            <a:ext cx="4485300" cy="945300"/>
          </a:xfrm>
          <a:prstGeom prst="roundRect">
            <a:avLst>
              <a:gd fmla="val 16667"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39" name="Google Shape;639;p50"/>
          <p:cNvSpPr txBox="1"/>
          <p:nvPr/>
        </p:nvSpPr>
        <p:spPr>
          <a:xfrm>
            <a:off x="4634550" y="674259"/>
            <a:ext cx="3383400" cy="4002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a:solidFill>
                  <a:schemeClr val="dk1"/>
                </a:solidFill>
                <a:latin typeface="Montserrat"/>
                <a:ea typeface="Montserrat"/>
                <a:cs typeface="Montserrat"/>
                <a:sym typeface="Montserrat"/>
              </a:rPr>
              <a:t>Ретельно планувати покупки</a:t>
            </a:r>
            <a:endParaRPr b="1"/>
          </a:p>
        </p:txBody>
      </p:sp>
      <p:sp>
        <p:nvSpPr>
          <p:cNvPr id="640" name="Google Shape;640;p50"/>
          <p:cNvSpPr/>
          <p:nvPr/>
        </p:nvSpPr>
        <p:spPr>
          <a:xfrm>
            <a:off x="4407100" y="1469617"/>
            <a:ext cx="4485300" cy="945300"/>
          </a:xfrm>
          <a:prstGeom prst="roundRect">
            <a:avLst>
              <a:gd fmla="val 16667"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41" name="Google Shape;641;p50"/>
          <p:cNvSpPr txBox="1"/>
          <p:nvPr/>
        </p:nvSpPr>
        <p:spPr>
          <a:xfrm>
            <a:off x="4634550" y="1642164"/>
            <a:ext cx="41511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a:solidFill>
                  <a:schemeClr val="dk1"/>
                </a:solidFill>
                <a:latin typeface="Montserrat"/>
                <a:ea typeface="Montserrat"/>
                <a:cs typeface="Montserrat"/>
                <a:sym typeface="Montserrat"/>
              </a:rPr>
              <a:t>Купувати овочі й фрукти нестандартної форми, які зазвичай оминають</a:t>
            </a:r>
            <a:endParaRPr b="1">
              <a:solidFill>
                <a:schemeClr val="dk1"/>
              </a:solidFill>
              <a:latin typeface="Montserrat"/>
              <a:ea typeface="Montserrat"/>
              <a:cs typeface="Montserrat"/>
              <a:sym typeface="Montserrat"/>
            </a:endParaRPr>
          </a:p>
        </p:txBody>
      </p:sp>
      <p:sp>
        <p:nvSpPr>
          <p:cNvPr id="642" name="Google Shape;642;p50"/>
          <p:cNvSpPr/>
          <p:nvPr/>
        </p:nvSpPr>
        <p:spPr>
          <a:xfrm>
            <a:off x="4407100" y="2555383"/>
            <a:ext cx="4485300" cy="945300"/>
          </a:xfrm>
          <a:prstGeom prst="roundRect">
            <a:avLst>
              <a:gd fmla="val 16667"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43" name="Google Shape;643;p50"/>
          <p:cNvSpPr txBox="1"/>
          <p:nvPr/>
        </p:nvSpPr>
        <p:spPr>
          <a:xfrm>
            <a:off x="4634550" y="2627322"/>
            <a:ext cx="40644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a:solidFill>
                  <a:schemeClr val="dk1"/>
                </a:solidFill>
                <a:latin typeface="Montserrat"/>
                <a:ea typeface="Montserrat"/>
                <a:cs typeface="Montserrat"/>
                <a:sym typeface="Montserrat"/>
              </a:rPr>
              <a:t>З’їдати першими продукти з коротким строком придатності, щоб вони </a:t>
            </a:r>
            <a:br>
              <a:rPr b="1" lang="uk">
                <a:solidFill>
                  <a:schemeClr val="dk1"/>
                </a:solidFill>
                <a:latin typeface="Montserrat"/>
                <a:ea typeface="Montserrat"/>
                <a:cs typeface="Montserrat"/>
                <a:sym typeface="Montserrat"/>
              </a:rPr>
            </a:br>
            <a:r>
              <a:rPr b="1" lang="uk">
                <a:solidFill>
                  <a:schemeClr val="dk1"/>
                </a:solidFill>
                <a:latin typeface="Montserrat"/>
                <a:ea typeface="Montserrat"/>
                <a:cs typeface="Montserrat"/>
                <a:sym typeface="Montserrat"/>
              </a:rPr>
              <a:t>не зіпсувалися</a:t>
            </a:r>
            <a:endParaRPr b="1">
              <a:solidFill>
                <a:schemeClr val="dk1"/>
              </a:solidFill>
              <a:latin typeface="Montserrat"/>
              <a:ea typeface="Montserrat"/>
              <a:cs typeface="Montserrat"/>
              <a:sym typeface="Montserrat"/>
            </a:endParaRPr>
          </a:p>
        </p:txBody>
      </p:sp>
      <p:sp>
        <p:nvSpPr>
          <p:cNvPr id="644" name="Google Shape;644;p50"/>
          <p:cNvSpPr/>
          <p:nvPr/>
        </p:nvSpPr>
        <p:spPr>
          <a:xfrm>
            <a:off x="4407100" y="3641150"/>
            <a:ext cx="4485300" cy="945300"/>
          </a:xfrm>
          <a:prstGeom prst="roundRect">
            <a:avLst>
              <a:gd fmla="val 16667"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45" name="Google Shape;645;p50"/>
          <p:cNvSpPr txBox="1"/>
          <p:nvPr/>
        </p:nvSpPr>
        <p:spPr>
          <a:xfrm>
            <a:off x="4634550" y="3815166"/>
            <a:ext cx="36393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a:solidFill>
                  <a:schemeClr val="dk1"/>
                </a:solidFill>
                <a:latin typeface="Montserrat"/>
                <a:ea typeface="Montserrat"/>
                <a:cs typeface="Montserrat"/>
                <a:sym typeface="Montserrat"/>
              </a:rPr>
              <a:t>Їжу, яку не доїли в закладі, просити спакувати із собою</a:t>
            </a:r>
            <a:endParaRPr b="1">
              <a:solidFill>
                <a:schemeClr val="dk1"/>
              </a:solidFill>
              <a:latin typeface="Montserrat"/>
              <a:ea typeface="Montserrat"/>
              <a:cs typeface="Montserrat"/>
              <a:sym typeface="Montserrat"/>
            </a:endParaRPr>
          </a:p>
          <a:p>
            <a:pPr indent="0" lvl="0" marL="0" rtl="0" algn="l">
              <a:spcBef>
                <a:spcPts val="0"/>
              </a:spcBef>
              <a:spcAft>
                <a:spcPts val="0"/>
              </a:spcAft>
              <a:buNone/>
            </a:pPr>
            <a:r>
              <a:t/>
            </a:r>
            <a:endParaRPr b="1">
              <a:solidFill>
                <a:schemeClr val="dk1"/>
              </a:solidFill>
              <a:latin typeface="Montserrat"/>
              <a:ea typeface="Montserrat"/>
              <a:cs typeface="Montserrat"/>
              <a:sym typeface="Montserrat"/>
            </a:endParaRPr>
          </a:p>
          <a:p>
            <a:pPr indent="0" lvl="0" marL="0" rtl="0" algn="l">
              <a:spcBef>
                <a:spcPts val="0"/>
              </a:spcBef>
              <a:spcAft>
                <a:spcPts val="0"/>
              </a:spcAft>
              <a:buNone/>
            </a:pPr>
            <a:r>
              <a:t/>
            </a:r>
            <a:endParaRPr b="1">
              <a:solidFill>
                <a:schemeClr val="dk1"/>
              </a:solidFill>
              <a:latin typeface="Montserrat"/>
              <a:ea typeface="Montserrat"/>
              <a:cs typeface="Montserrat"/>
              <a:sym typeface="Montserrat"/>
            </a:endParaRPr>
          </a:p>
        </p:txBody>
      </p:sp>
      <p:pic>
        <p:nvPicPr>
          <p:cNvPr id="646" name="Google Shape;646;p50"/>
          <p:cNvPicPr preferRelativeResize="0"/>
          <p:nvPr/>
        </p:nvPicPr>
        <p:blipFill>
          <a:blip r:embed="rId4">
            <a:alphaModFix/>
          </a:blip>
          <a:stretch>
            <a:fillRect/>
          </a:stretch>
        </p:blipFill>
        <p:spPr>
          <a:xfrm>
            <a:off x="3026446" y="2555378"/>
            <a:ext cx="394631" cy="371497"/>
          </a:xfrm>
          <a:prstGeom prst="rect">
            <a:avLst/>
          </a:prstGeom>
          <a:noFill/>
          <a:ln>
            <a:noFill/>
          </a:ln>
        </p:spPr>
      </p:pic>
      <p:pic>
        <p:nvPicPr>
          <p:cNvPr id="647" name="Google Shape;647;p50"/>
          <p:cNvPicPr preferRelativeResize="0"/>
          <p:nvPr/>
        </p:nvPicPr>
        <p:blipFill>
          <a:blip r:embed="rId5">
            <a:alphaModFix/>
          </a:blip>
          <a:stretch>
            <a:fillRect/>
          </a:stretch>
        </p:blipFill>
        <p:spPr>
          <a:xfrm rot="6718166">
            <a:off x="283401" y="3416421"/>
            <a:ext cx="734974" cy="743983"/>
          </a:xfrm>
          <a:prstGeom prst="rect">
            <a:avLst/>
          </a:prstGeom>
          <a:noFill/>
          <a:ln>
            <a:noFill/>
          </a:ln>
        </p:spPr>
      </p:pic>
      <p:sp>
        <p:nvSpPr>
          <p:cNvPr id="648" name="Google Shape;648;p50"/>
          <p:cNvSpPr/>
          <p:nvPr/>
        </p:nvSpPr>
        <p:spPr>
          <a:xfrm>
            <a:off x="2208250" y="692250"/>
            <a:ext cx="1824625" cy="7500"/>
          </a:xfrm>
          <a:custGeom>
            <a:rect b="b" l="l" r="r" t="t"/>
            <a:pathLst>
              <a:path extrusionOk="0" h="300" w="72985">
                <a:moveTo>
                  <a:pt x="0" y="0"/>
                </a:moveTo>
                <a:cubicBezTo>
                  <a:pt x="24329" y="0"/>
                  <a:pt x="48656" y="300"/>
                  <a:pt x="72985" y="300"/>
                </a:cubicBezTo>
              </a:path>
            </a:pathLst>
          </a:custGeom>
          <a:noFill/>
          <a:ln cap="flat" cmpd="sng" w="38100">
            <a:solidFill>
              <a:srgbClr val="ADE9FF"/>
            </a:solidFill>
            <a:prstDash val="solid"/>
            <a:round/>
            <a:headEnd len="med" w="med" type="none"/>
            <a:tailEnd len="med" w="med" type="none"/>
          </a:ln>
        </p:spPr>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52" name="Shape 652"/>
        <p:cNvGrpSpPr/>
        <p:nvPr/>
      </p:nvGrpSpPr>
      <p:grpSpPr>
        <a:xfrm>
          <a:off x="0" y="0"/>
          <a:ext cx="0" cy="0"/>
          <a:chOff x="0" y="0"/>
          <a:chExt cx="0" cy="0"/>
        </a:xfrm>
      </p:grpSpPr>
      <p:sp>
        <p:nvSpPr>
          <p:cNvPr id="653" name="Google Shape;653;p51"/>
          <p:cNvSpPr txBox="1"/>
          <p:nvPr/>
        </p:nvSpPr>
        <p:spPr>
          <a:xfrm>
            <a:off x="980925" y="1465775"/>
            <a:ext cx="7293600" cy="2415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3100">
                <a:solidFill>
                  <a:schemeClr val="lt1"/>
                </a:solidFill>
                <a:latin typeface="Montserrat SemiBold"/>
                <a:ea typeface="Montserrat SemiBold"/>
                <a:cs typeface="Montserrat SemiBold"/>
                <a:sym typeface="Montserrat SemiBold"/>
              </a:rPr>
              <a:t>ВИ ПРИЙШЛИ ДО КАВ’ЯРНІ. </a:t>
            </a:r>
            <a:br>
              <a:rPr lang="uk" sz="3100">
                <a:solidFill>
                  <a:schemeClr val="lt1"/>
                </a:solidFill>
                <a:latin typeface="Montserrat SemiBold"/>
                <a:ea typeface="Montserrat SemiBold"/>
                <a:cs typeface="Montserrat SemiBold"/>
                <a:sym typeface="Montserrat SemiBold"/>
              </a:rPr>
            </a:br>
            <a:r>
              <a:rPr lang="uk" sz="3100">
                <a:solidFill>
                  <a:schemeClr val="lt1"/>
                </a:solidFill>
                <a:latin typeface="Montserrat SemiBold"/>
                <a:ea typeface="Montserrat SemiBold"/>
                <a:cs typeface="Montserrat SemiBold"/>
                <a:sym typeface="Montserrat SemiBold"/>
              </a:rPr>
              <a:t>ЯКІ ЕКОЗВИЧКИ ДОПОМОЖУТЬ ЗМЕНШИТИ КІЛЬКІСТЬ ВІДХОДІВ?</a:t>
            </a:r>
            <a:endParaRPr sz="3100">
              <a:solidFill>
                <a:schemeClr val="lt1"/>
              </a:solidFill>
              <a:latin typeface="Montserrat SemiBold"/>
              <a:ea typeface="Montserrat SemiBold"/>
              <a:cs typeface="Montserrat SemiBold"/>
              <a:sym typeface="Montserrat SemiBold"/>
            </a:endParaRPr>
          </a:p>
        </p:txBody>
      </p:sp>
      <p:pic>
        <p:nvPicPr>
          <p:cNvPr id="654" name="Google Shape;654;p51"/>
          <p:cNvPicPr preferRelativeResize="0"/>
          <p:nvPr/>
        </p:nvPicPr>
        <p:blipFill>
          <a:blip r:embed="rId4">
            <a:alphaModFix/>
          </a:blip>
          <a:stretch>
            <a:fillRect/>
          </a:stretch>
        </p:blipFill>
        <p:spPr>
          <a:xfrm>
            <a:off x="886000" y="434600"/>
            <a:ext cx="3591000" cy="561775"/>
          </a:xfrm>
          <a:prstGeom prst="rect">
            <a:avLst/>
          </a:prstGeom>
          <a:noFill/>
          <a:ln>
            <a:noFill/>
          </a:ln>
        </p:spPr>
      </p:pic>
      <p:sp>
        <p:nvSpPr>
          <p:cNvPr id="655" name="Google Shape;655;p51"/>
          <p:cNvSpPr txBox="1"/>
          <p:nvPr/>
        </p:nvSpPr>
        <p:spPr>
          <a:xfrm>
            <a:off x="980925" y="491300"/>
            <a:ext cx="3591000" cy="447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uk" sz="1710">
                <a:solidFill>
                  <a:srgbClr val="F9F9F9"/>
                </a:solidFill>
                <a:latin typeface="Montserrat"/>
                <a:ea typeface="Montserrat"/>
                <a:cs typeface="Montserrat"/>
                <a:sym typeface="Montserrat"/>
              </a:rPr>
              <a:t>МОДЕЛЮВАННЯ СИТУАЦІЇ</a:t>
            </a:r>
            <a:endParaRPr sz="600">
              <a:solidFill>
                <a:srgbClr val="F9F9F9"/>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52D893"/>
        </a:solidFill>
      </p:bgPr>
    </p:bg>
    <p:spTree>
      <p:nvGrpSpPr>
        <p:cNvPr id="659" name="Shape 659"/>
        <p:cNvGrpSpPr/>
        <p:nvPr/>
      </p:nvGrpSpPr>
      <p:grpSpPr>
        <a:xfrm>
          <a:off x="0" y="0"/>
          <a:ext cx="0" cy="0"/>
          <a:chOff x="0" y="0"/>
          <a:chExt cx="0" cy="0"/>
        </a:xfrm>
      </p:grpSpPr>
      <p:sp>
        <p:nvSpPr>
          <p:cNvPr id="660" name="Google Shape;660;p52"/>
          <p:cNvSpPr/>
          <p:nvPr/>
        </p:nvSpPr>
        <p:spPr>
          <a:xfrm>
            <a:off x="8403625" y="0"/>
            <a:ext cx="840600" cy="5143500"/>
          </a:xfrm>
          <a:prstGeom prst="rect">
            <a:avLst/>
          </a:prstGeom>
          <a:solidFill>
            <a:srgbClr val="4CEBA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661" name="Google Shape;661;p52"/>
          <p:cNvPicPr preferRelativeResize="0"/>
          <p:nvPr/>
        </p:nvPicPr>
        <p:blipFill rotWithShape="1">
          <a:blip r:embed="rId3">
            <a:alphaModFix/>
          </a:blip>
          <a:srcRect b="2714" l="11520" r="0" t="5611"/>
          <a:stretch/>
        </p:blipFill>
        <p:spPr>
          <a:xfrm>
            <a:off x="0" y="0"/>
            <a:ext cx="8730951" cy="5143500"/>
          </a:xfrm>
          <a:prstGeom prst="rect">
            <a:avLst/>
          </a:prstGeom>
          <a:noFill/>
          <a:ln>
            <a:noFill/>
          </a:ln>
        </p:spPr>
      </p:pic>
      <p:sp>
        <p:nvSpPr>
          <p:cNvPr id="662" name="Google Shape;662;p52"/>
          <p:cNvSpPr/>
          <p:nvPr/>
        </p:nvSpPr>
        <p:spPr>
          <a:xfrm>
            <a:off x="4339000" y="3843650"/>
            <a:ext cx="4752900" cy="1280700"/>
          </a:xfrm>
          <a:prstGeom prst="rect">
            <a:avLst/>
          </a:prstGeom>
          <a:solidFill>
            <a:srgbClr val="4CEBA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63" name="Google Shape;663;p52"/>
          <p:cNvSpPr txBox="1"/>
          <p:nvPr/>
        </p:nvSpPr>
        <p:spPr>
          <a:xfrm>
            <a:off x="293050" y="255025"/>
            <a:ext cx="3961200" cy="1222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100">
                <a:latin typeface="Montserrat"/>
                <a:ea typeface="Montserrat"/>
                <a:cs typeface="Montserrat"/>
                <a:sym typeface="Montserrat"/>
              </a:rPr>
              <a:t>ТРЕТІЙ ПРИНЦИП</a:t>
            </a:r>
            <a:br>
              <a:rPr b="1" lang="uk" sz="2100">
                <a:latin typeface="Montserrat"/>
                <a:ea typeface="Montserrat"/>
                <a:cs typeface="Montserrat"/>
                <a:sym typeface="Montserrat"/>
              </a:rPr>
            </a:br>
            <a:r>
              <a:rPr b="1" lang="uk" sz="2100">
                <a:latin typeface="Montserrat"/>
                <a:ea typeface="Montserrat"/>
                <a:cs typeface="Montserrat"/>
                <a:sym typeface="Montserrat"/>
              </a:rPr>
              <a:t>ZERO WASTE</a:t>
            </a:r>
            <a:endParaRPr b="1" i="1" sz="2100">
              <a:latin typeface="Montserrat"/>
              <a:ea typeface="Montserrat"/>
              <a:cs typeface="Montserrat"/>
              <a:sym typeface="Montserrat"/>
            </a:endParaRPr>
          </a:p>
        </p:txBody>
      </p:sp>
      <p:sp>
        <p:nvSpPr>
          <p:cNvPr id="664" name="Google Shape;664;p52"/>
          <p:cNvSpPr txBox="1"/>
          <p:nvPr/>
        </p:nvSpPr>
        <p:spPr>
          <a:xfrm>
            <a:off x="3790950" y="3691250"/>
            <a:ext cx="5183700" cy="109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800">
                <a:solidFill>
                  <a:schemeClr val="dk1"/>
                </a:solidFill>
                <a:latin typeface="Montserrat"/>
                <a:ea typeface="Montserrat"/>
                <a:cs typeface="Montserrat"/>
                <a:sym typeface="Montserrat"/>
              </a:rPr>
              <a:t>Відходи можна сортувати й віддавати на переробку або перетворювати самостійно на щось нове</a:t>
            </a:r>
            <a:endParaRPr b="1" sz="1800">
              <a:latin typeface="Montserrat"/>
              <a:ea typeface="Montserrat"/>
              <a:cs typeface="Montserrat"/>
              <a:sym typeface="Montserrat"/>
            </a:endParaRPr>
          </a:p>
        </p:txBody>
      </p:sp>
      <p:sp>
        <p:nvSpPr>
          <p:cNvPr id="665" name="Google Shape;665;p52"/>
          <p:cNvSpPr txBox="1"/>
          <p:nvPr/>
        </p:nvSpPr>
        <p:spPr>
          <a:xfrm>
            <a:off x="7341350" y="191050"/>
            <a:ext cx="1389600" cy="792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None/>
            </a:pPr>
            <a:r>
              <a:rPr lang="uk" sz="4300">
                <a:latin typeface="Montserrat SemiBold"/>
                <a:ea typeface="Montserrat SemiBold"/>
                <a:cs typeface="Montserrat SemiBold"/>
                <a:sym typeface="Montserrat SemiBold"/>
              </a:rPr>
              <a:t>03</a:t>
            </a:r>
            <a:endParaRPr i="1" sz="4300">
              <a:latin typeface="Montserrat SemiBold"/>
              <a:ea typeface="Montserrat SemiBold"/>
              <a:cs typeface="Montserrat SemiBold"/>
              <a:sym typeface="Montserrat SemiBold"/>
            </a:endParaRPr>
          </a:p>
        </p:txBody>
      </p:sp>
      <p:sp>
        <p:nvSpPr>
          <p:cNvPr id="666" name="Google Shape;666;p52"/>
          <p:cNvSpPr txBox="1"/>
          <p:nvPr/>
        </p:nvSpPr>
        <p:spPr>
          <a:xfrm>
            <a:off x="216850" y="1137944"/>
            <a:ext cx="8493000" cy="1780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7900">
                <a:solidFill>
                  <a:schemeClr val="lt1"/>
                </a:solidFill>
                <a:latin typeface="Montserrat"/>
                <a:ea typeface="Montserrat"/>
                <a:cs typeface="Montserrat"/>
                <a:sym typeface="Montserrat"/>
              </a:rPr>
              <a:t>ПЕРЕРОБЛЯЙ</a:t>
            </a:r>
            <a:endParaRPr b="1" sz="7900">
              <a:solidFill>
                <a:schemeClr val="lt1"/>
              </a:solidFill>
              <a:latin typeface="Montserrat"/>
              <a:ea typeface="Montserrat"/>
              <a:cs typeface="Montserrat"/>
              <a:sym typeface="Montserrat"/>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0" name="Shape 670"/>
        <p:cNvGrpSpPr/>
        <p:nvPr/>
      </p:nvGrpSpPr>
      <p:grpSpPr>
        <a:xfrm>
          <a:off x="0" y="0"/>
          <a:ext cx="0" cy="0"/>
          <a:chOff x="0" y="0"/>
          <a:chExt cx="0" cy="0"/>
        </a:xfrm>
      </p:grpSpPr>
      <p:sp>
        <p:nvSpPr>
          <p:cNvPr id="671" name="Google Shape;671;p53"/>
          <p:cNvSpPr/>
          <p:nvPr/>
        </p:nvSpPr>
        <p:spPr>
          <a:xfrm>
            <a:off x="340175" y="1880250"/>
            <a:ext cx="1650900" cy="2703000"/>
          </a:xfrm>
          <a:prstGeom prst="roundRect">
            <a:avLst>
              <a:gd fmla="val 10159" name="adj"/>
            </a:avLst>
          </a:prstGeom>
          <a:solidFill>
            <a:srgbClr val="FFA22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72" name="Google Shape;672;p53"/>
          <p:cNvSpPr txBox="1"/>
          <p:nvPr/>
        </p:nvSpPr>
        <p:spPr>
          <a:xfrm>
            <a:off x="293050" y="283450"/>
            <a:ext cx="7975200" cy="1109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ExtraBold"/>
                <a:ea typeface="Montserrat ExtraBold"/>
                <a:cs typeface="Montserrat ExtraBold"/>
                <a:sym typeface="Montserrat ExtraBold"/>
              </a:rPr>
              <a:t>ПЕРЕРОБЛЕННЯ ВІДХОДІВ, або РЕЦИКЛІНГ,</a:t>
            </a:r>
            <a:r>
              <a:rPr lang="uk" sz="2200">
                <a:latin typeface="Montserrat SemiBold"/>
                <a:ea typeface="Montserrat SemiBold"/>
                <a:cs typeface="Montserrat SemiBold"/>
                <a:sym typeface="Montserrat SemiBold"/>
              </a:rPr>
              <a:t> МАЄ ЗНАЧНІ ПЕРЕВАГИ ЯК ДЛЯ НАВКОЛИШНЬОГО СЕРЕДОВИЩА, ТАК І ДЛЯ ЕКОНОМІКИ</a:t>
            </a:r>
            <a:endParaRPr i="1" sz="2200">
              <a:latin typeface="Montserrat SemiBold"/>
              <a:ea typeface="Montserrat SemiBold"/>
              <a:cs typeface="Montserrat SemiBold"/>
              <a:sym typeface="Montserrat SemiBold"/>
            </a:endParaRPr>
          </a:p>
        </p:txBody>
      </p:sp>
      <p:sp>
        <p:nvSpPr>
          <p:cNvPr id="673" name="Google Shape;673;p53"/>
          <p:cNvSpPr txBox="1"/>
          <p:nvPr/>
        </p:nvSpPr>
        <p:spPr>
          <a:xfrm>
            <a:off x="420876" y="2842250"/>
            <a:ext cx="1560000" cy="1142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Полігони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та звалища розростаються не так швидко</a:t>
            </a:r>
            <a:endParaRPr b="1" sz="1200">
              <a:solidFill>
                <a:schemeClr val="dk1"/>
              </a:solidFill>
              <a:latin typeface="Montserrat"/>
              <a:ea typeface="Montserrat"/>
              <a:cs typeface="Montserrat"/>
              <a:sym typeface="Montserrat"/>
            </a:endParaRPr>
          </a:p>
        </p:txBody>
      </p:sp>
      <p:sp>
        <p:nvSpPr>
          <p:cNvPr id="674" name="Google Shape;674;p53"/>
          <p:cNvSpPr/>
          <p:nvPr/>
        </p:nvSpPr>
        <p:spPr>
          <a:xfrm>
            <a:off x="2075183" y="1880250"/>
            <a:ext cx="1650900" cy="2703000"/>
          </a:xfrm>
          <a:prstGeom prst="roundRect">
            <a:avLst>
              <a:gd fmla="val 10159" name="adj"/>
            </a:avLst>
          </a:prstGeom>
          <a:solidFill>
            <a:srgbClr val="FFA22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75" name="Google Shape;675;p53"/>
          <p:cNvSpPr txBox="1"/>
          <p:nvPr/>
        </p:nvSpPr>
        <p:spPr>
          <a:xfrm>
            <a:off x="2155884" y="2842250"/>
            <a:ext cx="1560000" cy="882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Зменшуються витрати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на утилізацію сміття</a:t>
            </a:r>
            <a:endParaRPr b="1" sz="1200">
              <a:solidFill>
                <a:schemeClr val="dk1"/>
              </a:solidFill>
              <a:latin typeface="Montserrat"/>
              <a:ea typeface="Montserrat"/>
              <a:cs typeface="Montserrat"/>
              <a:sym typeface="Montserrat"/>
            </a:endParaRPr>
          </a:p>
        </p:txBody>
      </p:sp>
      <p:sp>
        <p:nvSpPr>
          <p:cNvPr id="676" name="Google Shape;676;p53"/>
          <p:cNvSpPr/>
          <p:nvPr/>
        </p:nvSpPr>
        <p:spPr>
          <a:xfrm>
            <a:off x="3810190" y="1880250"/>
            <a:ext cx="1650900" cy="2703000"/>
          </a:xfrm>
          <a:prstGeom prst="roundRect">
            <a:avLst>
              <a:gd fmla="val 10159" name="adj"/>
            </a:avLst>
          </a:prstGeom>
          <a:solidFill>
            <a:srgbClr val="FFA22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77" name="Google Shape;677;p53"/>
          <p:cNvSpPr txBox="1"/>
          <p:nvPr/>
        </p:nvSpPr>
        <p:spPr>
          <a:xfrm>
            <a:off x="3890892" y="2842250"/>
            <a:ext cx="1560000" cy="122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Економляться ресурси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на виробництві</a:t>
            </a:r>
            <a:endParaRPr b="1" sz="1200">
              <a:solidFill>
                <a:schemeClr val="dk1"/>
              </a:solidFill>
              <a:latin typeface="Montserrat"/>
              <a:ea typeface="Montserrat"/>
              <a:cs typeface="Montserrat"/>
              <a:sym typeface="Montserrat"/>
            </a:endParaRPr>
          </a:p>
        </p:txBody>
      </p:sp>
      <p:sp>
        <p:nvSpPr>
          <p:cNvPr id="678" name="Google Shape;678;p53"/>
          <p:cNvSpPr/>
          <p:nvPr/>
        </p:nvSpPr>
        <p:spPr>
          <a:xfrm>
            <a:off x="5545196" y="1880250"/>
            <a:ext cx="1650900" cy="2703000"/>
          </a:xfrm>
          <a:prstGeom prst="roundRect">
            <a:avLst>
              <a:gd fmla="val 10159" name="adj"/>
            </a:avLst>
          </a:prstGeom>
          <a:solidFill>
            <a:srgbClr val="FFA22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79" name="Google Shape;679;p53"/>
          <p:cNvSpPr txBox="1"/>
          <p:nvPr/>
        </p:nvSpPr>
        <p:spPr>
          <a:xfrm>
            <a:off x="5625898" y="2842250"/>
            <a:ext cx="1560000" cy="882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Створюються нові робочі місця</a:t>
            </a:r>
            <a:endParaRPr b="1" sz="1200">
              <a:solidFill>
                <a:schemeClr val="dk1"/>
              </a:solidFill>
              <a:latin typeface="Montserrat"/>
              <a:ea typeface="Montserrat"/>
              <a:cs typeface="Montserrat"/>
              <a:sym typeface="Montserrat"/>
            </a:endParaRPr>
          </a:p>
        </p:txBody>
      </p:sp>
      <p:sp>
        <p:nvSpPr>
          <p:cNvPr id="680" name="Google Shape;680;p53"/>
          <p:cNvSpPr/>
          <p:nvPr/>
        </p:nvSpPr>
        <p:spPr>
          <a:xfrm>
            <a:off x="7280204" y="1880250"/>
            <a:ext cx="1650900" cy="2703000"/>
          </a:xfrm>
          <a:prstGeom prst="roundRect">
            <a:avLst>
              <a:gd fmla="val 10159" name="adj"/>
            </a:avLst>
          </a:prstGeom>
          <a:solidFill>
            <a:srgbClr val="FFA22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81" name="Google Shape;681;p53"/>
          <p:cNvSpPr txBox="1"/>
          <p:nvPr/>
        </p:nvSpPr>
        <p:spPr>
          <a:xfrm>
            <a:off x="7360905" y="2842250"/>
            <a:ext cx="1560000" cy="122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Покращується екологічна ситуація</a:t>
            </a:r>
            <a:endParaRPr b="1" sz="1200">
              <a:solidFill>
                <a:schemeClr val="dk1"/>
              </a:solidFill>
              <a:latin typeface="Montserrat"/>
              <a:ea typeface="Montserrat"/>
              <a:cs typeface="Montserrat"/>
              <a:sym typeface="Montserrat"/>
            </a:endParaRPr>
          </a:p>
          <a:p>
            <a:pPr indent="0" lvl="0" marL="0" rtl="0" algn="l">
              <a:lnSpc>
                <a:spcPct val="115000"/>
              </a:lnSpc>
              <a:spcBef>
                <a:spcPts val="0"/>
              </a:spcBef>
              <a:spcAft>
                <a:spcPts val="0"/>
              </a:spcAft>
              <a:buNone/>
            </a:pPr>
            <a:r>
              <a:t/>
            </a:r>
            <a:endParaRPr b="1" sz="1200">
              <a:solidFill>
                <a:schemeClr val="dk1"/>
              </a:solidFill>
              <a:latin typeface="Montserrat"/>
              <a:ea typeface="Montserrat"/>
              <a:cs typeface="Montserrat"/>
              <a:sym typeface="Montserrat"/>
            </a:endParaRPr>
          </a:p>
          <a:p>
            <a:pPr indent="0" lvl="0" marL="0" rtl="0" algn="l">
              <a:lnSpc>
                <a:spcPct val="115000"/>
              </a:lnSpc>
              <a:spcBef>
                <a:spcPts val="0"/>
              </a:spcBef>
              <a:spcAft>
                <a:spcPts val="0"/>
              </a:spcAft>
              <a:buNone/>
            </a:pPr>
            <a:r>
              <a:t/>
            </a:r>
            <a:endParaRPr b="1" sz="1200">
              <a:solidFill>
                <a:schemeClr val="dk1"/>
              </a:solidFill>
              <a:latin typeface="Montserrat"/>
              <a:ea typeface="Montserrat"/>
              <a:cs typeface="Montserrat"/>
              <a:sym typeface="Montserrat"/>
            </a:endParaRPr>
          </a:p>
        </p:txBody>
      </p:sp>
      <p:sp>
        <p:nvSpPr>
          <p:cNvPr id="682" name="Google Shape;682;p53"/>
          <p:cNvSpPr txBox="1"/>
          <p:nvPr/>
        </p:nvSpPr>
        <p:spPr>
          <a:xfrm>
            <a:off x="420875" y="2000700"/>
            <a:ext cx="1560000" cy="882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2400">
                <a:solidFill>
                  <a:schemeClr val="dk1"/>
                </a:solidFill>
                <a:latin typeface="Montserrat"/>
                <a:ea typeface="Montserrat"/>
                <a:cs typeface="Montserrat"/>
                <a:sym typeface="Montserrat"/>
              </a:rPr>
              <a:t>01</a:t>
            </a:r>
            <a:endParaRPr b="1" sz="2400">
              <a:solidFill>
                <a:schemeClr val="dk1"/>
              </a:solidFill>
              <a:latin typeface="Montserrat"/>
              <a:ea typeface="Montserrat"/>
              <a:cs typeface="Montserrat"/>
              <a:sym typeface="Montserrat"/>
            </a:endParaRPr>
          </a:p>
        </p:txBody>
      </p:sp>
      <p:sp>
        <p:nvSpPr>
          <p:cNvPr id="683" name="Google Shape;683;p53"/>
          <p:cNvSpPr txBox="1"/>
          <p:nvPr/>
        </p:nvSpPr>
        <p:spPr>
          <a:xfrm>
            <a:off x="2160989" y="2000700"/>
            <a:ext cx="1560000" cy="1142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2400">
                <a:solidFill>
                  <a:schemeClr val="dk1"/>
                </a:solidFill>
                <a:latin typeface="Montserrat"/>
                <a:ea typeface="Montserrat"/>
                <a:cs typeface="Montserrat"/>
                <a:sym typeface="Montserrat"/>
              </a:rPr>
              <a:t>02</a:t>
            </a:r>
            <a:endParaRPr b="1" sz="2400">
              <a:solidFill>
                <a:schemeClr val="dk1"/>
              </a:solidFill>
              <a:latin typeface="Montserrat"/>
              <a:ea typeface="Montserrat"/>
              <a:cs typeface="Montserrat"/>
              <a:sym typeface="Montserrat"/>
            </a:endParaRPr>
          </a:p>
        </p:txBody>
      </p:sp>
      <p:sp>
        <p:nvSpPr>
          <p:cNvPr id="684" name="Google Shape;684;p53"/>
          <p:cNvSpPr txBox="1"/>
          <p:nvPr/>
        </p:nvSpPr>
        <p:spPr>
          <a:xfrm>
            <a:off x="3905179" y="2000700"/>
            <a:ext cx="1560000" cy="1142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2400">
                <a:solidFill>
                  <a:schemeClr val="dk1"/>
                </a:solidFill>
                <a:latin typeface="Montserrat"/>
                <a:ea typeface="Montserrat"/>
                <a:cs typeface="Montserrat"/>
                <a:sym typeface="Montserrat"/>
              </a:rPr>
              <a:t>03</a:t>
            </a:r>
            <a:endParaRPr b="1" sz="2400">
              <a:solidFill>
                <a:schemeClr val="dk1"/>
              </a:solidFill>
              <a:latin typeface="Montserrat"/>
              <a:ea typeface="Montserrat"/>
              <a:cs typeface="Montserrat"/>
              <a:sym typeface="Montserrat"/>
            </a:endParaRPr>
          </a:p>
        </p:txBody>
      </p:sp>
      <p:sp>
        <p:nvSpPr>
          <p:cNvPr id="685" name="Google Shape;685;p53"/>
          <p:cNvSpPr txBox="1"/>
          <p:nvPr/>
        </p:nvSpPr>
        <p:spPr>
          <a:xfrm>
            <a:off x="5645289" y="2000700"/>
            <a:ext cx="1560000" cy="1142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2400">
                <a:solidFill>
                  <a:schemeClr val="dk1"/>
                </a:solidFill>
                <a:latin typeface="Montserrat"/>
                <a:ea typeface="Montserrat"/>
                <a:cs typeface="Montserrat"/>
                <a:sym typeface="Montserrat"/>
              </a:rPr>
              <a:t>04</a:t>
            </a:r>
            <a:endParaRPr b="1" sz="2400">
              <a:solidFill>
                <a:schemeClr val="dk1"/>
              </a:solidFill>
              <a:latin typeface="Montserrat"/>
              <a:ea typeface="Montserrat"/>
              <a:cs typeface="Montserrat"/>
              <a:sym typeface="Montserrat"/>
            </a:endParaRPr>
          </a:p>
        </p:txBody>
      </p:sp>
      <p:sp>
        <p:nvSpPr>
          <p:cNvPr id="686" name="Google Shape;686;p53"/>
          <p:cNvSpPr txBox="1"/>
          <p:nvPr/>
        </p:nvSpPr>
        <p:spPr>
          <a:xfrm>
            <a:off x="7389479" y="2000700"/>
            <a:ext cx="1560000" cy="1142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uk" sz="2400">
                <a:solidFill>
                  <a:schemeClr val="dk1"/>
                </a:solidFill>
                <a:latin typeface="Montserrat"/>
                <a:ea typeface="Montserrat"/>
                <a:cs typeface="Montserrat"/>
                <a:sym typeface="Montserrat"/>
              </a:rPr>
              <a:t>05</a:t>
            </a:r>
            <a:endParaRPr b="1" sz="2400">
              <a:solidFill>
                <a:schemeClr val="dk1"/>
              </a:solidFill>
              <a:latin typeface="Montserrat"/>
              <a:ea typeface="Montserrat"/>
              <a:cs typeface="Montserrat"/>
              <a:sym typeface="Montserrat"/>
            </a:endParaRPr>
          </a:p>
        </p:txBody>
      </p:sp>
      <p:sp>
        <p:nvSpPr>
          <p:cNvPr id="687" name="Google Shape;687;p53"/>
          <p:cNvSpPr/>
          <p:nvPr/>
        </p:nvSpPr>
        <p:spPr>
          <a:xfrm>
            <a:off x="389650" y="669975"/>
            <a:ext cx="4141355" cy="83873"/>
          </a:xfrm>
          <a:custGeom>
            <a:rect b="b" l="l" r="r" t="t"/>
            <a:pathLst>
              <a:path extrusionOk="0" h="3293" w="137804">
                <a:moveTo>
                  <a:pt x="0" y="2147"/>
                </a:moveTo>
                <a:cubicBezTo>
                  <a:pt x="9884" y="-2795"/>
                  <a:pt x="22118" y="2514"/>
                  <a:pt x="33152" y="1900"/>
                </a:cubicBezTo>
                <a:cubicBezTo>
                  <a:pt x="57936" y="520"/>
                  <a:pt x="82797" y="2147"/>
                  <a:pt x="107620" y="2147"/>
                </a:cubicBezTo>
                <a:cubicBezTo>
                  <a:pt x="117681" y="2147"/>
                  <a:pt x="128044" y="4592"/>
                  <a:pt x="137804" y="2147"/>
                </a:cubicBezTo>
              </a:path>
            </a:pathLst>
          </a:custGeom>
          <a:noFill/>
          <a:ln cap="flat" cmpd="sng" w="38100">
            <a:solidFill>
              <a:srgbClr val="FBBD04"/>
            </a:solidFill>
            <a:prstDash val="solid"/>
            <a:round/>
            <a:headEnd len="med" w="med" type="none"/>
            <a:tailEnd len="med" w="med" type="none"/>
          </a:ln>
        </p:spPr>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1" name="Shape 691"/>
        <p:cNvGrpSpPr/>
        <p:nvPr/>
      </p:nvGrpSpPr>
      <p:grpSpPr>
        <a:xfrm>
          <a:off x="0" y="0"/>
          <a:ext cx="0" cy="0"/>
          <a:chOff x="0" y="0"/>
          <a:chExt cx="0" cy="0"/>
        </a:xfrm>
      </p:grpSpPr>
      <p:sp>
        <p:nvSpPr>
          <p:cNvPr id="692" name="Google Shape;692;p54"/>
          <p:cNvSpPr txBox="1"/>
          <p:nvPr/>
        </p:nvSpPr>
        <p:spPr>
          <a:xfrm>
            <a:off x="293050" y="255025"/>
            <a:ext cx="84174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SemiBold"/>
                <a:ea typeface="Montserrat SemiBold"/>
                <a:cs typeface="Montserrat SemiBold"/>
                <a:sym typeface="Montserrat SemiBold"/>
              </a:rPr>
              <a:t>В УКРАЇНІ ПЕРЕРОБЛЯЮТЬ </a:t>
            </a:r>
            <a:r>
              <a:rPr lang="uk" sz="2200">
                <a:latin typeface="Montserrat ExtraBold"/>
                <a:ea typeface="Montserrat ExtraBold"/>
                <a:cs typeface="Montserrat ExtraBold"/>
                <a:sym typeface="Montserrat ExtraBold"/>
              </a:rPr>
              <a:t>ПЛАСТИК, МЕТАЛ, СКЛО ТА ПАПІР: </a:t>
            </a:r>
            <a:r>
              <a:rPr lang="uk" sz="2200">
                <a:latin typeface="Montserrat SemiBold"/>
                <a:ea typeface="Montserrat SemiBold"/>
                <a:cs typeface="Montserrat SemiBold"/>
                <a:sym typeface="Montserrat SemiBold"/>
              </a:rPr>
              <a:t>З НИХ МОЖУТЬ З’ЯВЛЯТИСЯ НАЙРІЗНОМАНІТНІШІ ПРЕДМЕТИ, МАТЕРІАЛИ ТОЩО</a:t>
            </a:r>
            <a:endParaRPr i="1" sz="2200">
              <a:latin typeface="Montserrat SemiBold"/>
              <a:ea typeface="Montserrat SemiBold"/>
              <a:cs typeface="Montserrat SemiBold"/>
              <a:sym typeface="Montserrat SemiBold"/>
            </a:endParaRPr>
          </a:p>
        </p:txBody>
      </p:sp>
      <p:sp>
        <p:nvSpPr>
          <p:cNvPr id="693" name="Google Shape;693;p54"/>
          <p:cNvSpPr/>
          <p:nvPr/>
        </p:nvSpPr>
        <p:spPr>
          <a:xfrm>
            <a:off x="408225" y="1613425"/>
            <a:ext cx="1995600" cy="2922300"/>
          </a:xfrm>
          <a:prstGeom prst="roundRect">
            <a:avLst>
              <a:gd fmla="val 11688" name="adj"/>
            </a:avLst>
          </a:prstGeom>
          <a:solidFill>
            <a:srgbClr val="54D79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94" name="Google Shape;694;p54"/>
          <p:cNvSpPr/>
          <p:nvPr/>
        </p:nvSpPr>
        <p:spPr>
          <a:xfrm>
            <a:off x="2494675" y="1613425"/>
            <a:ext cx="1995600" cy="2922300"/>
          </a:xfrm>
          <a:prstGeom prst="roundRect">
            <a:avLst>
              <a:gd fmla="val 11688" name="adj"/>
            </a:avLst>
          </a:prstGeom>
          <a:solidFill>
            <a:srgbClr val="54D79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95" name="Google Shape;695;p54"/>
          <p:cNvSpPr/>
          <p:nvPr/>
        </p:nvSpPr>
        <p:spPr>
          <a:xfrm>
            <a:off x="4581125" y="1613425"/>
            <a:ext cx="1995600" cy="2922300"/>
          </a:xfrm>
          <a:prstGeom prst="roundRect">
            <a:avLst>
              <a:gd fmla="val 11688" name="adj"/>
            </a:avLst>
          </a:prstGeom>
          <a:solidFill>
            <a:srgbClr val="54D79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96" name="Google Shape;696;p54"/>
          <p:cNvSpPr/>
          <p:nvPr/>
        </p:nvSpPr>
        <p:spPr>
          <a:xfrm>
            <a:off x="6667575" y="1613425"/>
            <a:ext cx="1995600" cy="2922300"/>
          </a:xfrm>
          <a:prstGeom prst="roundRect">
            <a:avLst>
              <a:gd fmla="val 11688" name="adj"/>
            </a:avLst>
          </a:prstGeom>
          <a:solidFill>
            <a:srgbClr val="54D79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697" name="Google Shape;697;p54"/>
          <p:cNvSpPr txBox="1"/>
          <p:nvPr/>
        </p:nvSpPr>
        <p:spPr>
          <a:xfrm>
            <a:off x="544275" y="2598325"/>
            <a:ext cx="1730100" cy="1431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rgbClr val="000000"/>
                </a:solidFill>
                <a:latin typeface="Montserrat"/>
                <a:ea typeface="Montserrat"/>
                <a:cs typeface="Montserrat"/>
                <a:sym typeface="Montserrat"/>
              </a:rPr>
              <a:t>Пластикова пляшка →</a:t>
            </a:r>
            <a:r>
              <a:rPr lang="uk" sz="1200">
                <a:solidFill>
                  <a:srgbClr val="000000"/>
                </a:solidFill>
                <a:latin typeface="Montserrat"/>
                <a:ea typeface="Montserrat"/>
                <a:cs typeface="Montserrat"/>
                <a:sym typeface="Montserrat"/>
              </a:rPr>
              <a:t> </a:t>
            </a:r>
            <a:br>
              <a:rPr lang="uk" sz="1200">
                <a:solidFill>
                  <a:srgbClr val="000000"/>
                </a:solidFill>
                <a:latin typeface="Montserrat"/>
                <a:ea typeface="Montserrat"/>
                <a:cs typeface="Montserrat"/>
                <a:sym typeface="Montserrat"/>
              </a:rPr>
            </a:br>
            <a:r>
              <a:rPr lang="uk" sz="1200">
                <a:solidFill>
                  <a:srgbClr val="000000"/>
                </a:solidFill>
                <a:latin typeface="Montserrat"/>
                <a:ea typeface="Montserrat"/>
                <a:cs typeface="Montserrat"/>
                <a:sym typeface="Montserrat"/>
              </a:rPr>
              <a:t>нова пляшка, стілець, відро, браслет, футболка, брелок</a:t>
            </a:r>
            <a:endParaRPr sz="1200"/>
          </a:p>
        </p:txBody>
      </p:sp>
      <p:sp>
        <p:nvSpPr>
          <p:cNvPr id="698" name="Google Shape;698;p54"/>
          <p:cNvSpPr txBox="1"/>
          <p:nvPr/>
        </p:nvSpPr>
        <p:spPr>
          <a:xfrm>
            <a:off x="2627425" y="2598325"/>
            <a:ext cx="1785300" cy="1431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rgbClr val="000000"/>
                </a:solidFill>
                <a:latin typeface="Montserrat"/>
                <a:ea typeface="Montserrat"/>
                <a:cs typeface="Montserrat"/>
                <a:sym typeface="Montserrat"/>
              </a:rPr>
              <a:t>Консервна банка → </a:t>
            </a:r>
            <a:r>
              <a:rPr lang="uk" sz="1200">
                <a:solidFill>
                  <a:srgbClr val="000000"/>
                </a:solidFill>
                <a:latin typeface="Montserrat"/>
                <a:ea typeface="Montserrat"/>
                <a:cs typeface="Montserrat"/>
                <a:sym typeface="Montserrat"/>
              </a:rPr>
              <a:t>банка, дріт, матеріали </a:t>
            </a:r>
            <a:br>
              <a:rPr lang="uk" sz="1200">
                <a:solidFill>
                  <a:srgbClr val="000000"/>
                </a:solidFill>
                <a:latin typeface="Montserrat"/>
                <a:ea typeface="Montserrat"/>
                <a:cs typeface="Montserrat"/>
                <a:sym typeface="Montserrat"/>
              </a:rPr>
            </a:br>
            <a:r>
              <a:rPr lang="uk" sz="1200">
                <a:solidFill>
                  <a:srgbClr val="000000"/>
                </a:solidFill>
                <a:latin typeface="Montserrat"/>
                <a:ea typeface="Montserrat"/>
                <a:cs typeface="Montserrat"/>
                <a:sym typeface="Montserrat"/>
              </a:rPr>
              <a:t>для будівництва, деталі авто </a:t>
            </a:r>
            <a:br>
              <a:rPr lang="uk" sz="1200">
                <a:solidFill>
                  <a:srgbClr val="000000"/>
                </a:solidFill>
                <a:latin typeface="Montserrat"/>
                <a:ea typeface="Montserrat"/>
                <a:cs typeface="Montserrat"/>
                <a:sym typeface="Montserrat"/>
              </a:rPr>
            </a:br>
            <a:r>
              <a:rPr lang="uk" sz="1200">
                <a:solidFill>
                  <a:srgbClr val="000000"/>
                </a:solidFill>
                <a:latin typeface="Montserrat"/>
                <a:ea typeface="Montserrat"/>
                <a:cs typeface="Montserrat"/>
                <a:sym typeface="Montserrat"/>
              </a:rPr>
              <a:t>чи техніки</a:t>
            </a:r>
            <a:endParaRPr sz="1200"/>
          </a:p>
        </p:txBody>
      </p:sp>
      <p:sp>
        <p:nvSpPr>
          <p:cNvPr id="699" name="Google Shape;699;p54"/>
          <p:cNvSpPr txBox="1"/>
          <p:nvPr/>
        </p:nvSpPr>
        <p:spPr>
          <a:xfrm>
            <a:off x="4710575" y="2598325"/>
            <a:ext cx="1785300" cy="794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rgbClr val="000000"/>
                </a:solidFill>
                <a:latin typeface="Montserrat"/>
                <a:ea typeface="Montserrat"/>
                <a:cs typeface="Montserrat"/>
                <a:sym typeface="Montserrat"/>
              </a:rPr>
              <a:t>Скляна банка → </a:t>
            </a:r>
            <a:r>
              <a:rPr lang="uk" sz="1200">
                <a:solidFill>
                  <a:srgbClr val="000000"/>
                </a:solidFill>
                <a:latin typeface="Montserrat"/>
                <a:ea typeface="Montserrat"/>
                <a:cs typeface="Montserrat"/>
                <a:sym typeface="Montserrat"/>
              </a:rPr>
              <a:t>пляшка, тарілка, ваза, лампочка</a:t>
            </a:r>
            <a:endParaRPr sz="1200"/>
          </a:p>
        </p:txBody>
      </p:sp>
      <p:sp>
        <p:nvSpPr>
          <p:cNvPr id="700" name="Google Shape;700;p54"/>
          <p:cNvSpPr txBox="1"/>
          <p:nvPr/>
        </p:nvSpPr>
        <p:spPr>
          <a:xfrm>
            <a:off x="6745125" y="2598325"/>
            <a:ext cx="1785300" cy="100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rgbClr val="000000"/>
                </a:solidFill>
                <a:latin typeface="Montserrat"/>
                <a:ea typeface="Montserrat"/>
                <a:cs typeface="Montserrat"/>
                <a:sym typeface="Montserrat"/>
              </a:rPr>
              <a:t>Папір →</a:t>
            </a:r>
            <a:r>
              <a:rPr lang="uk" sz="1200">
                <a:solidFill>
                  <a:srgbClr val="000000"/>
                </a:solidFill>
                <a:latin typeface="Montserrat"/>
                <a:ea typeface="Montserrat"/>
                <a:cs typeface="Montserrat"/>
                <a:sym typeface="Montserrat"/>
              </a:rPr>
              <a:t> туалетний папір, яєчний лоток, крафтовий пакет</a:t>
            </a:r>
            <a:endParaRPr sz="1200"/>
          </a:p>
        </p:txBody>
      </p:sp>
      <p:pic>
        <p:nvPicPr>
          <p:cNvPr id="701" name="Google Shape;701;p54"/>
          <p:cNvPicPr preferRelativeResize="0"/>
          <p:nvPr/>
        </p:nvPicPr>
        <p:blipFill rotWithShape="1">
          <a:blip r:embed="rId3">
            <a:alphaModFix/>
          </a:blip>
          <a:srcRect b="40590" l="53170" r="0" t="947"/>
          <a:stretch/>
        </p:blipFill>
        <p:spPr>
          <a:xfrm>
            <a:off x="897575" y="1432000"/>
            <a:ext cx="1016901" cy="1269476"/>
          </a:xfrm>
          <a:prstGeom prst="rect">
            <a:avLst/>
          </a:prstGeom>
          <a:noFill/>
          <a:ln>
            <a:noFill/>
          </a:ln>
        </p:spPr>
      </p:pic>
      <p:pic>
        <p:nvPicPr>
          <p:cNvPr id="702" name="Google Shape;702;p54"/>
          <p:cNvPicPr preferRelativeResize="0"/>
          <p:nvPr/>
        </p:nvPicPr>
        <p:blipFill rotWithShape="1">
          <a:blip r:embed="rId4">
            <a:alphaModFix/>
          </a:blip>
          <a:srcRect b="0" l="0" r="67099" t="0"/>
          <a:stretch/>
        </p:blipFill>
        <p:spPr>
          <a:xfrm>
            <a:off x="2936113" y="987925"/>
            <a:ext cx="983274" cy="1992399"/>
          </a:xfrm>
          <a:prstGeom prst="rect">
            <a:avLst/>
          </a:prstGeom>
          <a:noFill/>
          <a:ln>
            <a:noFill/>
          </a:ln>
        </p:spPr>
      </p:pic>
      <p:pic>
        <p:nvPicPr>
          <p:cNvPr id="703" name="Google Shape;703;p54"/>
          <p:cNvPicPr preferRelativeResize="0"/>
          <p:nvPr/>
        </p:nvPicPr>
        <p:blipFill rotWithShape="1">
          <a:blip r:embed="rId5">
            <a:alphaModFix/>
          </a:blip>
          <a:srcRect b="13078" l="30548" r="38630" t="9444"/>
          <a:stretch/>
        </p:blipFill>
        <p:spPr>
          <a:xfrm>
            <a:off x="5177400" y="1432000"/>
            <a:ext cx="725499" cy="1215749"/>
          </a:xfrm>
          <a:prstGeom prst="rect">
            <a:avLst/>
          </a:prstGeom>
          <a:noFill/>
          <a:ln>
            <a:noFill/>
          </a:ln>
        </p:spPr>
      </p:pic>
      <p:pic>
        <p:nvPicPr>
          <p:cNvPr id="704" name="Google Shape;704;p54"/>
          <p:cNvPicPr preferRelativeResize="0"/>
          <p:nvPr/>
        </p:nvPicPr>
        <p:blipFill rotWithShape="1">
          <a:blip r:embed="rId5">
            <a:alphaModFix/>
          </a:blip>
          <a:srcRect b="13078" l="60832" r="-400" t="9444"/>
          <a:stretch/>
        </p:blipFill>
        <p:spPr>
          <a:xfrm>
            <a:off x="7049800" y="1165400"/>
            <a:ext cx="1135576" cy="1482350"/>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BD04"/>
        </a:solidFill>
      </p:bgPr>
    </p:bg>
    <p:spTree>
      <p:nvGrpSpPr>
        <p:cNvPr id="708" name="Shape 708"/>
        <p:cNvGrpSpPr/>
        <p:nvPr/>
      </p:nvGrpSpPr>
      <p:grpSpPr>
        <a:xfrm>
          <a:off x="0" y="0"/>
          <a:ext cx="0" cy="0"/>
          <a:chOff x="0" y="0"/>
          <a:chExt cx="0" cy="0"/>
        </a:xfrm>
      </p:grpSpPr>
      <p:sp>
        <p:nvSpPr>
          <p:cNvPr id="709" name="Google Shape;709;p55"/>
          <p:cNvSpPr txBox="1"/>
          <p:nvPr/>
        </p:nvSpPr>
        <p:spPr>
          <a:xfrm>
            <a:off x="293050" y="255025"/>
            <a:ext cx="81324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latin typeface="Montserrat"/>
                <a:ea typeface="Montserrat"/>
                <a:cs typeface="Montserrat"/>
                <a:sym typeface="Montserrat"/>
              </a:rPr>
              <a:t>ЩОБ СМІТТЯ ПОТРАПИЛО НА ПЕРЕРОБЛЕННЯ, </a:t>
            </a:r>
            <a:br>
              <a:rPr b="1" lang="uk" sz="2200">
                <a:latin typeface="Montserrat"/>
                <a:ea typeface="Montserrat"/>
                <a:cs typeface="Montserrat"/>
                <a:sym typeface="Montserrat"/>
              </a:rPr>
            </a:br>
            <a:r>
              <a:rPr b="1" lang="uk" sz="2200">
                <a:latin typeface="Montserrat"/>
                <a:ea typeface="Montserrat"/>
                <a:cs typeface="Montserrat"/>
                <a:sym typeface="Montserrat"/>
              </a:rPr>
              <a:t>ЙОГО ПОТРІБНО СОРТУВАТИ</a:t>
            </a:r>
            <a:endParaRPr b="1" i="1" sz="2200">
              <a:latin typeface="Montserrat"/>
              <a:ea typeface="Montserrat"/>
              <a:cs typeface="Montserrat"/>
              <a:sym typeface="Montserrat"/>
            </a:endParaRPr>
          </a:p>
        </p:txBody>
      </p:sp>
      <p:pic>
        <p:nvPicPr>
          <p:cNvPr id="710" name="Google Shape;710;p55"/>
          <p:cNvPicPr preferRelativeResize="0"/>
          <p:nvPr/>
        </p:nvPicPr>
        <p:blipFill rotWithShape="1">
          <a:blip r:embed="rId3">
            <a:alphaModFix/>
          </a:blip>
          <a:srcRect b="46983" l="0" r="0" t="0"/>
          <a:stretch/>
        </p:blipFill>
        <p:spPr>
          <a:xfrm>
            <a:off x="1697667" y="1110300"/>
            <a:ext cx="5678400" cy="2041574"/>
          </a:xfrm>
          <a:prstGeom prst="rect">
            <a:avLst/>
          </a:prstGeom>
          <a:noFill/>
          <a:ln>
            <a:noFill/>
          </a:ln>
        </p:spPr>
      </p:pic>
      <p:pic>
        <p:nvPicPr>
          <p:cNvPr id="711" name="Google Shape;711;p55"/>
          <p:cNvPicPr preferRelativeResize="0"/>
          <p:nvPr/>
        </p:nvPicPr>
        <p:blipFill rotWithShape="1">
          <a:blip r:embed="rId4">
            <a:alphaModFix/>
          </a:blip>
          <a:srcRect b="0" l="0" r="0" t="12755"/>
          <a:stretch/>
        </p:blipFill>
        <p:spPr>
          <a:xfrm>
            <a:off x="1505425" y="3091250"/>
            <a:ext cx="6074699" cy="1958750"/>
          </a:xfrm>
          <a:prstGeom prst="rect">
            <a:avLst/>
          </a:prstGeom>
          <a:noFill/>
          <a:ln>
            <a:noFill/>
          </a:ln>
        </p:spPr>
      </p:pic>
      <p:sp>
        <p:nvSpPr>
          <p:cNvPr id="712" name="Google Shape;712;p55"/>
          <p:cNvSpPr txBox="1"/>
          <p:nvPr/>
        </p:nvSpPr>
        <p:spPr>
          <a:xfrm>
            <a:off x="1694368"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ПАПІР</a:t>
            </a:r>
            <a:endParaRPr b="1" sz="1265">
              <a:solidFill>
                <a:srgbClr val="FFFFFF"/>
              </a:solidFill>
            </a:endParaRPr>
          </a:p>
        </p:txBody>
      </p:sp>
      <p:sp>
        <p:nvSpPr>
          <p:cNvPr id="713" name="Google Shape;713;p55"/>
          <p:cNvSpPr txBox="1"/>
          <p:nvPr/>
        </p:nvSpPr>
        <p:spPr>
          <a:xfrm>
            <a:off x="3198315"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ПЛАСТИК</a:t>
            </a:r>
            <a:endParaRPr b="1" sz="1265">
              <a:solidFill>
                <a:srgbClr val="FFFFFF"/>
              </a:solidFill>
            </a:endParaRPr>
          </a:p>
        </p:txBody>
      </p:sp>
      <p:sp>
        <p:nvSpPr>
          <p:cNvPr id="714" name="Google Shape;714;p55"/>
          <p:cNvSpPr txBox="1"/>
          <p:nvPr/>
        </p:nvSpPr>
        <p:spPr>
          <a:xfrm>
            <a:off x="4712010"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МЕТАЛ</a:t>
            </a:r>
            <a:endParaRPr b="1" sz="1265">
              <a:solidFill>
                <a:srgbClr val="FFFFFF"/>
              </a:solidFill>
            </a:endParaRPr>
          </a:p>
        </p:txBody>
      </p:sp>
      <p:sp>
        <p:nvSpPr>
          <p:cNvPr id="715" name="Google Shape;715;p55"/>
          <p:cNvSpPr txBox="1"/>
          <p:nvPr/>
        </p:nvSpPr>
        <p:spPr>
          <a:xfrm>
            <a:off x="6296229"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СКЛО</a:t>
            </a:r>
            <a:endParaRPr b="1" sz="1265">
              <a:solidFill>
                <a:srgbClr val="FFFFFF"/>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9" name="Shape 719"/>
        <p:cNvGrpSpPr/>
        <p:nvPr/>
      </p:nvGrpSpPr>
      <p:grpSpPr>
        <a:xfrm>
          <a:off x="0" y="0"/>
          <a:ext cx="0" cy="0"/>
          <a:chOff x="0" y="0"/>
          <a:chExt cx="0" cy="0"/>
        </a:xfrm>
      </p:grpSpPr>
      <p:sp>
        <p:nvSpPr>
          <p:cNvPr id="720" name="Google Shape;720;p56"/>
          <p:cNvSpPr/>
          <p:nvPr/>
        </p:nvSpPr>
        <p:spPr>
          <a:xfrm>
            <a:off x="5869228" y="1477488"/>
            <a:ext cx="2061900" cy="2332800"/>
          </a:xfrm>
          <a:prstGeom prst="roundRect">
            <a:avLst>
              <a:gd fmla="val 13127" name="adj"/>
            </a:avLst>
          </a:prstGeom>
          <a:solidFill>
            <a:srgbClr val="00AFE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21" name="Google Shape;721;p56"/>
          <p:cNvSpPr/>
          <p:nvPr/>
        </p:nvSpPr>
        <p:spPr>
          <a:xfrm>
            <a:off x="3419763" y="1477488"/>
            <a:ext cx="2061900" cy="2332800"/>
          </a:xfrm>
          <a:prstGeom prst="roundRect">
            <a:avLst>
              <a:gd fmla="val 13127" name="adj"/>
            </a:avLst>
          </a:prstGeom>
          <a:solidFill>
            <a:srgbClr val="FBBD0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22" name="Google Shape;722;p56"/>
          <p:cNvSpPr/>
          <p:nvPr/>
        </p:nvSpPr>
        <p:spPr>
          <a:xfrm>
            <a:off x="908250" y="1477488"/>
            <a:ext cx="2061900" cy="2332800"/>
          </a:xfrm>
          <a:prstGeom prst="roundRect">
            <a:avLst>
              <a:gd fmla="val 13127" name="adj"/>
            </a:avLst>
          </a:prstGeom>
          <a:solidFill>
            <a:srgbClr val="52D89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23" name="Google Shape;723;p56"/>
          <p:cNvSpPr txBox="1"/>
          <p:nvPr/>
        </p:nvSpPr>
        <p:spPr>
          <a:xfrm>
            <a:off x="1002650" y="2784775"/>
            <a:ext cx="2275800" cy="8772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800"/>
              </a:spcBef>
              <a:spcAft>
                <a:spcPts val="2100"/>
              </a:spcAft>
              <a:buNone/>
            </a:pPr>
            <a:r>
              <a:rPr b="1" lang="uk" sz="1500">
                <a:solidFill>
                  <a:schemeClr val="dk1"/>
                </a:solidFill>
                <a:latin typeface="Montserrat"/>
                <a:ea typeface="Montserrat"/>
                <a:cs typeface="Montserrat"/>
                <a:sym typeface="Montserrat"/>
              </a:rPr>
              <a:t>Етикетки</a:t>
            </a:r>
            <a:br>
              <a:rPr b="1" lang="uk" sz="1500">
                <a:solidFill>
                  <a:schemeClr val="dk1"/>
                </a:solidFill>
                <a:latin typeface="Montserrat"/>
                <a:ea typeface="Montserrat"/>
                <a:cs typeface="Montserrat"/>
                <a:sym typeface="Montserrat"/>
              </a:rPr>
            </a:br>
            <a:r>
              <a:rPr b="1" lang="uk" sz="1500">
                <a:solidFill>
                  <a:schemeClr val="dk1"/>
                </a:solidFill>
                <a:latin typeface="Montserrat"/>
                <a:ea typeface="Montserrat"/>
                <a:cs typeface="Montserrat"/>
                <a:sym typeface="Montserrat"/>
              </a:rPr>
              <a:t>й кришечки — знімаємо</a:t>
            </a:r>
            <a:endParaRPr b="1" sz="1500">
              <a:solidFill>
                <a:schemeClr val="dk1"/>
              </a:solidFill>
              <a:latin typeface="Montserrat"/>
              <a:ea typeface="Montserrat"/>
              <a:cs typeface="Montserrat"/>
              <a:sym typeface="Montserrat"/>
            </a:endParaRPr>
          </a:p>
        </p:txBody>
      </p:sp>
      <p:sp>
        <p:nvSpPr>
          <p:cNvPr id="724" name="Google Shape;724;p56"/>
          <p:cNvSpPr txBox="1"/>
          <p:nvPr/>
        </p:nvSpPr>
        <p:spPr>
          <a:xfrm>
            <a:off x="462500" y="4299850"/>
            <a:ext cx="5291400" cy="66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uk" sz="1200">
                <a:solidFill>
                  <a:srgbClr val="333333"/>
                </a:solidFill>
                <a:highlight>
                  <a:srgbClr val="FFFFFF"/>
                </a:highlight>
                <a:latin typeface="Montserrat"/>
                <a:ea typeface="Montserrat"/>
                <a:cs typeface="Montserrat"/>
                <a:sym typeface="Montserrat"/>
              </a:rPr>
              <a:t>Кожна сортувальна станція може мати різні правила </a:t>
            </a:r>
            <a:br>
              <a:rPr lang="uk" sz="1200">
                <a:solidFill>
                  <a:srgbClr val="333333"/>
                </a:solidFill>
                <a:highlight>
                  <a:srgbClr val="FFFFFF"/>
                </a:highlight>
                <a:latin typeface="Montserrat"/>
                <a:ea typeface="Montserrat"/>
                <a:cs typeface="Montserrat"/>
                <a:sym typeface="Montserrat"/>
              </a:rPr>
            </a:br>
            <a:r>
              <a:rPr lang="uk" sz="1200">
                <a:solidFill>
                  <a:srgbClr val="333333"/>
                </a:solidFill>
                <a:highlight>
                  <a:srgbClr val="FFFFFF"/>
                </a:highlight>
                <a:latin typeface="Montserrat"/>
                <a:ea typeface="Montserrat"/>
                <a:cs typeface="Montserrat"/>
                <a:sym typeface="Montserrat"/>
              </a:rPr>
              <a:t>щодо приймання тих чи інших відходів та їхньої підготовки. </a:t>
            </a:r>
            <a:endParaRPr sz="1800">
              <a:solidFill>
                <a:schemeClr val="dk2"/>
              </a:solidFill>
            </a:endParaRPr>
          </a:p>
        </p:txBody>
      </p:sp>
      <p:sp>
        <p:nvSpPr>
          <p:cNvPr id="725" name="Google Shape;725;p56"/>
          <p:cNvSpPr txBox="1"/>
          <p:nvPr/>
        </p:nvSpPr>
        <p:spPr>
          <a:xfrm>
            <a:off x="293050" y="255025"/>
            <a:ext cx="84174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latin typeface="Montserrat"/>
                <a:ea typeface="Montserrat"/>
                <a:cs typeface="Montserrat"/>
                <a:sym typeface="Montserrat"/>
              </a:rPr>
              <a:t>ПРАВИЛА СОРТУВАННЯ</a:t>
            </a:r>
            <a:br>
              <a:rPr b="1" lang="uk" sz="2200">
                <a:latin typeface="Montserrat"/>
                <a:ea typeface="Montserrat"/>
                <a:cs typeface="Montserrat"/>
                <a:sym typeface="Montserrat"/>
              </a:rPr>
            </a:br>
            <a:r>
              <a:rPr b="1" lang="uk" sz="2200">
                <a:latin typeface="Montserrat"/>
                <a:ea typeface="Montserrat"/>
                <a:cs typeface="Montserrat"/>
                <a:sym typeface="Montserrat"/>
              </a:rPr>
              <a:t>ВІДХОДІВ</a:t>
            </a:r>
            <a:endParaRPr b="1" i="1" sz="2200">
              <a:latin typeface="Montserrat"/>
              <a:ea typeface="Montserrat"/>
              <a:cs typeface="Montserrat"/>
              <a:sym typeface="Montserrat"/>
            </a:endParaRPr>
          </a:p>
        </p:txBody>
      </p:sp>
      <p:sp>
        <p:nvSpPr>
          <p:cNvPr id="726" name="Google Shape;726;p56"/>
          <p:cNvSpPr txBox="1"/>
          <p:nvPr/>
        </p:nvSpPr>
        <p:spPr>
          <a:xfrm>
            <a:off x="3529913" y="2784775"/>
            <a:ext cx="1873800" cy="6465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800"/>
              </a:spcBef>
              <a:spcAft>
                <a:spcPts val="2100"/>
              </a:spcAft>
              <a:buNone/>
            </a:pPr>
            <a:r>
              <a:rPr b="1" lang="uk" sz="1500">
                <a:solidFill>
                  <a:schemeClr val="dk1"/>
                </a:solidFill>
                <a:latin typeface="Montserrat"/>
                <a:ea typeface="Montserrat"/>
                <a:cs typeface="Montserrat"/>
                <a:sym typeface="Montserrat"/>
              </a:rPr>
              <a:t>Пляшки — миємо і сушимо</a:t>
            </a:r>
            <a:endParaRPr b="1" sz="1500">
              <a:solidFill>
                <a:schemeClr val="dk1"/>
              </a:solidFill>
              <a:latin typeface="Montserrat"/>
              <a:ea typeface="Montserrat"/>
              <a:cs typeface="Montserrat"/>
              <a:sym typeface="Montserrat"/>
            </a:endParaRPr>
          </a:p>
        </p:txBody>
      </p:sp>
      <p:sp>
        <p:nvSpPr>
          <p:cNvPr id="727" name="Google Shape;727;p56"/>
          <p:cNvSpPr txBox="1"/>
          <p:nvPr/>
        </p:nvSpPr>
        <p:spPr>
          <a:xfrm>
            <a:off x="6007803" y="2784775"/>
            <a:ext cx="2061900" cy="8772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800"/>
              </a:spcBef>
              <a:spcAft>
                <a:spcPts val="2100"/>
              </a:spcAft>
              <a:buNone/>
            </a:pPr>
            <a:r>
              <a:rPr b="1" lang="uk" sz="1500">
                <a:solidFill>
                  <a:schemeClr val="dk1"/>
                </a:solidFill>
                <a:latin typeface="Montserrat"/>
                <a:ea typeface="Montserrat"/>
                <a:cs typeface="Montserrat"/>
                <a:sym typeface="Montserrat"/>
              </a:rPr>
              <a:t>Що можна — стискаємо </a:t>
            </a:r>
            <a:br>
              <a:rPr b="1" lang="uk" sz="1500">
                <a:solidFill>
                  <a:schemeClr val="dk1"/>
                </a:solidFill>
                <a:latin typeface="Montserrat"/>
                <a:ea typeface="Montserrat"/>
                <a:cs typeface="Montserrat"/>
                <a:sym typeface="Montserrat"/>
              </a:rPr>
            </a:br>
            <a:r>
              <a:rPr b="1" lang="uk" sz="1500">
                <a:solidFill>
                  <a:schemeClr val="dk1"/>
                </a:solidFill>
                <a:latin typeface="Montserrat"/>
                <a:ea typeface="Montserrat"/>
                <a:cs typeface="Montserrat"/>
                <a:sym typeface="Montserrat"/>
              </a:rPr>
              <a:t>чи складаємо</a:t>
            </a:r>
            <a:endParaRPr b="1" sz="1500">
              <a:solidFill>
                <a:schemeClr val="dk1"/>
              </a:solidFill>
              <a:latin typeface="Montserrat"/>
              <a:ea typeface="Montserrat"/>
              <a:cs typeface="Montserrat"/>
              <a:sym typeface="Montserrat"/>
            </a:endParaRPr>
          </a:p>
        </p:txBody>
      </p:sp>
      <p:sp>
        <p:nvSpPr>
          <p:cNvPr id="728" name="Google Shape;728;p56"/>
          <p:cNvSpPr txBox="1"/>
          <p:nvPr/>
        </p:nvSpPr>
        <p:spPr>
          <a:xfrm>
            <a:off x="1002650" y="1704125"/>
            <a:ext cx="12441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sz="3600">
                <a:solidFill>
                  <a:schemeClr val="lt1"/>
                </a:solidFill>
                <a:latin typeface="Montserrat ExtraBold"/>
                <a:ea typeface="Montserrat ExtraBold"/>
                <a:cs typeface="Montserrat ExtraBold"/>
                <a:sym typeface="Montserrat ExtraBold"/>
              </a:rPr>
              <a:t>01</a:t>
            </a:r>
            <a:endParaRPr sz="3600">
              <a:solidFill>
                <a:schemeClr val="lt1"/>
              </a:solidFill>
              <a:latin typeface="Montserrat ExtraBold"/>
              <a:ea typeface="Montserrat ExtraBold"/>
              <a:cs typeface="Montserrat ExtraBold"/>
              <a:sym typeface="Montserrat ExtraBold"/>
            </a:endParaRPr>
          </a:p>
        </p:txBody>
      </p:sp>
      <p:sp>
        <p:nvSpPr>
          <p:cNvPr id="729" name="Google Shape;729;p56"/>
          <p:cNvSpPr txBox="1"/>
          <p:nvPr/>
        </p:nvSpPr>
        <p:spPr>
          <a:xfrm>
            <a:off x="3529913" y="1704125"/>
            <a:ext cx="12441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sz="3600">
                <a:solidFill>
                  <a:schemeClr val="lt1"/>
                </a:solidFill>
                <a:latin typeface="Montserrat ExtraBold"/>
                <a:ea typeface="Montserrat ExtraBold"/>
                <a:cs typeface="Montserrat ExtraBold"/>
                <a:sym typeface="Montserrat ExtraBold"/>
              </a:rPr>
              <a:t>02</a:t>
            </a:r>
            <a:endParaRPr sz="3600">
              <a:solidFill>
                <a:schemeClr val="lt1"/>
              </a:solidFill>
              <a:latin typeface="Montserrat ExtraBold"/>
              <a:ea typeface="Montserrat ExtraBold"/>
              <a:cs typeface="Montserrat ExtraBold"/>
              <a:sym typeface="Montserrat ExtraBold"/>
            </a:endParaRPr>
          </a:p>
        </p:txBody>
      </p:sp>
      <p:sp>
        <p:nvSpPr>
          <p:cNvPr id="730" name="Google Shape;730;p56"/>
          <p:cNvSpPr txBox="1"/>
          <p:nvPr/>
        </p:nvSpPr>
        <p:spPr>
          <a:xfrm>
            <a:off x="6057128" y="1704125"/>
            <a:ext cx="12441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sz="3600">
                <a:solidFill>
                  <a:schemeClr val="lt1"/>
                </a:solidFill>
                <a:latin typeface="Montserrat ExtraBold"/>
                <a:ea typeface="Montserrat ExtraBold"/>
                <a:cs typeface="Montserrat ExtraBold"/>
                <a:sym typeface="Montserrat ExtraBold"/>
              </a:rPr>
              <a:t>03</a:t>
            </a:r>
            <a:endParaRPr sz="3600">
              <a:solidFill>
                <a:schemeClr val="lt1"/>
              </a:solidFill>
              <a:latin typeface="Montserrat ExtraBold"/>
              <a:ea typeface="Montserrat ExtraBold"/>
              <a:cs typeface="Montserrat ExtraBold"/>
              <a:sym typeface="Montserrat ExtraBold"/>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7ADF9"/>
        </a:solidFill>
      </p:bgPr>
    </p:bg>
    <p:spTree>
      <p:nvGrpSpPr>
        <p:cNvPr id="734" name="Shape 734"/>
        <p:cNvGrpSpPr/>
        <p:nvPr/>
      </p:nvGrpSpPr>
      <p:grpSpPr>
        <a:xfrm>
          <a:off x="0" y="0"/>
          <a:ext cx="0" cy="0"/>
          <a:chOff x="0" y="0"/>
          <a:chExt cx="0" cy="0"/>
        </a:xfrm>
      </p:grpSpPr>
      <p:pic>
        <p:nvPicPr>
          <p:cNvPr id="735" name="Google Shape;735;p57" title="danger.png"/>
          <p:cNvPicPr preferRelativeResize="0"/>
          <p:nvPr/>
        </p:nvPicPr>
        <p:blipFill>
          <a:blip r:embed="rId3">
            <a:alphaModFix/>
          </a:blip>
          <a:stretch>
            <a:fillRect/>
          </a:stretch>
        </p:blipFill>
        <p:spPr>
          <a:xfrm>
            <a:off x="-209725" y="-235025"/>
            <a:ext cx="9563448" cy="5613550"/>
          </a:xfrm>
          <a:prstGeom prst="rect">
            <a:avLst/>
          </a:prstGeom>
          <a:noFill/>
          <a:ln>
            <a:noFill/>
          </a:ln>
        </p:spPr>
      </p:pic>
      <p:pic>
        <p:nvPicPr>
          <p:cNvPr id="736" name="Google Shape;736;p57"/>
          <p:cNvPicPr preferRelativeResize="0"/>
          <p:nvPr/>
        </p:nvPicPr>
        <p:blipFill>
          <a:blip r:embed="rId4">
            <a:alphaModFix/>
          </a:blip>
          <a:stretch>
            <a:fillRect/>
          </a:stretch>
        </p:blipFill>
        <p:spPr>
          <a:xfrm>
            <a:off x="7962350" y="2666213"/>
            <a:ext cx="804800" cy="814651"/>
          </a:xfrm>
          <a:prstGeom prst="rect">
            <a:avLst/>
          </a:prstGeom>
          <a:noFill/>
          <a:ln>
            <a:noFill/>
          </a:ln>
        </p:spPr>
      </p:pic>
      <p:pic>
        <p:nvPicPr>
          <p:cNvPr id="737" name="Google Shape;737;p57"/>
          <p:cNvPicPr preferRelativeResize="0"/>
          <p:nvPr/>
        </p:nvPicPr>
        <p:blipFill>
          <a:blip r:embed="rId5">
            <a:alphaModFix/>
          </a:blip>
          <a:stretch>
            <a:fillRect/>
          </a:stretch>
        </p:blipFill>
        <p:spPr>
          <a:xfrm>
            <a:off x="361878" y="4033275"/>
            <a:ext cx="513895" cy="577501"/>
          </a:xfrm>
          <a:prstGeom prst="rect">
            <a:avLst/>
          </a:prstGeom>
          <a:noFill/>
          <a:ln>
            <a:noFill/>
          </a:ln>
        </p:spPr>
      </p:pic>
      <p:pic>
        <p:nvPicPr>
          <p:cNvPr id="738" name="Google Shape;738;p57"/>
          <p:cNvPicPr preferRelativeResize="0"/>
          <p:nvPr/>
        </p:nvPicPr>
        <p:blipFill>
          <a:blip r:embed="rId6">
            <a:alphaModFix/>
          </a:blip>
          <a:stretch>
            <a:fillRect/>
          </a:stretch>
        </p:blipFill>
        <p:spPr>
          <a:xfrm>
            <a:off x="1773846" y="298628"/>
            <a:ext cx="394631" cy="371497"/>
          </a:xfrm>
          <a:prstGeom prst="rect">
            <a:avLst/>
          </a:prstGeom>
          <a:noFill/>
          <a:ln>
            <a:noFill/>
          </a:ln>
        </p:spPr>
      </p:pic>
      <p:pic>
        <p:nvPicPr>
          <p:cNvPr id="739" name="Google Shape;739;p57"/>
          <p:cNvPicPr preferRelativeResize="0"/>
          <p:nvPr/>
        </p:nvPicPr>
        <p:blipFill>
          <a:blip r:embed="rId4">
            <a:alphaModFix/>
          </a:blip>
          <a:stretch>
            <a:fillRect/>
          </a:stretch>
        </p:blipFill>
        <p:spPr>
          <a:xfrm rot="6718166">
            <a:off x="1548001" y="3758821"/>
            <a:ext cx="734974" cy="743983"/>
          </a:xfrm>
          <a:prstGeom prst="rect">
            <a:avLst/>
          </a:prstGeom>
          <a:noFill/>
          <a:ln>
            <a:noFill/>
          </a:ln>
        </p:spPr>
      </p:pic>
      <p:sp>
        <p:nvSpPr>
          <p:cNvPr id="740" name="Google Shape;740;p57"/>
          <p:cNvSpPr txBox="1"/>
          <p:nvPr/>
        </p:nvSpPr>
        <p:spPr>
          <a:xfrm>
            <a:off x="2291700" y="1687475"/>
            <a:ext cx="4560600" cy="22905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Clr>
                <a:srgbClr val="000000"/>
              </a:buClr>
              <a:buSzPts val="1100"/>
              <a:buFont typeface="Arial"/>
              <a:buNone/>
            </a:pPr>
            <a:r>
              <a:rPr lang="uk" sz="2200">
                <a:solidFill>
                  <a:srgbClr val="000000"/>
                </a:solidFill>
                <a:latin typeface="Montserrat ExtraBold"/>
                <a:ea typeface="Montserrat ExtraBold"/>
                <a:cs typeface="Montserrat ExtraBold"/>
                <a:sym typeface="Montserrat ExtraBold"/>
              </a:rPr>
              <a:t>НЕБЕЗПЕЧНІ ВІДХОДИ </a:t>
            </a:r>
            <a:r>
              <a:rPr lang="uk" sz="2200">
                <a:solidFill>
                  <a:srgbClr val="000000"/>
                </a:solidFill>
                <a:latin typeface="Montserrat SemiBold"/>
                <a:ea typeface="Montserrat SemiBold"/>
                <a:cs typeface="Montserrat SemiBold"/>
                <a:sym typeface="Montserrat SemiBold"/>
              </a:rPr>
              <a:t>ПОТРІБНО ЗДАВАТИ </a:t>
            </a:r>
            <a:br>
              <a:rPr lang="uk" sz="2200">
                <a:solidFill>
                  <a:srgbClr val="000000"/>
                </a:solidFill>
                <a:latin typeface="Montserrat SemiBold"/>
                <a:ea typeface="Montserrat SemiBold"/>
                <a:cs typeface="Montserrat SemiBold"/>
                <a:sym typeface="Montserrat SemiBold"/>
              </a:rPr>
            </a:br>
            <a:r>
              <a:rPr lang="uk" sz="2200">
                <a:solidFill>
                  <a:srgbClr val="000000"/>
                </a:solidFill>
                <a:latin typeface="Montserrat SemiBold"/>
                <a:ea typeface="Montserrat SemiBold"/>
                <a:cs typeface="Montserrat SemiBold"/>
                <a:sym typeface="Montserrat SemiBold"/>
              </a:rPr>
              <a:t>НА УТИЛІЗАЦІЮ </a:t>
            </a:r>
            <a:br>
              <a:rPr lang="uk" sz="2200">
                <a:solidFill>
                  <a:srgbClr val="000000"/>
                </a:solidFill>
                <a:latin typeface="Montserrat SemiBold"/>
                <a:ea typeface="Montserrat SemiBold"/>
                <a:cs typeface="Montserrat SemiBold"/>
                <a:sym typeface="Montserrat SemiBold"/>
              </a:rPr>
            </a:br>
            <a:r>
              <a:rPr lang="uk" sz="2200">
                <a:solidFill>
                  <a:srgbClr val="000000"/>
                </a:solidFill>
                <a:latin typeface="Montserrat SemiBold"/>
                <a:ea typeface="Montserrat SemiBold"/>
                <a:cs typeface="Montserrat SemiBold"/>
                <a:sym typeface="Montserrat SemiBold"/>
              </a:rPr>
              <a:t>В СПЕЦІАЛЬНІ </a:t>
            </a:r>
            <a:r>
              <a:rPr lang="uk" sz="2200">
                <a:solidFill>
                  <a:srgbClr val="000000"/>
                </a:solidFill>
                <a:latin typeface="Montserrat ExtraBold"/>
                <a:ea typeface="Montserrat ExtraBold"/>
                <a:cs typeface="Montserrat ExtraBold"/>
                <a:sym typeface="Montserrat ExtraBold"/>
              </a:rPr>
              <a:t>ТОЧКИ ЗБОРУ</a:t>
            </a:r>
            <a:endParaRPr sz="2200">
              <a:solidFill>
                <a:srgbClr val="000000"/>
              </a:solidFill>
              <a:latin typeface="Montserrat ExtraBold"/>
              <a:ea typeface="Montserrat ExtraBold"/>
              <a:cs typeface="Montserrat ExtraBold"/>
              <a:sym typeface="Montserrat ExtraBold"/>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4" name="Shape 744"/>
        <p:cNvGrpSpPr/>
        <p:nvPr/>
      </p:nvGrpSpPr>
      <p:grpSpPr>
        <a:xfrm>
          <a:off x="0" y="0"/>
          <a:ext cx="0" cy="0"/>
          <a:chOff x="0" y="0"/>
          <a:chExt cx="0" cy="0"/>
        </a:xfrm>
      </p:grpSpPr>
      <p:pic>
        <p:nvPicPr>
          <p:cNvPr id="745" name="Google Shape;745;p58"/>
          <p:cNvPicPr preferRelativeResize="0"/>
          <p:nvPr/>
        </p:nvPicPr>
        <p:blipFill>
          <a:blip r:embed="rId3">
            <a:alphaModFix/>
          </a:blip>
          <a:stretch>
            <a:fillRect/>
          </a:stretch>
        </p:blipFill>
        <p:spPr>
          <a:xfrm>
            <a:off x="1511050" y="951125"/>
            <a:ext cx="6121900" cy="2645150"/>
          </a:xfrm>
          <a:prstGeom prst="rect">
            <a:avLst/>
          </a:prstGeom>
          <a:noFill/>
          <a:ln>
            <a:noFill/>
          </a:ln>
        </p:spPr>
      </p:pic>
      <p:sp>
        <p:nvSpPr>
          <p:cNvPr id="746" name="Google Shape;746;p58"/>
          <p:cNvSpPr txBox="1"/>
          <p:nvPr/>
        </p:nvSpPr>
        <p:spPr>
          <a:xfrm>
            <a:off x="2169950" y="1623705"/>
            <a:ext cx="4685400" cy="10701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Clr>
                <a:srgbClr val="000000"/>
              </a:buClr>
              <a:buSzPts val="1100"/>
              <a:buFont typeface="Arial"/>
              <a:buNone/>
            </a:pPr>
            <a:r>
              <a:rPr b="1" lang="uk" sz="2700">
                <a:solidFill>
                  <a:srgbClr val="FFFFFF"/>
                </a:solidFill>
                <a:latin typeface="Montserrat"/>
                <a:ea typeface="Montserrat"/>
                <a:cs typeface="Montserrat"/>
                <a:sym typeface="Montserrat"/>
              </a:rPr>
              <a:t>КОМАНДНА ВПРАВА «СОРТУВАЛЬНА СТАНЦІЯ»</a:t>
            </a:r>
            <a:endParaRPr i="1" sz="3300">
              <a:solidFill>
                <a:srgbClr val="FFFFFF"/>
              </a:solidFill>
              <a:latin typeface="Montserrat"/>
              <a:ea typeface="Montserrat"/>
              <a:cs typeface="Montserrat"/>
              <a:sym typeface="Montserrat"/>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52D893"/>
        </a:solidFill>
      </p:bgPr>
    </p:bg>
    <p:spTree>
      <p:nvGrpSpPr>
        <p:cNvPr id="750" name="Shape 750"/>
        <p:cNvGrpSpPr/>
        <p:nvPr/>
      </p:nvGrpSpPr>
      <p:grpSpPr>
        <a:xfrm>
          <a:off x="0" y="0"/>
          <a:ext cx="0" cy="0"/>
          <a:chOff x="0" y="0"/>
          <a:chExt cx="0" cy="0"/>
        </a:xfrm>
      </p:grpSpPr>
      <p:pic>
        <p:nvPicPr>
          <p:cNvPr id="751" name="Google Shape;751;p59" title="pererobka.png"/>
          <p:cNvPicPr preferRelativeResize="0"/>
          <p:nvPr/>
        </p:nvPicPr>
        <p:blipFill rotWithShape="1">
          <a:blip r:embed="rId3">
            <a:alphaModFix/>
          </a:blip>
          <a:srcRect b="32487" l="0" r="0" t="0"/>
          <a:stretch/>
        </p:blipFill>
        <p:spPr>
          <a:xfrm>
            <a:off x="701313" y="275847"/>
            <a:ext cx="5310542" cy="2104532"/>
          </a:xfrm>
          <a:prstGeom prst="rect">
            <a:avLst/>
          </a:prstGeom>
          <a:noFill/>
          <a:ln>
            <a:noFill/>
          </a:ln>
        </p:spPr>
      </p:pic>
      <p:pic>
        <p:nvPicPr>
          <p:cNvPr id="752" name="Google Shape;752;p59" title="pererobka.png"/>
          <p:cNvPicPr preferRelativeResize="0"/>
          <p:nvPr/>
        </p:nvPicPr>
        <p:blipFill rotWithShape="1">
          <a:blip r:embed="rId4">
            <a:alphaModFix/>
          </a:blip>
          <a:srcRect b="0" l="10822" r="50708" t="68186"/>
          <a:stretch/>
        </p:blipFill>
        <p:spPr>
          <a:xfrm>
            <a:off x="5569039" y="529804"/>
            <a:ext cx="2042976" cy="991701"/>
          </a:xfrm>
          <a:prstGeom prst="rect">
            <a:avLst/>
          </a:prstGeom>
          <a:noFill/>
          <a:ln>
            <a:noFill/>
          </a:ln>
        </p:spPr>
      </p:pic>
      <p:pic>
        <p:nvPicPr>
          <p:cNvPr id="753" name="Google Shape;753;p59" title="pererobka.png"/>
          <p:cNvPicPr preferRelativeResize="0"/>
          <p:nvPr/>
        </p:nvPicPr>
        <p:blipFill rotWithShape="1">
          <a:blip r:embed="rId4">
            <a:alphaModFix/>
          </a:blip>
          <a:srcRect b="0" l="49311" r="12218" t="68186"/>
          <a:stretch/>
        </p:blipFill>
        <p:spPr>
          <a:xfrm>
            <a:off x="5569039" y="1388677"/>
            <a:ext cx="2042976" cy="991701"/>
          </a:xfrm>
          <a:prstGeom prst="rect">
            <a:avLst/>
          </a:prstGeom>
          <a:noFill/>
          <a:ln>
            <a:noFill/>
          </a:ln>
        </p:spPr>
      </p:pic>
      <p:grpSp>
        <p:nvGrpSpPr>
          <p:cNvPr id="754" name="Google Shape;754;p59"/>
          <p:cNvGrpSpPr/>
          <p:nvPr/>
        </p:nvGrpSpPr>
        <p:grpSpPr>
          <a:xfrm>
            <a:off x="1443343" y="498365"/>
            <a:ext cx="270923" cy="347845"/>
            <a:chOff x="425500" y="232426"/>
            <a:chExt cx="359600" cy="461700"/>
          </a:xfrm>
        </p:grpSpPr>
        <p:sp>
          <p:nvSpPr>
            <p:cNvPr id="755" name="Google Shape;755;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56" name="Google Shape;756;p59"/>
            <p:cNvSpPr txBox="1"/>
            <p:nvPr/>
          </p:nvSpPr>
          <p:spPr>
            <a:xfrm>
              <a:off x="453600"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1</a:t>
              </a:r>
              <a:endParaRPr b="1" sz="1356">
                <a:solidFill>
                  <a:schemeClr val="dk1"/>
                </a:solidFill>
                <a:latin typeface="Montserrat"/>
                <a:ea typeface="Montserrat"/>
                <a:cs typeface="Montserrat"/>
                <a:sym typeface="Montserrat"/>
              </a:endParaRPr>
            </a:p>
          </p:txBody>
        </p:sp>
      </p:grpSp>
      <p:grpSp>
        <p:nvGrpSpPr>
          <p:cNvPr id="757" name="Google Shape;757;p59"/>
          <p:cNvGrpSpPr/>
          <p:nvPr/>
        </p:nvGrpSpPr>
        <p:grpSpPr>
          <a:xfrm>
            <a:off x="2450091" y="498365"/>
            <a:ext cx="255435" cy="347845"/>
            <a:chOff x="425500" y="232426"/>
            <a:chExt cx="339043" cy="461700"/>
          </a:xfrm>
        </p:grpSpPr>
        <p:sp>
          <p:nvSpPr>
            <p:cNvPr id="758" name="Google Shape;758;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59" name="Google Shape;759;p59"/>
            <p:cNvSpPr txBox="1"/>
            <p:nvPr/>
          </p:nvSpPr>
          <p:spPr>
            <a:xfrm>
              <a:off x="433043"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2</a:t>
              </a:r>
              <a:endParaRPr b="1" sz="1356">
                <a:solidFill>
                  <a:schemeClr val="dk1"/>
                </a:solidFill>
                <a:latin typeface="Montserrat"/>
                <a:ea typeface="Montserrat"/>
                <a:cs typeface="Montserrat"/>
                <a:sym typeface="Montserrat"/>
              </a:endParaRPr>
            </a:p>
          </p:txBody>
        </p:sp>
      </p:grpSp>
      <p:grpSp>
        <p:nvGrpSpPr>
          <p:cNvPr id="760" name="Google Shape;760;p59"/>
          <p:cNvGrpSpPr/>
          <p:nvPr/>
        </p:nvGrpSpPr>
        <p:grpSpPr>
          <a:xfrm>
            <a:off x="3487183" y="498365"/>
            <a:ext cx="255435" cy="347845"/>
            <a:chOff x="425500" y="232426"/>
            <a:chExt cx="339043" cy="461700"/>
          </a:xfrm>
        </p:grpSpPr>
        <p:sp>
          <p:nvSpPr>
            <p:cNvPr id="761" name="Google Shape;761;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62" name="Google Shape;762;p59"/>
            <p:cNvSpPr txBox="1"/>
            <p:nvPr/>
          </p:nvSpPr>
          <p:spPr>
            <a:xfrm>
              <a:off x="433043"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3</a:t>
              </a:r>
              <a:endParaRPr b="1" sz="1356">
                <a:solidFill>
                  <a:schemeClr val="dk1"/>
                </a:solidFill>
                <a:latin typeface="Montserrat"/>
                <a:ea typeface="Montserrat"/>
                <a:cs typeface="Montserrat"/>
                <a:sym typeface="Montserrat"/>
              </a:endParaRPr>
            </a:p>
          </p:txBody>
        </p:sp>
      </p:grpSp>
      <p:grpSp>
        <p:nvGrpSpPr>
          <p:cNvPr id="763" name="Google Shape;763;p59"/>
          <p:cNvGrpSpPr/>
          <p:nvPr/>
        </p:nvGrpSpPr>
        <p:grpSpPr>
          <a:xfrm>
            <a:off x="4484126" y="498365"/>
            <a:ext cx="259557" cy="347845"/>
            <a:chOff x="412485" y="232426"/>
            <a:chExt cx="344515" cy="461700"/>
          </a:xfrm>
        </p:grpSpPr>
        <p:sp>
          <p:nvSpPr>
            <p:cNvPr id="764" name="Google Shape;764;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65" name="Google Shape;765;p59"/>
            <p:cNvSpPr txBox="1"/>
            <p:nvPr/>
          </p:nvSpPr>
          <p:spPr>
            <a:xfrm>
              <a:off x="412485"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4</a:t>
              </a:r>
              <a:endParaRPr b="1" sz="1356">
                <a:solidFill>
                  <a:schemeClr val="dk1"/>
                </a:solidFill>
                <a:latin typeface="Montserrat"/>
                <a:ea typeface="Montserrat"/>
                <a:cs typeface="Montserrat"/>
                <a:sym typeface="Montserrat"/>
              </a:endParaRPr>
            </a:p>
          </p:txBody>
        </p:sp>
      </p:grpSp>
      <p:grpSp>
        <p:nvGrpSpPr>
          <p:cNvPr id="766" name="Google Shape;766;p59"/>
          <p:cNvGrpSpPr/>
          <p:nvPr/>
        </p:nvGrpSpPr>
        <p:grpSpPr>
          <a:xfrm>
            <a:off x="1443343" y="1422503"/>
            <a:ext cx="250272" cy="347845"/>
            <a:chOff x="425500" y="232426"/>
            <a:chExt cx="332190" cy="461700"/>
          </a:xfrm>
        </p:grpSpPr>
        <p:sp>
          <p:nvSpPr>
            <p:cNvPr id="767" name="Google Shape;767;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68" name="Google Shape;768;p59"/>
            <p:cNvSpPr txBox="1"/>
            <p:nvPr/>
          </p:nvSpPr>
          <p:spPr>
            <a:xfrm>
              <a:off x="426190"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7</a:t>
              </a:r>
              <a:endParaRPr b="1" sz="1356">
                <a:solidFill>
                  <a:schemeClr val="dk1"/>
                </a:solidFill>
                <a:latin typeface="Montserrat"/>
                <a:ea typeface="Montserrat"/>
                <a:cs typeface="Montserrat"/>
                <a:sym typeface="Montserrat"/>
              </a:endParaRPr>
            </a:p>
          </p:txBody>
        </p:sp>
      </p:grpSp>
      <p:grpSp>
        <p:nvGrpSpPr>
          <p:cNvPr id="769" name="Google Shape;769;p59"/>
          <p:cNvGrpSpPr/>
          <p:nvPr/>
        </p:nvGrpSpPr>
        <p:grpSpPr>
          <a:xfrm>
            <a:off x="2445449" y="1422503"/>
            <a:ext cx="254395" cy="347845"/>
            <a:chOff x="419338" y="232426"/>
            <a:chExt cx="337662" cy="461700"/>
          </a:xfrm>
        </p:grpSpPr>
        <p:sp>
          <p:nvSpPr>
            <p:cNvPr id="770" name="Google Shape;770;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71" name="Google Shape;771;p59"/>
            <p:cNvSpPr txBox="1"/>
            <p:nvPr/>
          </p:nvSpPr>
          <p:spPr>
            <a:xfrm>
              <a:off x="419338"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8</a:t>
              </a:r>
              <a:endParaRPr b="1" sz="1356">
                <a:solidFill>
                  <a:schemeClr val="dk1"/>
                </a:solidFill>
                <a:latin typeface="Montserrat"/>
                <a:ea typeface="Montserrat"/>
                <a:cs typeface="Montserrat"/>
                <a:sym typeface="Montserrat"/>
              </a:endParaRPr>
            </a:p>
          </p:txBody>
        </p:sp>
      </p:grpSp>
      <p:grpSp>
        <p:nvGrpSpPr>
          <p:cNvPr id="772" name="Google Shape;772;p59"/>
          <p:cNvGrpSpPr/>
          <p:nvPr/>
        </p:nvGrpSpPr>
        <p:grpSpPr>
          <a:xfrm>
            <a:off x="3487183" y="1422503"/>
            <a:ext cx="255435" cy="347845"/>
            <a:chOff x="425500" y="232426"/>
            <a:chExt cx="339043" cy="461700"/>
          </a:xfrm>
        </p:grpSpPr>
        <p:sp>
          <p:nvSpPr>
            <p:cNvPr id="773" name="Google Shape;773;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74" name="Google Shape;774;p59"/>
            <p:cNvSpPr txBox="1"/>
            <p:nvPr/>
          </p:nvSpPr>
          <p:spPr>
            <a:xfrm>
              <a:off x="433043"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9</a:t>
              </a:r>
              <a:endParaRPr b="1" sz="1356">
                <a:solidFill>
                  <a:schemeClr val="dk1"/>
                </a:solidFill>
                <a:latin typeface="Montserrat"/>
                <a:ea typeface="Montserrat"/>
                <a:cs typeface="Montserrat"/>
                <a:sym typeface="Montserrat"/>
              </a:endParaRPr>
            </a:p>
          </p:txBody>
        </p:sp>
      </p:grpSp>
      <p:grpSp>
        <p:nvGrpSpPr>
          <p:cNvPr id="775" name="Google Shape;775;p59"/>
          <p:cNvGrpSpPr/>
          <p:nvPr/>
        </p:nvGrpSpPr>
        <p:grpSpPr>
          <a:xfrm>
            <a:off x="4458305" y="1422502"/>
            <a:ext cx="391015" cy="347845"/>
            <a:chOff x="378213" y="232425"/>
            <a:chExt cx="519000" cy="461700"/>
          </a:xfrm>
        </p:grpSpPr>
        <p:sp>
          <p:nvSpPr>
            <p:cNvPr id="776" name="Google Shape;776;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77" name="Google Shape;777;p59"/>
            <p:cNvSpPr txBox="1"/>
            <p:nvPr/>
          </p:nvSpPr>
          <p:spPr>
            <a:xfrm>
              <a:off x="378213" y="232425"/>
              <a:ext cx="5190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10</a:t>
              </a:r>
              <a:endParaRPr b="1" sz="1356">
                <a:solidFill>
                  <a:schemeClr val="dk1"/>
                </a:solidFill>
                <a:latin typeface="Montserrat"/>
                <a:ea typeface="Montserrat"/>
                <a:cs typeface="Montserrat"/>
                <a:sym typeface="Montserrat"/>
              </a:endParaRPr>
            </a:p>
          </p:txBody>
        </p:sp>
      </p:grpSp>
      <p:grpSp>
        <p:nvGrpSpPr>
          <p:cNvPr id="778" name="Google Shape;778;p59"/>
          <p:cNvGrpSpPr/>
          <p:nvPr/>
        </p:nvGrpSpPr>
        <p:grpSpPr>
          <a:xfrm>
            <a:off x="5680745" y="498365"/>
            <a:ext cx="255435" cy="347845"/>
            <a:chOff x="425500" y="232426"/>
            <a:chExt cx="339043" cy="461700"/>
          </a:xfrm>
        </p:grpSpPr>
        <p:sp>
          <p:nvSpPr>
            <p:cNvPr id="779" name="Google Shape;779;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80" name="Google Shape;780;p59"/>
            <p:cNvSpPr txBox="1"/>
            <p:nvPr/>
          </p:nvSpPr>
          <p:spPr>
            <a:xfrm>
              <a:off x="433043"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5</a:t>
              </a:r>
              <a:endParaRPr b="1" sz="1356">
                <a:solidFill>
                  <a:schemeClr val="dk1"/>
                </a:solidFill>
                <a:latin typeface="Montserrat"/>
                <a:ea typeface="Montserrat"/>
                <a:cs typeface="Montserrat"/>
                <a:sym typeface="Montserrat"/>
              </a:endParaRPr>
            </a:p>
          </p:txBody>
        </p:sp>
      </p:grpSp>
      <p:grpSp>
        <p:nvGrpSpPr>
          <p:cNvPr id="781" name="Google Shape;781;p59"/>
          <p:cNvGrpSpPr/>
          <p:nvPr/>
        </p:nvGrpSpPr>
        <p:grpSpPr>
          <a:xfrm>
            <a:off x="6677688" y="498365"/>
            <a:ext cx="259557" cy="347845"/>
            <a:chOff x="412485" y="232426"/>
            <a:chExt cx="344515" cy="461700"/>
          </a:xfrm>
        </p:grpSpPr>
        <p:sp>
          <p:nvSpPr>
            <p:cNvPr id="782" name="Google Shape;782;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83" name="Google Shape;783;p59"/>
            <p:cNvSpPr txBox="1"/>
            <p:nvPr/>
          </p:nvSpPr>
          <p:spPr>
            <a:xfrm>
              <a:off x="412485" y="232426"/>
              <a:ext cx="3315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6</a:t>
              </a:r>
              <a:endParaRPr b="1" sz="1356">
                <a:solidFill>
                  <a:schemeClr val="dk1"/>
                </a:solidFill>
                <a:latin typeface="Montserrat"/>
                <a:ea typeface="Montserrat"/>
                <a:cs typeface="Montserrat"/>
                <a:sym typeface="Montserrat"/>
              </a:endParaRPr>
            </a:p>
          </p:txBody>
        </p:sp>
      </p:grpSp>
      <p:grpSp>
        <p:nvGrpSpPr>
          <p:cNvPr id="784" name="Google Shape;784;p59"/>
          <p:cNvGrpSpPr/>
          <p:nvPr/>
        </p:nvGrpSpPr>
        <p:grpSpPr>
          <a:xfrm>
            <a:off x="5654839" y="1422502"/>
            <a:ext cx="325469" cy="347845"/>
            <a:chOff x="391115" y="232425"/>
            <a:chExt cx="432000" cy="461700"/>
          </a:xfrm>
        </p:grpSpPr>
        <p:sp>
          <p:nvSpPr>
            <p:cNvPr id="785" name="Google Shape;785;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86" name="Google Shape;786;p59"/>
            <p:cNvSpPr txBox="1"/>
            <p:nvPr/>
          </p:nvSpPr>
          <p:spPr>
            <a:xfrm>
              <a:off x="391115" y="232425"/>
              <a:ext cx="4320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11</a:t>
              </a:r>
              <a:endParaRPr b="1" sz="1356">
                <a:solidFill>
                  <a:schemeClr val="dk1"/>
                </a:solidFill>
                <a:latin typeface="Montserrat"/>
                <a:ea typeface="Montserrat"/>
                <a:cs typeface="Montserrat"/>
                <a:sym typeface="Montserrat"/>
              </a:endParaRPr>
            </a:p>
          </p:txBody>
        </p:sp>
      </p:grpSp>
      <p:grpSp>
        <p:nvGrpSpPr>
          <p:cNvPr id="787" name="Google Shape;787;p59"/>
          <p:cNvGrpSpPr/>
          <p:nvPr/>
        </p:nvGrpSpPr>
        <p:grpSpPr>
          <a:xfrm>
            <a:off x="6651867" y="1422502"/>
            <a:ext cx="391015" cy="347845"/>
            <a:chOff x="378213" y="232425"/>
            <a:chExt cx="519000" cy="461700"/>
          </a:xfrm>
        </p:grpSpPr>
        <p:sp>
          <p:nvSpPr>
            <p:cNvPr id="788" name="Google Shape;788;p59"/>
            <p:cNvSpPr/>
            <p:nvPr/>
          </p:nvSpPr>
          <p:spPr>
            <a:xfrm>
              <a:off x="425500" y="307812"/>
              <a:ext cx="331500" cy="331500"/>
            </a:xfrm>
            <a:prstGeom prst="ellipse">
              <a:avLst/>
            </a:prstGeom>
            <a:solidFill>
              <a:schemeClr val="lt1"/>
            </a:solidFill>
            <a:ln>
              <a:noFill/>
            </a:ln>
          </p:spPr>
          <p:txBody>
            <a:bodyPr anchorCtr="0" anchor="ctr" bIns="68900" lIns="68900" spcFirstLastPara="1" rIns="68900" wrap="square" tIns="68900">
              <a:noAutofit/>
            </a:bodyPr>
            <a:lstStyle/>
            <a:p>
              <a:pPr indent="0" lvl="0" marL="0" rtl="0" algn="ctr">
                <a:spcBef>
                  <a:spcPts val="0"/>
                </a:spcBef>
                <a:spcAft>
                  <a:spcPts val="0"/>
                </a:spcAft>
                <a:buNone/>
              </a:pPr>
              <a:r>
                <a:t/>
              </a:r>
              <a:endParaRPr sz="1055"/>
            </a:p>
          </p:txBody>
        </p:sp>
        <p:sp>
          <p:nvSpPr>
            <p:cNvPr id="789" name="Google Shape;789;p59"/>
            <p:cNvSpPr txBox="1"/>
            <p:nvPr/>
          </p:nvSpPr>
          <p:spPr>
            <a:xfrm>
              <a:off x="378213" y="232425"/>
              <a:ext cx="519000" cy="461700"/>
            </a:xfrm>
            <a:prstGeom prst="rect">
              <a:avLst/>
            </a:prstGeom>
            <a:noFill/>
            <a:ln>
              <a:noFill/>
            </a:ln>
          </p:spPr>
          <p:txBody>
            <a:bodyPr anchorCtr="0" anchor="t" bIns="68900" lIns="68900" spcFirstLastPara="1" rIns="68900" wrap="square" tIns="68900">
              <a:spAutoFit/>
            </a:bodyPr>
            <a:lstStyle/>
            <a:p>
              <a:pPr indent="0" lvl="0" marL="0" rtl="0" algn="l">
                <a:spcBef>
                  <a:spcPts val="0"/>
                </a:spcBef>
                <a:spcAft>
                  <a:spcPts val="0"/>
                </a:spcAft>
                <a:buNone/>
              </a:pPr>
              <a:r>
                <a:rPr b="1" lang="uk" sz="1356">
                  <a:solidFill>
                    <a:schemeClr val="dk1"/>
                  </a:solidFill>
                  <a:latin typeface="Montserrat"/>
                  <a:ea typeface="Montserrat"/>
                  <a:cs typeface="Montserrat"/>
                  <a:sym typeface="Montserrat"/>
                </a:rPr>
                <a:t>12</a:t>
              </a:r>
              <a:endParaRPr b="1" sz="1356">
                <a:solidFill>
                  <a:schemeClr val="dk1"/>
                </a:solidFill>
                <a:latin typeface="Montserrat"/>
                <a:ea typeface="Montserrat"/>
                <a:cs typeface="Montserrat"/>
                <a:sym typeface="Montserrat"/>
              </a:endParaRPr>
            </a:p>
          </p:txBody>
        </p:sp>
      </p:grpSp>
      <p:pic>
        <p:nvPicPr>
          <p:cNvPr id="790" name="Google Shape;790;p59"/>
          <p:cNvPicPr preferRelativeResize="0"/>
          <p:nvPr/>
        </p:nvPicPr>
        <p:blipFill rotWithShape="1">
          <a:blip r:embed="rId5">
            <a:alphaModFix/>
          </a:blip>
          <a:srcRect b="0" l="0" r="0" t="0"/>
          <a:stretch/>
        </p:blipFill>
        <p:spPr>
          <a:xfrm>
            <a:off x="1505425" y="2804875"/>
            <a:ext cx="6074699" cy="2245125"/>
          </a:xfrm>
          <a:prstGeom prst="rect">
            <a:avLst/>
          </a:prstGeom>
          <a:noFill/>
          <a:ln>
            <a:noFill/>
          </a:ln>
        </p:spPr>
      </p:pic>
      <p:sp>
        <p:nvSpPr>
          <p:cNvPr id="791" name="Google Shape;791;p59"/>
          <p:cNvSpPr txBox="1"/>
          <p:nvPr/>
        </p:nvSpPr>
        <p:spPr>
          <a:xfrm>
            <a:off x="1694368"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ПАПІР</a:t>
            </a:r>
            <a:endParaRPr b="1" sz="1265">
              <a:solidFill>
                <a:srgbClr val="FFFFFF"/>
              </a:solidFill>
            </a:endParaRPr>
          </a:p>
        </p:txBody>
      </p:sp>
      <p:sp>
        <p:nvSpPr>
          <p:cNvPr id="792" name="Google Shape;792;p59"/>
          <p:cNvSpPr txBox="1"/>
          <p:nvPr/>
        </p:nvSpPr>
        <p:spPr>
          <a:xfrm>
            <a:off x="3198315"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ПЛАСТИК</a:t>
            </a:r>
            <a:endParaRPr b="1" sz="1265">
              <a:solidFill>
                <a:srgbClr val="FFFFFF"/>
              </a:solidFill>
            </a:endParaRPr>
          </a:p>
        </p:txBody>
      </p:sp>
      <p:sp>
        <p:nvSpPr>
          <p:cNvPr id="793" name="Google Shape;793;p59"/>
          <p:cNvSpPr txBox="1"/>
          <p:nvPr/>
        </p:nvSpPr>
        <p:spPr>
          <a:xfrm>
            <a:off x="4712010"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МЕТАЛ</a:t>
            </a:r>
            <a:endParaRPr b="1" sz="1265">
              <a:solidFill>
                <a:srgbClr val="FFFFFF"/>
              </a:solidFill>
            </a:endParaRPr>
          </a:p>
        </p:txBody>
      </p:sp>
      <p:sp>
        <p:nvSpPr>
          <p:cNvPr id="794" name="Google Shape;794;p59"/>
          <p:cNvSpPr txBox="1"/>
          <p:nvPr/>
        </p:nvSpPr>
        <p:spPr>
          <a:xfrm>
            <a:off x="6296229" y="4194865"/>
            <a:ext cx="1114200" cy="407100"/>
          </a:xfrm>
          <a:prstGeom prst="rect">
            <a:avLst/>
          </a:prstGeom>
          <a:noFill/>
          <a:ln>
            <a:noFill/>
          </a:ln>
        </p:spPr>
        <p:txBody>
          <a:bodyPr anchorCtr="0" anchor="t" bIns="105175" lIns="105175" spcFirstLastPara="1" rIns="105175" wrap="square" tIns="105175">
            <a:spAutoFit/>
          </a:bodyPr>
          <a:lstStyle/>
          <a:p>
            <a:pPr indent="0" lvl="0" marL="0" rtl="0" algn="ctr">
              <a:spcBef>
                <a:spcPts val="0"/>
              </a:spcBef>
              <a:spcAft>
                <a:spcPts val="0"/>
              </a:spcAft>
              <a:buNone/>
            </a:pPr>
            <a:r>
              <a:rPr b="1" lang="uk" sz="1265">
                <a:solidFill>
                  <a:srgbClr val="FFFFFF"/>
                </a:solidFill>
              </a:rPr>
              <a:t>СКЛО</a:t>
            </a:r>
            <a:endParaRPr b="1" sz="1265">
              <a:solidFill>
                <a:srgbClr val="FFFFFF"/>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8" name="Shape 798"/>
        <p:cNvGrpSpPr/>
        <p:nvPr/>
      </p:nvGrpSpPr>
      <p:grpSpPr>
        <a:xfrm>
          <a:off x="0" y="0"/>
          <a:ext cx="0" cy="0"/>
          <a:chOff x="0" y="0"/>
          <a:chExt cx="0" cy="0"/>
        </a:xfrm>
      </p:grpSpPr>
      <p:pic>
        <p:nvPicPr>
          <p:cNvPr id="799" name="Google Shape;799;p60"/>
          <p:cNvPicPr preferRelativeResize="0"/>
          <p:nvPr/>
        </p:nvPicPr>
        <p:blipFill rotWithShape="1">
          <a:blip r:embed="rId3">
            <a:alphaModFix/>
          </a:blip>
          <a:srcRect b="44555" l="0" r="18858" t="10221"/>
          <a:stretch/>
        </p:blipFill>
        <p:spPr>
          <a:xfrm>
            <a:off x="5048837" y="2631925"/>
            <a:ext cx="2077847" cy="1594275"/>
          </a:xfrm>
          <a:prstGeom prst="rect">
            <a:avLst/>
          </a:prstGeom>
          <a:noFill/>
          <a:ln>
            <a:noFill/>
          </a:ln>
        </p:spPr>
      </p:pic>
      <p:pic>
        <p:nvPicPr>
          <p:cNvPr id="800" name="Google Shape;800;p60"/>
          <p:cNvPicPr preferRelativeResize="0"/>
          <p:nvPr/>
        </p:nvPicPr>
        <p:blipFill rotWithShape="1">
          <a:blip r:embed="rId4">
            <a:alphaModFix/>
          </a:blip>
          <a:srcRect b="31154" l="16435" r="23515" t="2476"/>
          <a:stretch/>
        </p:blipFill>
        <p:spPr>
          <a:xfrm>
            <a:off x="5227500" y="741850"/>
            <a:ext cx="1758400" cy="1166001"/>
          </a:xfrm>
          <a:prstGeom prst="rect">
            <a:avLst/>
          </a:prstGeom>
          <a:noFill/>
          <a:ln>
            <a:noFill/>
          </a:ln>
        </p:spPr>
      </p:pic>
      <p:pic>
        <p:nvPicPr>
          <p:cNvPr id="801" name="Google Shape;801;p60"/>
          <p:cNvPicPr preferRelativeResize="0"/>
          <p:nvPr/>
        </p:nvPicPr>
        <p:blipFill rotWithShape="1">
          <a:blip r:embed="rId5">
            <a:alphaModFix/>
          </a:blip>
          <a:srcRect b="23167" l="0" r="0" t="8676"/>
          <a:stretch/>
        </p:blipFill>
        <p:spPr>
          <a:xfrm>
            <a:off x="1970156" y="2631935"/>
            <a:ext cx="1871537" cy="1594262"/>
          </a:xfrm>
          <a:prstGeom prst="rect">
            <a:avLst/>
          </a:prstGeom>
          <a:noFill/>
          <a:ln>
            <a:noFill/>
          </a:ln>
        </p:spPr>
      </p:pic>
      <p:sp>
        <p:nvSpPr>
          <p:cNvPr id="802" name="Google Shape;802;p60"/>
          <p:cNvSpPr txBox="1"/>
          <p:nvPr/>
        </p:nvSpPr>
        <p:spPr>
          <a:xfrm>
            <a:off x="293050" y="133875"/>
            <a:ext cx="8417400" cy="7329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None/>
            </a:pPr>
            <a:r>
              <a:rPr b="1" lang="uk" sz="2200">
                <a:latin typeface="Montserrat"/>
                <a:ea typeface="Montserrat"/>
                <a:cs typeface="Montserrat"/>
                <a:sym typeface="Montserrat"/>
              </a:rPr>
              <a:t>НЕОЧІКУВАНІ ВАРІАНТИ ВТОРИННОЇ СИРОВИНИ</a:t>
            </a:r>
            <a:endParaRPr b="1" i="1" sz="2200">
              <a:latin typeface="Montserrat"/>
              <a:ea typeface="Montserrat"/>
              <a:cs typeface="Montserrat"/>
              <a:sym typeface="Montserrat"/>
            </a:endParaRPr>
          </a:p>
        </p:txBody>
      </p:sp>
      <p:pic>
        <p:nvPicPr>
          <p:cNvPr id="803" name="Google Shape;803;p60"/>
          <p:cNvPicPr preferRelativeResize="0"/>
          <p:nvPr/>
        </p:nvPicPr>
        <p:blipFill rotWithShape="1">
          <a:blip r:embed="rId6">
            <a:alphaModFix/>
          </a:blip>
          <a:srcRect b="11261" l="0" r="0" t="0"/>
          <a:stretch/>
        </p:blipFill>
        <p:spPr>
          <a:xfrm>
            <a:off x="2033881" y="741846"/>
            <a:ext cx="1758389" cy="1165995"/>
          </a:xfrm>
          <a:prstGeom prst="rect">
            <a:avLst/>
          </a:prstGeom>
          <a:noFill/>
          <a:ln>
            <a:noFill/>
          </a:ln>
        </p:spPr>
      </p:pic>
      <p:sp>
        <p:nvSpPr>
          <p:cNvPr id="804" name="Google Shape;804;p60"/>
          <p:cNvSpPr txBox="1"/>
          <p:nvPr/>
        </p:nvSpPr>
        <p:spPr>
          <a:xfrm>
            <a:off x="1628975" y="2112640"/>
            <a:ext cx="2558100" cy="303600"/>
          </a:xfrm>
          <a:prstGeom prst="rect">
            <a:avLst/>
          </a:prstGeom>
          <a:noFill/>
          <a:ln>
            <a:noFill/>
          </a:ln>
        </p:spPr>
        <p:txBody>
          <a:bodyPr anchorCtr="0" anchor="t" bIns="77950" lIns="77950" spcFirstLastPara="1" rIns="77950" wrap="square" tIns="77950">
            <a:spAutoFit/>
          </a:bodyPr>
          <a:lstStyle/>
          <a:p>
            <a:pPr indent="0" lvl="0" marL="0" rtl="0" algn="ctr">
              <a:lnSpc>
                <a:spcPct val="111111"/>
              </a:lnSpc>
              <a:spcBef>
                <a:spcPts val="2217"/>
              </a:spcBef>
              <a:spcAft>
                <a:spcPts val="2217"/>
              </a:spcAft>
              <a:buNone/>
            </a:pPr>
            <a:r>
              <a:rPr b="1" lang="uk" sz="949">
                <a:solidFill>
                  <a:schemeClr val="dk1"/>
                </a:solidFill>
                <a:highlight>
                  <a:schemeClr val="lt1"/>
                </a:highlight>
                <a:latin typeface="Montserrat"/>
                <a:ea typeface="Montserrat"/>
                <a:cs typeface="Montserrat"/>
                <a:sym typeface="Montserrat"/>
              </a:rPr>
              <a:t>Папір з опалого листя</a:t>
            </a:r>
            <a:endParaRPr b="1" sz="949"/>
          </a:p>
        </p:txBody>
      </p:sp>
      <p:sp>
        <p:nvSpPr>
          <p:cNvPr id="805" name="Google Shape;805;p60"/>
          <p:cNvSpPr/>
          <p:nvPr/>
        </p:nvSpPr>
        <p:spPr>
          <a:xfrm>
            <a:off x="2441667" y="1824926"/>
            <a:ext cx="932700" cy="271200"/>
          </a:xfrm>
          <a:prstGeom prst="roundRect">
            <a:avLst>
              <a:gd fmla="val 37562" name="adj"/>
            </a:avLst>
          </a:prstGeom>
          <a:solidFill>
            <a:srgbClr val="00AFEF"/>
          </a:solidFill>
          <a:ln>
            <a:noFill/>
          </a:ln>
        </p:spPr>
        <p:txBody>
          <a:bodyPr anchorCtr="0" anchor="ctr" bIns="77950" lIns="77950" spcFirstLastPara="1" rIns="77950" wrap="square" tIns="77950">
            <a:noAutofit/>
          </a:bodyPr>
          <a:lstStyle/>
          <a:p>
            <a:pPr indent="0" lvl="0" marL="0" rtl="0" algn="ctr">
              <a:spcBef>
                <a:spcPts val="0"/>
              </a:spcBef>
              <a:spcAft>
                <a:spcPts val="0"/>
              </a:spcAft>
              <a:buNone/>
            </a:pPr>
            <a:r>
              <a:t/>
            </a:r>
            <a:endParaRPr sz="1194"/>
          </a:p>
        </p:txBody>
      </p:sp>
      <p:sp>
        <p:nvSpPr>
          <p:cNvPr id="806" name="Google Shape;806;p60"/>
          <p:cNvSpPr txBox="1"/>
          <p:nvPr/>
        </p:nvSpPr>
        <p:spPr>
          <a:xfrm>
            <a:off x="2448105" y="1809031"/>
            <a:ext cx="912300" cy="303600"/>
          </a:xfrm>
          <a:prstGeom prst="rect">
            <a:avLst/>
          </a:prstGeom>
          <a:noFill/>
          <a:ln>
            <a:noFill/>
          </a:ln>
        </p:spPr>
        <p:txBody>
          <a:bodyPr anchorCtr="0" anchor="t" bIns="77950" lIns="77950" spcFirstLastPara="1" rIns="77950" wrap="square" tIns="77950">
            <a:spAutoFit/>
          </a:bodyPr>
          <a:lstStyle/>
          <a:p>
            <a:pPr indent="0" lvl="0" marL="0" rtl="0" algn="ctr">
              <a:lnSpc>
                <a:spcPct val="111111"/>
              </a:lnSpc>
              <a:spcBef>
                <a:spcPts val="2217"/>
              </a:spcBef>
              <a:spcAft>
                <a:spcPts val="2217"/>
              </a:spcAft>
              <a:buNone/>
            </a:pPr>
            <a:r>
              <a:rPr b="1" lang="uk" sz="949">
                <a:solidFill>
                  <a:schemeClr val="dk1"/>
                </a:solidFill>
                <a:latin typeface="Montserrat"/>
                <a:ea typeface="Montserrat"/>
                <a:cs typeface="Montserrat"/>
                <a:sym typeface="Montserrat"/>
              </a:rPr>
              <a:t>Україна</a:t>
            </a:r>
            <a:endParaRPr b="1" sz="949"/>
          </a:p>
        </p:txBody>
      </p:sp>
      <p:sp>
        <p:nvSpPr>
          <p:cNvPr id="807" name="Google Shape;807;p60"/>
          <p:cNvSpPr txBox="1"/>
          <p:nvPr/>
        </p:nvSpPr>
        <p:spPr>
          <a:xfrm>
            <a:off x="4517623" y="2112632"/>
            <a:ext cx="3174300" cy="449400"/>
          </a:xfrm>
          <a:prstGeom prst="rect">
            <a:avLst/>
          </a:prstGeom>
          <a:noFill/>
          <a:ln>
            <a:noFill/>
          </a:ln>
        </p:spPr>
        <p:txBody>
          <a:bodyPr anchorCtr="0" anchor="t" bIns="77950" lIns="77950" spcFirstLastPara="1" rIns="77950" wrap="square" tIns="77950">
            <a:spAutoFit/>
          </a:bodyPr>
          <a:lstStyle/>
          <a:p>
            <a:pPr indent="0" lvl="0" marL="0" rtl="0" algn="ctr">
              <a:lnSpc>
                <a:spcPct val="100000"/>
              </a:lnSpc>
              <a:spcBef>
                <a:spcPts val="2217"/>
              </a:spcBef>
              <a:spcAft>
                <a:spcPts val="2217"/>
              </a:spcAft>
              <a:buNone/>
            </a:pPr>
            <a:r>
              <a:rPr b="1" lang="uk" sz="949">
                <a:solidFill>
                  <a:schemeClr val="dk1"/>
                </a:solidFill>
                <a:highlight>
                  <a:schemeClr val="lt1"/>
                </a:highlight>
                <a:latin typeface="Montserrat"/>
                <a:ea typeface="Montserrat"/>
                <a:cs typeface="Montserrat"/>
                <a:sym typeface="Montserrat"/>
              </a:rPr>
              <a:t>Підошва, що на 20 % складається</a:t>
            </a:r>
            <a:br>
              <a:rPr b="1" lang="uk" sz="949">
                <a:solidFill>
                  <a:schemeClr val="dk1"/>
                </a:solidFill>
                <a:highlight>
                  <a:schemeClr val="lt1"/>
                </a:highlight>
                <a:latin typeface="Montserrat"/>
                <a:ea typeface="Montserrat"/>
                <a:cs typeface="Montserrat"/>
                <a:sym typeface="Montserrat"/>
              </a:rPr>
            </a:br>
            <a:r>
              <a:rPr b="1" lang="uk" sz="949">
                <a:solidFill>
                  <a:schemeClr val="dk1"/>
                </a:solidFill>
                <a:highlight>
                  <a:schemeClr val="lt1"/>
                </a:highlight>
                <a:latin typeface="Montserrat"/>
                <a:ea typeface="Montserrat"/>
                <a:cs typeface="Montserrat"/>
                <a:sym typeface="Montserrat"/>
              </a:rPr>
              <a:t>із жувальних гумок</a:t>
            </a:r>
            <a:endParaRPr b="1" sz="949"/>
          </a:p>
        </p:txBody>
      </p:sp>
      <p:sp>
        <p:nvSpPr>
          <p:cNvPr id="808" name="Google Shape;808;p60"/>
          <p:cNvSpPr/>
          <p:nvPr/>
        </p:nvSpPr>
        <p:spPr>
          <a:xfrm>
            <a:off x="5479401" y="1829692"/>
            <a:ext cx="1254600" cy="271200"/>
          </a:xfrm>
          <a:prstGeom prst="roundRect">
            <a:avLst>
              <a:gd fmla="val 37562" name="adj"/>
            </a:avLst>
          </a:prstGeom>
          <a:solidFill>
            <a:srgbClr val="D7ADF9"/>
          </a:solidFill>
          <a:ln>
            <a:noFill/>
          </a:ln>
        </p:spPr>
        <p:txBody>
          <a:bodyPr anchorCtr="0" anchor="ctr" bIns="77950" lIns="77950" spcFirstLastPara="1" rIns="77950" wrap="square" tIns="77950">
            <a:noAutofit/>
          </a:bodyPr>
          <a:lstStyle/>
          <a:p>
            <a:pPr indent="0" lvl="0" marL="0" rtl="0" algn="ctr">
              <a:spcBef>
                <a:spcPts val="0"/>
              </a:spcBef>
              <a:spcAft>
                <a:spcPts val="0"/>
              </a:spcAft>
              <a:buNone/>
            </a:pPr>
            <a:r>
              <a:t/>
            </a:r>
            <a:endParaRPr sz="1194"/>
          </a:p>
        </p:txBody>
      </p:sp>
      <p:sp>
        <p:nvSpPr>
          <p:cNvPr id="809" name="Google Shape;809;p60"/>
          <p:cNvSpPr txBox="1"/>
          <p:nvPr/>
        </p:nvSpPr>
        <p:spPr>
          <a:xfrm>
            <a:off x="1628975" y="4424489"/>
            <a:ext cx="2558100" cy="303600"/>
          </a:xfrm>
          <a:prstGeom prst="rect">
            <a:avLst/>
          </a:prstGeom>
          <a:noFill/>
          <a:ln>
            <a:noFill/>
          </a:ln>
        </p:spPr>
        <p:txBody>
          <a:bodyPr anchorCtr="0" anchor="t" bIns="77950" lIns="77950" spcFirstLastPara="1" rIns="77950" wrap="square" tIns="77950">
            <a:spAutoFit/>
          </a:bodyPr>
          <a:lstStyle/>
          <a:p>
            <a:pPr indent="0" lvl="0" marL="0" rtl="0" algn="ctr">
              <a:lnSpc>
                <a:spcPct val="111111"/>
              </a:lnSpc>
              <a:spcBef>
                <a:spcPts val="2217"/>
              </a:spcBef>
              <a:spcAft>
                <a:spcPts val="2217"/>
              </a:spcAft>
              <a:buNone/>
            </a:pPr>
            <a:r>
              <a:rPr b="1" lang="uk" sz="949">
                <a:solidFill>
                  <a:schemeClr val="dk1"/>
                </a:solidFill>
                <a:highlight>
                  <a:schemeClr val="lt1"/>
                </a:highlight>
                <a:latin typeface="Montserrat"/>
                <a:ea typeface="Montserrat"/>
                <a:cs typeface="Montserrat"/>
                <a:sym typeface="Montserrat"/>
              </a:rPr>
              <a:t>Перші у світі окуляри з кави</a:t>
            </a:r>
            <a:endParaRPr b="1" sz="949"/>
          </a:p>
        </p:txBody>
      </p:sp>
      <p:sp>
        <p:nvSpPr>
          <p:cNvPr id="810" name="Google Shape;810;p60"/>
          <p:cNvSpPr txBox="1"/>
          <p:nvPr/>
        </p:nvSpPr>
        <p:spPr>
          <a:xfrm>
            <a:off x="4626073" y="4424498"/>
            <a:ext cx="2957400" cy="303600"/>
          </a:xfrm>
          <a:prstGeom prst="rect">
            <a:avLst/>
          </a:prstGeom>
          <a:noFill/>
          <a:ln>
            <a:noFill/>
          </a:ln>
        </p:spPr>
        <p:txBody>
          <a:bodyPr anchorCtr="0" anchor="t" bIns="77950" lIns="77950" spcFirstLastPara="1" rIns="77950" wrap="square" tIns="77950">
            <a:spAutoFit/>
          </a:bodyPr>
          <a:lstStyle/>
          <a:p>
            <a:pPr indent="0" lvl="0" marL="0" rtl="0" algn="ctr">
              <a:lnSpc>
                <a:spcPct val="111111"/>
              </a:lnSpc>
              <a:spcBef>
                <a:spcPts val="2217"/>
              </a:spcBef>
              <a:spcAft>
                <a:spcPts val="2217"/>
              </a:spcAft>
              <a:buNone/>
            </a:pPr>
            <a:r>
              <a:rPr b="1" lang="uk" sz="949">
                <a:solidFill>
                  <a:schemeClr val="dk1"/>
                </a:solidFill>
                <a:highlight>
                  <a:schemeClr val="lt1"/>
                </a:highlight>
                <a:latin typeface="Montserrat"/>
                <a:ea typeface="Montserrat"/>
                <a:cs typeface="Montserrat"/>
                <a:sym typeface="Montserrat"/>
              </a:rPr>
              <a:t>Тканина з апельсинових шкірок</a:t>
            </a:r>
            <a:endParaRPr b="1" sz="949"/>
          </a:p>
        </p:txBody>
      </p:sp>
      <p:sp>
        <p:nvSpPr>
          <p:cNvPr id="811" name="Google Shape;811;p60"/>
          <p:cNvSpPr txBox="1"/>
          <p:nvPr/>
        </p:nvSpPr>
        <p:spPr>
          <a:xfrm>
            <a:off x="5519024" y="1809021"/>
            <a:ext cx="1184400" cy="303600"/>
          </a:xfrm>
          <a:prstGeom prst="rect">
            <a:avLst/>
          </a:prstGeom>
          <a:noFill/>
          <a:ln>
            <a:noFill/>
          </a:ln>
        </p:spPr>
        <p:txBody>
          <a:bodyPr anchorCtr="0" anchor="t" bIns="77950" lIns="77950" spcFirstLastPara="1" rIns="77950" wrap="square" tIns="77950">
            <a:spAutoFit/>
          </a:bodyPr>
          <a:lstStyle/>
          <a:p>
            <a:pPr indent="0" lvl="0" marL="0" rtl="0" algn="ctr">
              <a:lnSpc>
                <a:spcPct val="111111"/>
              </a:lnSpc>
              <a:spcBef>
                <a:spcPts val="2217"/>
              </a:spcBef>
              <a:spcAft>
                <a:spcPts val="2217"/>
              </a:spcAft>
              <a:buNone/>
            </a:pPr>
            <a:r>
              <a:rPr b="1" lang="uk" sz="949">
                <a:solidFill>
                  <a:schemeClr val="dk1"/>
                </a:solidFill>
                <a:latin typeface="Montserrat"/>
                <a:ea typeface="Montserrat"/>
                <a:cs typeface="Montserrat"/>
                <a:sym typeface="Montserrat"/>
              </a:rPr>
              <a:t>Нідерланди</a:t>
            </a:r>
            <a:endParaRPr b="1" sz="949"/>
          </a:p>
        </p:txBody>
      </p:sp>
      <p:sp>
        <p:nvSpPr>
          <p:cNvPr id="812" name="Google Shape;812;p60"/>
          <p:cNvSpPr txBox="1"/>
          <p:nvPr/>
        </p:nvSpPr>
        <p:spPr>
          <a:xfrm>
            <a:off x="251625" y="4813472"/>
            <a:ext cx="8159100" cy="292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uk" sz="700">
                <a:latin typeface="Montserrat SemiBold"/>
                <a:ea typeface="Montserrat SemiBold"/>
                <a:cs typeface="Montserrat SemiBold"/>
                <a:sym typeface="Montserrat SemiBold"/>
              </a:rPr>
              <a:t>Матеріали та зображення використані з відкритих джерел з навчально-пізнавальною </a:t>
            </a:r>
            <a:r>
              <a:rPr lang="uk" sz="700">
                <a:latin typeface="Montserrat SemiBold"/>
                <a:ea typeface="Montserrat SemiBold"/>
                <a:cs typeface="Montserrat SemiBold"/>
                <a:sym typeface="Montserrat SemiBold"/>
              </a:rPr>
              <a:t>метою</a:t>
            </a:r>
            <a:r>
              <a:rPr lang="uk" sz="700">
                <a:latin typeface="Montserrat SemiBold"/>
                <a:ea typeface="Montserrat SemiBold"/>
                <a:cs typeface="Montserrat SemiBold"/>
                <a:sym typeface="Montserrat SemiBold"/>
              </a:rPr>
              <a:t>.</a:t>
            </a:r>
            <a:endParaRPr sz="700">
              <a:latin typeface="Montserrat SemiBold"/>
              <a:ea typeface="Montserrat SemiBold"/>
              <a:cs typeface="Montserrat SemiBold"/>
              <a:sym typeface="Montserrat SemiBold"/>
            </a:endParaRPr>
          </a:p>
        </p:txBody>
      </p:sp>
      <p:sp>
        <p:nvSpPr>
          <p:cNvPr id="813" name="Google Shape;813;p60"/>
          <p:cNvSpPr/>
          <p:nvPr/>
        </p:nvSpPr>
        <p:spPr>
          <a:xfrm>
            <a:off x="2446717" y="4134491"/>
            <a:ext cx="932700" cy="271200"/>
          </a:xfrm>
          <a:prstGeom prst="roundRect">
            <a:avLst>
              <a:gd fmla="val 37562" name="adj"/>
            </a:avLst>
          </a:prstGeom>
          <a:solidFill>
            <a:srgbClr val="00AFEF"/>
          </a:solidFill>
          <a:ln>
            <a:noFill/>
          </a:ln>
        </p:spPr>
        <p:txBody>
          <a:bodyPr anchorCtr="0" anchor="ctr" bIns="77950" lIns="77950" spcFirstLastPara="1" rIns="77950" wrap="square" tIns="77950">
            <a:noAutofit/>
          </a:bodyPr>
          <a:lstStyle/>
          <a:p>
            <a:pPr indent="0" lvl="0" marL="0" rtl="0" algn="ctr">
              <a:spcBef>
                <a:spcPts val="0"/>
              </a:spcBef>
              <a:spcAft>
                <a:spcPts val="0"/>
              </a:spcAft>
              <a:buNone/>
            </a:pPr>
            <a:r>
              <a:t/>
            </a:r>
            <a:endParaRPr sz="1194"/>
          </a:p>
        </p:txBody>
      </p:sp>
      <p:sp>
        <p:nvSpPr>
          <p:cNvPr id="814" name="Google Shape;814;p60"/>
          <p:cNvSpPr txBox="1"/>
          <p:nvPr/>
        </p:nvSpPr>
        <p:spPr>
          <a:xfrm>
            <a:off x="2453155" y="4118596"/>
            <a:ext cx="912300" cy="303600"/>
          </a:xfrm>
          <a:prstGeom prst="rect">
            <a:avLst/>
          </a:prstGeom>
          <a:noFill/>
          <a:ln>
            <a:noFill/>
          </a:ln>
        </p:spPr>
        <p:txBody>
          <a:bodyPr anchorCtr="0" anchor="t" bIns="77950" lIns="77950" spcFirstLastPara="1" rIns="77950" wrap="square" tIns="77950">
            <a:spAutoFit/>
          </a:bodyPr>
          <a:lstStyle/>
          <a:p>
            <a:pPr indent="0" lvl="0" marL="0" rtl="0" algn="ctr">
              <a:lnSpc>
                <a:spcPct val="111111"/>
              </a:lnSpc>
              <a:spcBef>
                <a:spcPts val="2217"/>
              </a:spcBef>
              <a:spcAft>
                <a:spcPts val="2217"/>
              </a:spcAft>
              <a:buNone/>
            </a:pPr>
            <a:r>
              <a:rPr b="1" lang="uk" sz="949">
                <a:solidFill>
                  <a:schemeClr val="dk1"/>
                </a:solidFill>
                <a:latin typeface="Montserrat"/>
                <a:ea typeface="Montserrat"/>
                <a:cs typeface="Montserrat"/>
                <a:sym typeface="Montserrat"/>
              </a:rPr>
              <a:t>Україна</a:t>
            </a:r>
            <a:endParaRPr b="1" sz="949"/>
          </a:p>
        </p:txBody>
      </p:sp>
      <p:sp>
        <p:nvSpPr>
          <p:cNvPr id="815" name="Google Shape;815;p60"/>
          <p:cNvSpPr/>
          <p:nvPr/>
        </p:nvSpPr>
        <p:spPr>
          <a:xfrm>
            <a:off x="5644871" y="4134191"/>
            <a:ext cx="932700" cy="271200"/>
          </a:xfrm>
          <a:prstGeom prst="roundRect">
            <a:avLst>
              <a:gd fmla="val 37562" name="adj"/>
            </a:avLst>
          </a:prstGeom>
          <a:solidFill>
            <a:srgbClr val="FBBD04"/>
          </a:solidFill>
          <a:ln>
            <a:noFill/>
          </a:ln>
        </p:spPr>
        <p:txBody>
          <a:bodyPr anchorCtr="0" anchor="ctr" bIns="77950" lIns="77950" spcFirstLastPara="1" rIns="77950" wrap="square" tIns="77950">
            <a:noAutofit/>
          </a:bodyPr>
          <a:lstStyle/>
          <a:p>
            <a:pPr indent="0" lvl="0" marL="0" rtl="0" algn="ctr">
              <a:spcBef>
                <a:spcPts val="0"/>
              </a:spcBef>
              <a:spcAft>
                <a:spcPts val="0"/>
              </a:spcAft>
              <a:buNone/>
            </a:pPr>
            <a:r>
              <a:t/>
            </a:r>
            <a:endParaRPr sz="1194"/>
          </a:p>
        </p:txBody>
      </p:sp>
      <p:sp>
        <p:nvSpPr>
          <p:cNvPr id="816" name="Google Shape;816;p60"/>
          <p:cNvSpPr txBox="1"/>
          <p:nvPr/>
        </p:nvSpPr>
        <p:spPr>
          <a:xfrm>
            <a:off x="5651309" y="4118296"/>
            <a:ext cx="912300" cy="303600"/>
          </a:xfrm>
          <a:prstGeom prst="rect">
            <a:avLst/>
          </a:prstGeom>
          <a:noFill/>
          <a:ln>
            <a:noFill/>
          </a:ln>
        </p:spPr>
        <p:txBody>
          <a:bodyPr anchorCtr="0" anchor="t" bIns="77950" lIns="77950" spcFirstLastPara="1" rIns="77950" wrap="square" tIns="77950">
            <a:spAutoFit/>
          </a:bodyPr>
          <a:lstStyle/>
          <a:p>
            <a:pPr indent="0" lvl="0" marL="0" rtl="0" algn="ctr">
              <a:lnSpc>
                <a:spcPct val="111111"/>
              </a:lnSpc>
              <a:spcBef>
                <a:spcPts val="2217"/>
              </a:spcBef>
              <a:spcAft>
                <a:spcPts val="2217"/>
              </a:spcAft>
              <a:buNone/>
            </a:pPr>
            <a:r>
              <a:rPr b="1" lang="uk" sz="949">
                <a:solidFill>
                  <a:schemeClr val="dk1"/>
                </a:solidFill>
                <a:latin typeface="Montserrat"/>
                <a:ea typeface="Montserrat"/>
                <a:cs typeface="Montserrat"/>
                <a:sym typeface="Montserrat"/>
              </a:rPr>
              <a:t>Італія</a:t>
            </a:r>
            <a:endParaRPr b="1" sz="949"/>
          </a:p>
        </p:txBody>
      </p:sp>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0" name="Shape 820"/>
        <p:cNvGrpSpPr/>
        <p:nvPr/>
      </p:nvGrpSpPr>
      <p:grpSpPr>
        <a:xfrm>
          <a:off x="0" y="0"/>
          <a:ext cx="0" cy="0"/>
          <a:chOff x="0" y="0"/>
          <a:chExt cx="0" cy="0"/>
        </a:xfrm>
      </p:grpSpPr>
      <p:sp>
        <p:nvSpPr>
          <p:cNvPr id="821" name="Google Shape;821;p61"/>
          <p:cNvSpPr/>
          <p:nvPr/>
        </p:nvSpPr>
        <p:spPr>
          <a:xfrm>
            <a:off x="4792475" y="1237075"/>
            <a:ext cx="4053900" cy="1886400"/>
          </a:xfrm>
          <a:prstGeom prst="roundRect">
            <a:avLst>
              <a:gd fmla="val 7018" name="adj"/>
            </a:avLst>
          </a:prstGeom>
          <a:solidFill>
            <a:srgbClr val="FBBD04"/>
          </a:solidFill>
          <a:ln>
            <a:noFill/>
          </a:ln>
        </p:spPr>
        <p:txBody>
          <a:bodyPr anchorCtr="0" anchor="ctr" bIns="143275" lIns="143275" spcFirstLastPara="1" rIns="143275" wrap="square" tIns="143275">
            <a:noAutofit/>
          </a:bodyPr>
          <a:lstStyle/>
          <a:p>
            <a:pPr indent="0" lvl="0" marL="0" rtl="0" algn="ctr">
              <a:spcBef>
                <a:spcPts val="0"/>
              </a:spcBef>
              <a:spcAft>
                <a:spcPts val="0"/>
              </a:spcAft>
              <a:buNone/>
            </a:pPr>
            <a:r>
              <a:t/>
            </a:r>
            <a:endParaRPr sz="2194"/>
          </a:p>
        </p:txBody>
      </p:sp>
      <p:sp>
        <p:nvSpPr>
          <p:cNvPr id="822" name="Google Shape;822;p61"/>
          <p:cNvSpPr/>
          <p:nvPr/>
        </p:nvSpPr>
        <p:spPr>
          <a:xfrm>
            <a:off x="444000" y="1237075"/>
            <a:ext cx="4053900" cy="1886400"/>
          </a:xfrm>
          <a:prstGeom prst="roundRect">
            <a:avLst>
              <a:gd fmla="val 5564" name="adj"/>
            </a:avLst>
          </a:prstGeom>
          <a:solidFill>
            <a:srgbClr val="52D893"/>
          </a:solidFill>
          <a:ln>
            <a:noFill/>
          </a:ln>
        </p:spPr>
        <p:txBody>
          <a:bodyPr anchorCtr="0" anchor="ctr" bIns="143275" lIns="143275" spcFirstLastPara="1" rIns="143275" wrap="square" tIns="143275">
            <a:noAutofit/>
          </a:bodyPr>
          <a:lstStyle/>
          <a:p>
            <a:pPr indent="0" lvl="0" marL="0" rtl="0" algn="ctr">
              <a:spcBef>
                <a:spcPts val="0"/>
              </a:spcBef>
              <a:spcAft>
                <a:spcPts val="0"/>
              </a:spcAft>
              <a:buNone/>
            </a:pPr>
            <a:r>
              <a:t/>
            </a:r>
            <a:endParaRPr sz="2194"/>
          </a:p>
        </p:txBody>
      </p:sp>
      <p:sp>
        <p:nvSpPr>
          <p:cNvPr id="823" name="Google Shape;823;p61"/>
          <p:cNvSpPr txBox="1"/>
          <p:nvPr/>
        </p:nvSpPr>
        <p:spPr>
          <a:xfrm>
            <a:off x="293050" y="255025"/>
            <a:ext cx="8487000" cy="8160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SemiBold"/>
                <a:ea typeface="Montserrat SemiBold"/>
                <a:cs typeface="Montserrat SemiBold"/>
                <a:sym typeface="Montserrat SemiBold"/>
              </a:rPr>
              <a:t>А ОСЬ ОРГАНІЧНІ ВІДХОДИ МИ МОЖЕМО САМОСТІЙНО ПЕРЕРОБЛЯТИ НА </a:t>
            </a:r>
            <a:r>
              <a:rPr b="1" lang="uk" sz="2200">
                <a:latin typeface="Montserrat"/>
                <a:ea typeface="Montserrat"/>
                <a:cs typeface="Montserrat"/>
                <a:sym typeface="Montserrat"/>
              </a:rPr>
              <a:t>КОМПОСТ</a:t>
            </a:r>
            <a:endParaRPr b="1" i="1" sz="2200">
              <a:latin typeface="Montserrat"/>
              <a:ea typeface="Montserrat"/>
              <a:cs typeface="Montserrat"/>
              <a:sym typeface="Montserrat"/>
            </a:endParaRPr>
          </a:p>
        </p:txBody>
      </p:sp>
      <p:sp>
        <p:nvSpPr>
          <p:cNvPr id="824" name="Google Shape;824;p61"/>
          <p:cNvSpPr txBox="1"/>
          <p:nvPr/>
        </p:nvSpPr>
        <p:spPr>
          <a:xfrm>
            <a:off x="751500" y="1492650"/>
            <a:ext cx="3535200" cy="1548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1800">
                <a:latin typeface="Montserrat"/>
                <a:ea typeface="Montserrat"/>
                <a:cs typeface="Montserrat"/>
                <a:sym typeface="Montserrat"/>
              </a:rPr>
              <a:t>Компост — ґрунтоподібне добриво для рослин</a:t>
            </a:r>
            <a:endParaRPr b="1" i="1" sz="1800">
              <a:latin typeface="Montserrat"/>
              <a:ea typeface="Montserrat"/>
              <a:cs typeface="Montserrat"/>
              <a:sym typeface="Montserrat"/>
            </a:endParaRPr>
          </a:p>
        </p:txBody>
      </p:sp>
      <p:sp>
        <p:nvSpPr>
          <p:cNvPr id="825" name="Google Shape;825;p61"/>
          <p:cNvSpPr txBox="1"/>
          <p:nvPr/>
        </p:nvSpPr>
        <p:spPr>
          <a:xfrm>
            <a:off x="5093000" y="1543232"/>
            <a:ext cx="3579300" cy="1548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1800">
                <a:latin typeface="Montserrat"/>
                <a:ea typeface="Montserrat"/>
                <a:cs typeface="Montserrat"/>
                <a:sym typeface="Montserrat"/>
              </a:rPr>
              <a:t>Компостування — природний процес розкладання органічних відходів</a:t>
            </a:r>
            <a:endParaRPr b="1" i="1" sz="1800">
              <a:latin typeface="Montserrat"/>
              <a:ea typeface="Montserrat"/>
              <a:cs typeface="Montserrat"/>
              <a:sym typeface="Montserrat"/>
            </a:endParaRPr>
          </a:p>
        </p:txBody>
      </p:sp>
      <p:pic>
        <p:nvPicPr>
          <p:cNvPr id="826" name="Google Shape;826;p61"/>
          <p:cNvPicPr preferRelativeResize="0"/>
          <p:nvPr/>
        </p:nvPicPr>
        <p:blipFill>
          <a:blip r:embed="rId3">
            <a:alphaModFix/>
          </a:blip>
          <a:stretch>
            <a:fillRect/>
          </a:stretch>
        </p:blipFill>
        <p:spPr>
          <a:xfrm>
            <a:off x="2684627" y="2571743"/>
            <a:ext cx="3535200" cy="235679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0" name="Shape 830"/>
        <p:cNvGrpSpPr/>
        <p:nvPr/>
      </p:nvGrpSpPr>
      <p:grpSpPr>
        <a:xfrm>
          <a:off x="0" y="0"/>
          <a:ext cx="0" cy="0"/>
          <a:chOff x="0" y="0"/>
          <a:chExt cx="0" cy="0"/>
        </a:xfrm>
      </p:grpSpPr>
      <p:sp>
        <p:nvSpPr>
          <p:cNvPr id="831" name="Google Shape;831;p62"/>
          <p:cNvSpPr txBox="1"/>
          <p:nvPr/>
        </p:nvSpPr>
        <p:spPr>
          <a:xfrm>
            <a:off x="674826" y="303210"/>
            <a:ext cx="3000000" cy="708000"/>
          </a:xfrm>
          <a:prstGeom prst="rect">
            <a:avLst/>
          </a:prstGeom>
          <a:noFill/>
          <a:ln>
            <a:noFill/>
          </a:ln>
        </p:spPr>
        <p:txBody>
          <a:bodyPr anchorCtr="0" anchor="t" bIns="91425" lIns="91425" spcFirstLastPara="1" rIns="91425" wrap="square" tIns="91425">
            <a:spAutoFit/>
          </a:bodyPr>
          <a:lstStyle/>
          <a:p>
            <a:pPr indent="0" lvl="0" marL="0" rtl="0" algn="ctr">
              <a:lnSpc>
                <a:spcPct val="100000"/>
              </a:lnSpc>
              <a:spcBef>
                <a:spcPts val="0"/>
              </a:spcBef>
              <a:spcAft>
                <a:spcPts val="0"/>
              </a:spcAft>
              <a:buNone/>
            </a:pPr>
            <a:r>
              <a:rPr b="1" lang="uk" sz="1700">
                <a:solidFill>
                  <a:srgbClr val="000000"/>
                </a:solidFill>
                <a:latin typeface="Montserrat"/>
                <a:ea typeface="Montserrat"/>
                <a:cs typeface="Montserrat"/>
                <a:sym typeface="Montserrat"/>
              </a:rPr>
              <a:t>ЩО МОЖНА КОМПОСТУВАТИ </a:t>
            </a:r>
            <a:endParaRPr sz="1700"/>
          </a:p>
        </p:txBody>
      </p:sp>
      <p:sp>
        <p:nvSpPr>
          <p:cNvPr id="832" name="Google Shape;832;p62"/>
          <p:cNvSpPr/>
          <p:nvPr/>
        </p:nvSpPr>
        <p:spPr>
          <a:xfrm>
            <a:off x="472750" y="1392935"/>
            <a:ext cx="1907700" cy="5982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33" name="Google Shape;833;p62"/>
          <p:cNvSpPr/>
          <p:nvPr/>
        </p:nvSpPr>
        <p:spPr>
          <a:xfrm>
            <a:off x="472750" y="2053698"/>
            <a:ext cx="1907700" cy="5982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34" name="Google Shape;834;p62"/>
          <p:cNvSpPr/>
          <p:nvPr/>
        </p:nvSpPr>
        <p:spPr>
          <a:xfrm>
            <a:off x="472750" y="2713349"/>
            <a:ext cx="1907700" cy="5982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35" name="Google Shape;835;p62"/>
          <p:cNvSpPr/>
          <p:nvPr/>
        </p:nvSpPr>
        <p:spPr>
          <a:xfrm>
            <a:off x="2438850" y="1392935"/>
            <a:ext cx="1907700" cy="5982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36" name="Google Shape;836;p62"/>
          <p:cNvSpPr/>
          <p:nvPr/>
        </p:nvSpPr>
        <p:spPr>
          <a:xfrm>
            <a:off x="2438850" y="2053698"/>
            <a:ext cx="1907700" cy="5982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37" name="Google Shape;837;p62"/>
          <p:cNvSpPr/>
          <p:nvPr/>
        </p:nvSpPr>
        <p:spPr>
          <a:xfrm>
            <a:off x="2438850" y="2713349"/>
            <a:ext cx="1907700" cy="5982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38" name="Google Shape;838;p62"/>
          <p:cNvSpPr txBox="1"/>
          <p:nvPr/>
        </p:nvSpPr>
        <p:spPr>
          <a:xfrm>
            <a:off x="4786425" y="359050"/>
            <a:ext cx="3765000" cy="708000"/>
          </a:xfrm>
          <a:prstGeom prst="rect">
            <a:avLst/>
          </a:prstGeom>
          <a:noFill/>
          <a:ln>
            <a:noFill/>
          </a:ln>
        </p:spPr>
        <p:txBody>
          <a:bodyPr anchorCtr="0" anchor="t" bIns="91425" lIns="91425" spcFirstLastPara="1" rIns="91425" wrap="square" tIns="91425">
            <a:spAutoFit/>
          </a:bodyPr>
          <a:lstStyle/>
          <a:p>
            <a:pPr indent="0" lvl="0" marL="0" rtl="0" algn="ctr">
              <a:lnSpc>
                <a:spcPct val="100000"/>
              </a:lnSpc>
              <a:spcBef>
                <a:spcPts val="0"/>
              </a:spcBef>
              <a:spcAft>
                <a:spcPts val="0"/>
              </a:spcAft>
              <a:buNone/>
            </a:pPr>
            <a:r>
              <a:rPr b="1" lang="uk" sz="1700">
                <a:solidFill>
                  <a:srgbClr val="000000"/>
                </a:solidFill>
                <a:latin typeface="Montserrat"/>
                <a:ea typeface="Montserrat"/>
                <a:cs typeface="Montserrat"/>
                <a:sym typeface="Montserrat"/>
              </a:rPr>
              <a:t>ЩО НЕ МОЖНА КОМПОСТУВАТИ </a:t>
            </a:r>
            <a:endParaRPr sz="1700"/>
          </a:p>
        </p:txBody>
      </p:sp>
      <p:sp>
        <p:nvSpPr>
          <p:cNvPr id="839" name="Google Shape;839;p62"/>
          <p:cNvSpPr/>
          <p:nvPr/>
        </p:nvSpPr>
        <p:spPr>
          <a:xfrm>
            <a:off x="4889150" y="1380084"/>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0" name="Google Shape;840;p62"/>
          <p:cNvSpPr/>
          <p:nvPr/>
        </p:nvSpPr>
        <p:spPr>
          <a:xfrm>
            <a:off x="4889150" y="2055865"/>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1" name="Google Shape;841;p62"/>
          <p:cNvSpPr/>
          <p:nvPr/>
        </p:nvSpPr>
        <p:spPr>
          <a:xfrm>
            <a:off x="4889150" y="2730533"/>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2" name="Google Shape;842;p62"/>
          <p:cNvSpPr/>
          <p:nvPr/>
        </p:nvSpPr>
        <p:spPr>
          <a:xfrm>
            <a:off x="6855250" y="1380084"/>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3" name="Google Shape;843;p62"/>
          <p:cNvSpPr/>
          <p:nvPr/>
        </p:nvSpPr>
        <p:spPr>
          <a:xfrm>
            <a:off x="6855250" y="2055865"/>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4" name="Google Shape;844;p62"/>
          <p:cNvSpPr/>
          <p:nvPr/>
        </p:nvSpPr>
        <p:spPr>
          <a:xfrm>
            <a:off x="6855250" y="2730533"/>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5" name="Google Shape;845;p62"/>
          <p:cNvSpPr/>
          <p:nvPr/>
        </p:nvSpPr>
        <p:spPr>
          <a:xfrm>
            <a:off x="472750" y="3395843"/>
            <a:ext cx="1907700" cy="7080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46" name="Google Shape;846;p62"/>
          <p:cNvSpPr/>
          <p:nvPr/>
        </p:nvSpPr>
        <p:spPr>
          <a:xfrm>
            <a:off x="2438850" y="3395843"/>
            <a:ext cx="1907700" cy="708000"/>
          </a:xfrm>
          <a:prstGeom prst="roundRect">
            <a:avLst>
              <a:gd fmla="val 16667"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47" name="Google Shape;847;p62"/>
          <p:cNvSpPr/>
          <p:nvPr/>
        </p:nvSpPr>
        <p:spPr>
          <a:xfrm>
            <a:off x="4889150" y="3421349"/>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8" name="Google Shape;848;p62"/>
          <p:cNvSpPr/>
          <p:nvPr/>
        </p:nvSpPr>
        <p:spPr>
          <a:xfrm>
            <a:off x="6855250" y="3421349"/>
            <a:ext cx="1907700" cy="598200"/>
          </a:xfrm>
          <a:prstGeom prst="roundRect">
            <a:avLst>
              <a:gd fmla="val 16667" name="adj"/>
            </a:avLst>
          </a:prstGeom>
          <a:solidFill>
            <a:srgbClr val="FFC1D3"/>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sz="1580"/>
          </a:p>
        </p:txBody>
      </p:sp>
      <p:sp>
        <p:nvSpPr>
          <p:cNvPr id="849" name="Google Shape;849;p62"/>
          <p:cNvSpPr txBox="1"/>
          <p:nvPr/>
        </p:nvSpPr>
        <p:spPr>
          <a:xfrm>
            <a:off x="581450" y="1416760"/>
            <a:ext cx="1839300" cy="554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Залишки овочів, фруктів</a:t>
            </a:r>
            <a:endParaRPr b="1" sz="1200">
              <a:latin typeface="Montserrat"/>
              <a:ea typeface="Montserrat"/>
              <a:cs typeface="Montserrat"/>
              <a:sym typeface="Montserrat"/>
            </a:endParaRPr>
          </a:p>
        </p:txBody>
      </p:sp>
      <p:sp>
        <p:nvSpPr>
          <p:cNvPr id="850" name="Google Shape;850;p62"/>
          <p:cNvSpPr txBox="1"/>
          <p:nvPr/>
        </p:nvSpPr>
        <p:spPr>
          <a:xfrm>
            <a:off x="581450" y="2084331"/>
            <a:ext cx="1619400" cy="7389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Clr>
                <a:srgbClr val="000000"/>
              </a:buClr>
              <a:buSzPts val="1100"/>
              <a:buFont typeface="Arial"/>
              <a:buNone/>
            </a:pPr>
            <a:r>
              <a:rPr b="1" lang="uk" sz="1200">
                <a:solidFill>
                  <a:srgbClr val="000000"/>
                </a:solidFill>
                <a:latin typeface="Montserrat"/>
                <a:ea typeface="Montserrat"/>
                <a:cs typeface="Montserrat"/>
                <a:sym typeface="Montserrat"/>
              </a:rPr>
              <a:t>Чайні пакетики без пластику</a:t>
            </a:r>
            <a:endParaRPr b="1" sz="1200">
              <a:solidFill>
                <a:srgbClr val="000000"/>
              </a:solidFill>
              <a:latin typeface="Montserrat"/>
              <a:ea typeface="Montserrat"/>
              <a:cs typeface="Montserrat"/>
              <a:sym typeface="Montserrat"/>
            </a:endParaRPr>
          </a:p>
          <a:p>
            <a:pPr indent="0" lvl="0" marL="0" rtl="0" algn="l">
              <a:lnSpc>
                <a:spcPct val="100000"/>
              </a:lnSpc>
              <a:spcBef>
                <a:spcPts val="0"/>
              </a:spcBef>
              <a:spcAft>
                <a:spcPts val="0"/>
              </a:spcAft>
              <a:buNone/>
            </a:pPr>
            <a:r>
              <a:t/>
            </a:r>
            <a:endParaRPr b="1" sz="1200">
              <a:solidFill>
                <a:srgbClr val="000000"/>
              </a:solidFill>
              <a:latin typeface="Montserrat"/>
              <a:ea typeface="Montserrat"/>
              <a:cs typeface="Montserrat"/>
              <a:sym typeface="Montserrat"/>
            </a:endParaRPr>
          </a:p>
        </p:txBody>
      </p:sp>
      <p:sp>
        <p:nvSpPr>
          <p:cNvPr id="851" name="Google Shape;851;p62"/>
          <p:cNvSpPr txBox="1"/>
          <p:nvPr/>
        </p:nvSpPr>
        <p:spPr>
          <a:xfrm>
            <a:off x="581450" y="2827804"/>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latin typeface="Montserrat"/>
                <a:ea typeface="Montserrat"/>
                <a:cs typeface="Montserrat"/>
                <a:sym typeface="Montserrat"/>
              </a:rPr>
              <a:t>Опале листя</a:t>
            </a:r>
            <a:endParaRPr b="1" sz="1200">
              <a:latin typeface="Montserrat"/>
              <a:ea typeface="Montserrat"/>
              <a:cs typeface="Montserrat"/>
              <a:sym typeface="Montserrat"/>
            </a:endParaRPr>
          </a:p>
        </p:txBody>
      </p:sp>
      <p:sp>
        <p:nvSpPr>
          <p:cNvPr id="852" name="Google Shape;852;p62"/>
          <p:cNvSpPr txBox="1"/>
          <p:nvPr/>
        </p:nvSpPr>
        <p:spPr>
          <a:xfrm>
            <a:off x="2549250" y="1433925"/>
            <a:ext cx="1528800" cy="554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Яєчна шкаралупа</a:t>
            </a:r>
            <a:endParaRPr b="1" sz="1200">
              <a:latin typeface="Montserrat"/>
              <a:ea typeface="Montserrat"/>
              <a:cs typeface="Montserrat"/>
              <a:sym typeface="Montserrat"/>
            </a:endParaRPr>
          </a:p>
        </p:txBody>
      </p:sp>
      <p:sp>
        <p:nvSpPr>
          <p:cNvPr id="853" name="Google Shape;853;p62"/>
          <p:cNvSpPr txBox="1"/>
          <p:nvPr/>
        </p:nvSpPr>
        <p:spPr>
          <a:xfrm>
            <a:off x="2549250" y="2084335"/>
            <a:ext cx="1839300" cy="7389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Clr>
                <a:srgbClr val="000000"/>
              </a:buClr>
              <a:buSzPts val="1100"/>
              <a:buFont typeface="Arial"/>
              <a:buNone/>
            </a:pPr>
            <a:r>
              <a:rPr b="1" lang="uk" sz="1200">
                <a:solidFill>
                  <a:srgbClr val="000000"/>
                </a:solidFill>
                <a:latin typeface="Montserrat"/>
                <a:ea typeface="Montserrat"/>
                <a:cs typeface="Montserrat"/>
                <a:sym typeface="Montserrat"/>
              </a:rPr>
              <a:t>Кавова гуща, паперові фільтри</a:t>
            </a:r>
            <a:endParaRPr b="1" sz="1200">
              <a:solidFill>
                <a:srgbClr val="000000"/>
              </a:solidFill>
              <a:latin typeface="Montserrat"/>
              <a:ea typeface="Montserrat"/>
              <a:cs typeface="Montserrat"/>
              <a:sym typeface="Montserrat"/>
            </a:endParaRPr>
          </a:p>
          <a:p>
            <a:pPr indent="0" lvl="0" marL="0" rtl="0" algn="l">
              <a:lnSpc>
                <a:spcPct val="100000"/>
              </a:lnSpc>
              <a:spcBef>
                <a:spcPts val="0"/>
              </a:spcBef>
              <a:spcAft>
                <a:spcPts val="0"/>
              </a:spcAft>
              <a:buNone/>
            </a:pPr>
            <a:r>
              <a:t/>
            </a:r>
            <a:endParaRPr b="1" sz="1200">
              <a:solidFill>
                <a:srgbClr val="000000"/>
              </a:solidFill>
              <a:latin typeface="Montserrat"/>
              <a:ea typeface="Montserrat"/>
              <a:cs typeface="Montserrat"/>
              <a:sym typeface="Montserrat"/>
            </a:endParaRPr>
          </a:p>
        </p:txBody>
      </p:sp>
      <p:sp>
        <p:nvSpPr>
          <p:cNvPr id="854" name="Google Shape;854;p62"/>
          <p:cNvSpPr txBox="1"/>
          <p:nvPr/>
        </p:nvSpPr>
        <p:spPr>
          <a:xfrm>
            <a:off x="2549250" y="2839229"/>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latin typeface="Montserrat"/>
                <a:ea typeface="Montserrat"/>
                <a:cs typeface="Montserrat"/>
                <a:sym typeface="Montserrat"/>
              </a:rPr>
              <a:t>Скошена трава</a:t>
            </a:r>
            <a:endParaRPr b="1" sz="1200">
              <a:latin typeface="Montserrat"/>
              <a:ea typeface="Montserrat"/>
              <a:cs typeface="Montserrat"/>
              <a:sym typeface="Montserrat"/>
            </a:endParaRPr>
          </a:p>
        </p:txBody>
      </p:sp>
      <p:sp>
        <p:nvSpPr>
          <p:cNvPr id="855" name="Google Shape;855;p62"/>
          <p:cNvSpPr txBox="1"/>
          <p:nvPr/>
        </p:nvSpPr>
        <p:spPr>
          <a:xfrm>
            <a:off x="581450" y="3372914"/>
            <a:ext cx="1839300" cy="7389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Невибілені паперові рушники й серветки</a:t>
            </a:r>
            <a:endParaRPr b="1" sz="1200">
              <a:solidFill>
                <a:srgbClr val="000000"/>
              </a:solidFill>
              <a:latin typeface="Montserrat"/>
              <a:ea typeface="Montserrat"/>
              <a:cs typeface="Montserrat"/>
              <a:sym typeface="Montserrat"/>
            </a:endParaRPr>
          </a:p>
        </p:txBody>
      </p:sp>
      <p:sp>
        <p:nvSpPr>
          <p:cNvPr id="856" name="Google Shape;856;p62"/>
          <p:cNvSpPr txBox="1"/>
          <p:nvPr/>
        </p:nvSpPr>
        <p:spPr>
          <a:xfrm>
            <a:off x="2549250" y="3443389"/>
            <a:ext cx="1839300" cy="554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latin typeface="Montserrat"/>
                <a:ea typeface="Montserrat"/>
                <a:cs typeface="Montserrat"/>
                <a:sym typeface="Montserrat"/>
              </a:rPr>
              <a:t>Подрібнений картон</a:t>
            </a:r>
            <a:endParaRPr b="1" sz="1200">
              <a:latin typeface="Montserrat"/>
              <a:ea typeface="Montserrat"/>
              <a:cs typeface="Montserrat"/>
              <a:sym typeface="Montserrat"/>
            </a:endParaRPr>
          </a:p>
        </p:txBody>
      </p:sp>
      <p:sp>
        <p:nvSpPr>
          <p:cNvPr id="857" name="Google Shape;857;p62"/>
          <p:cNvSpPr txBox="1"/>
          <p:nvPr/>
        </p:nvSpPr>
        <p:spPr>
          <a:xfrm>
            <a:off x="4997850" y="1480109"/>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М’ясо, риба</a:t>
            </a:r>
            <a:endParaRPr/>
          </a:p>
        </p:txBody>
      </p:sp>
      <p:sp>
        <p:nvSpPr>
          <p:cNvPr id="858" name="Google Shape;858;p62"/>
          <p:cNvSpPr txBox="1"/>
          <p:nvPr/>
        </p:nvSpPr>
        <p:spPr>
          <a:xfrm>
            <a:off x="4997850" y="2086499"/>
            <a:ext cx="1436400" cy="554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Їжа з олією, жиром</a:t>
            </a:r>
            <a:endParaRPr/>
          </a:p>
        </p:txBody>
      </p:sp>
      <p:sp>
        <p:nvSpPr>
          <p:cNvPr id="859" name="Google Shape;859;p62"/>
          <p:cNvSpPr txBox="1"/>
          <p:nvPr/>
        </p:nvSpPr>
        <p:spPr>
          <a:xfrm>
            <a:off x="4997850" y="2814953"/>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Скло</a:t>
            </a:r>
            <a:endParaRPr/>
          </a:p>
        </p:txBody>
      </p:sp>
      <p:sp>
        <p:nvSpPr>
          <p:cNvPr id="860" name="Google Shape;860;p62"/>
          <p:cNvSpPr txBox="1"/>
          <p:nvPr/>
        </p:nvSpPr>
        <p:spPr>
          <a:xfrm>
            <a:off x="6911976" y="1474745"/>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Молочні продукти</a:t>
            </a:r>
            <a:endParaRPr/>
          </a:p>
        </p:txBody>
      </p:sp>
      <p:sp>
        <p:nvSpPr>
          <p:cNvPr id="861" name="Google Shape;861;p62"/>
          <p:cNvSpPr txBox="1"/>
          <p:nvPr/>
        </p:nvSpPr>
        <p:spPr>
          <a:xfrm>
            <a:off x="6911976" y="2086501"/>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Пластик</a:t>
            </a:r>
            <a:endParaRPr/>
          </a:p>
        </p:txBody>
      </p:sp>
      <p:sp>
        <p:nvSpPr>
          <p:cNvPr id="862" name="Google Shape;862;p62"/>
          <p:cNvSpPr txBox="1"/>
          <p:nvPr/>
        </p:nvSpPr>
        <p:spPr>
          <a:xfrm>
            <a:off x="6965650" y="2829970"/>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Метал</a:t>
            </a:r>
            <a:endParaRPr/>
          </a:p>
        </p:txBody>
      </p:sp>
      <p:sp>
        <p:nvSpPr>
          <p:cNvPr id="863" name="Google Shape;863;p62"/>
          <p:cNvSpPr txBox="1"/>
          <p:nvPr/>
        </p:nvSpPr>
        <p:spPr>
          <a:xfrm>
            <a:off x="4997850" y="3459604"/>
            <a:ext cx="1839300" cy="554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Послід домашніх тварин</a:t>
            </a:r>
            <a:endParaRPr/>
          </a:p>
        </p:txBody>
      </p:sp>
      <p:sp>
        <p:nvSpPr>
          <p:cNvPr id="864" name="Google Shape;864;p62"/>
          <p:cNvSpPr txBox="1"/>
          <p:nvPr/>
        </p:nvSpPr>
        <p:spPr>
          <a:xfrm>
            <a:off x="6965650" y="3535804"/>
            <a:ext cx="1839300" cy="369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rgbClr val="000000"/>
                </a:solidFill>
                <a:latin typeface="Montserrat"/>
                <a:ea typeface="Montserrat"/>
                <a:cs typeface="Montserrat"/>
                <a:sym typeface="Montserrat"/>
              </a:rPr>
              <a:t>Хворі рослини</a:t>
            </a:r>
            <a:endParaRPr/>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8" name="Shape 868"/>
        <p:cNvGrpSpPr/>
        <p:nvPr/>
      </p:nvGrpSpPr>
      <p:grpSpPr>
        <a:xfrm>
          <a:off x="0" y="0"/>
          <a:ext cx="0" cy="0"/>
          <a:chOff x="0" y="0"/>
          <a:chExt cx="0" cy="0"/>
        </a:xfrm>
      </p:grpSpPr>
      <p:sp>
        <p:nvSpPr>
          <p:cNvPr id="869" name="Google Shape;869;p63"/>
          <p:cNvSpPr txBox="1"/>
          <p:nvPr/>
        </p:nvSpPr>
        <p:spPr>
          <a:xfrm>
            <a:off x="293050" y="255025"/>
            <a:ext cx="4715100" cy="9465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latin typeface="Montserrat"/>
                <a:ea typeface="Montserrat"/>
                <a:cs typeface="Montserrat"/>
                <a:sym typeface="Montserrat"/>
              </a:rPr>
              <a:t>ЩОБ ЗРОБИТИ КОМПОСТ, ЗНАДОБИТЬСЯ </a:t>
            </a:r>
            <a:endParaRPr b="1" i="1" sz="2200">
              <a:latin typeface="Montserrat"/>
              <a:ea typeface="Montserrat"/>
              <a:cs typeface="Montserrat"/>
              <a:sym typeface="Montserrat"/>
            </a:endParaRPr>
          </a:p>
        </p:txBody>
      </p:sp>
      <p:sp>
        <p:nvSpPr>
          <p:cNvPr id="870" name="Google Shape;870;p63"/>
          <p:cNvSpPr/>
          <p:nvPr/>
        </p:nvSpPr>
        <p:spPr>
          <a:xfrm>
            <a:off x="364800" y="1337900"/>
            <a:ext cx="2711100" cy="3336600"/>
          </a:xfrm>
          <a:prstGeom prst="roundRect">
            <a:avLst>
              <a:gd fmla="val 7811"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71" name="Google Shape;871;p63"/>
          <p:cNvSpPr txBox="1"/>
          <p:nvPr/>
        </p:nvSpPr>
        <p:spPr>
          <a:xfrm>
            <a:off x="560650" y="2833100"/>
            <a:ext cx="2430000" cy="1662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600">
                <a:solidFill>
                  <a:schemeClr val="dk1"/>
                </a:solidFill>
                <a:latin typeface="Montserrat"/>
                <a:ea typeface="Montserrat"/>
                <a:cs typeface="Montserrat"/>
                <a:sym typeface="Montserrat"/>
              </a:rPr>
              <a:t>Спеціальний контейнер, відведена під це відкрита ділянка або саморобний ящик</a:t>
            </a:r>
            <a:endParaRPr b="1" sz="1600">
              <a:latin typeface="Montserrat"/>
              <a:ea typeface="Montserrat"/>
              <a:cs typeface="Montserrat"/>
              <a:sym typeface="Montserrat"/>
            </a:endParaRPr>
          </a:p>
        </p:txBody>
      </p:sp>
      <p:sp>
        <p:nvSpPr>
          <p:cNvPr id="872" name="Google Shape;872;p63"/>
          <p:cNvSpPr/>
          <p:nvPr/>
        </p:nvSpPr>
        <p:spPr>
          <a:xfrm>
            <a:off x="3208988" y="1337900"/>
            <a:ext cx="2711100" cy="3336600"/>
          </a:xfrm>
          <a:prstGeom prst="roundRect">
            <a:avLst>
              <a:gd fmla="val 7811"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73" name="Google Shape;873;p63"/>
          <p:cNvSpPr/>
          <p:nvPr/>
        </p:nvSpPr>
        <p:spPr>
          <a:xfrm>
            <a:off x="6053177" y="1337900"/>
            <a:ext cx="2711100" cy="3336600"/>
          </a:xfrm>
          <a:prstGeom prst="roundRect">
            <a:avLst>
              <a:gd fmla="val 7811" name="adj"/>
            </a:avLst>
          </a:prstGeom>
          <a:solidFill>
            <a:srgbClr val="B1ECC8"/>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74" name="Google Shape;874;p63"/>
          <p:cNvSpPr txBox="1"/>
          <p:nvPr/>
        </p:nvSpPr>
        <p:spPr>
          <a:xfrm>
            <a:off x="3349538" y="2833100"/>
            <a:ext cx="2430000" cy="431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600">
                <a:solidFill>
                  <a:schemeClr val="dk1"/>
                </a:solidFill>
                <a:latin typeface="Montserrat"/>
                <a:ea typeface="Montserrat"/>
                <a:cs typeface="Montserrat"/>
                <a:sym typeface="Montserrat"/>
              </a:rPr>
              <a:t>Садові рукавички</a:t>
            </a:r>
            <a:endParaRPr b="1" sz="1600">
              <a:latin typeface="Montserrat"/>
              <a:ea typeface="Montserrat"/>
              <a:cs typeface="Montserrat"/>
              <a:sym typeface="Montserrat"/>
            </a:endParaRPr>
          </a:p>
        </p:txBody>
      </p:sp>
      <p:sp>
        <p:nvSpPr>
          <p:cNvPr id="875" name="Google Shape;875;p63"/>
          <p:cNvSpPr txBox="1"/>
          <p:nvPr/>
        </p:nvSpPr>
        <p:spPr>
          <a:xfrm>
            <a:off x="6193713" y="2833100"/>
            <a:ext cx="2430000" cy="9234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600">
                <a:solidFill>
                  <a:schemeClr val="dk1"/>
                </a:solidFill>
                <a:latin typeface="Montserrat"/>
                <a:ea typeface="Montserrat"/>
                <a:cs typeface="Montserrat"/>
                <a:sym typeface="Montserrat"/>
              </a:rPr>
              <a:t>Невелика лопата</a:t>
            </a:r>
            <a:br>
              <a:rPr b="1" lang="uk" sz="1600">
                <a:solidFill>
                  <a:schemeClr val="dk1"/>
                </a:solidFill>
                <a:latin typeface="Montserrat"/>
                <a:ea typeface="Montserrat"/>
                <a:cs typeface="Montserrat"/>
                <a:sym typeface="Montserrat"/>
              </a:rPr>
            </a:br>
            <a:r>
              <a:rPr b="1" lang="uk" sz="1600">
                <a:solidFill>
                  <a:schemeClr val="dk1"/>
                </a:solidFill>
                <a:latin typeface="Montserrat"/>
                <a:ea typeface="Montserrat"/>
                <a:cs typeface="Montserrat"/>
                <a:sym typeface="Montserrat"/>
              </a:rPr>
              <a:t>чи палиця для перемішування</a:t>
            </a:r>
            <a:endParaRPr b="1" sz="1600">
              <a:latin typeface="Montserrat"/>
              <a:ea typeface="Montserrat"/>
              <a:cs typeface="Montserrat"/>
              <a:sym typeface="Montserrat"/>
            </a:endParaRPr>
          </a:p>
        </p:txBody>
      </p:sp>
      <p:pic>
        <p:nvPicPr>
          <p:cNvPr id="876" name="Google Shape;876;p63"/>
          <p:cNvPicPr preferRelativeResize="0"/>
          <p:nvPr/>
        </p:nvPicPr>
        <p:blipFill>
          <a:blip r:embed="rId3">
            <a:alphaModFix/>
          </a:blip>
          <a:stretch>
            <a:fillRect/>
          </a:stretch>
        </p:blipFill>
        <p:spPr>
          <a:xfrm>
            <a:off x="1499788" y="1201528"/>
            <a:ext cx="1147325" cy="1559593"/>
          </a:xfrm>
          <a:prstGeom prst="rect">
            <a:avLst/>
          </a:prstGeom>
          <a:noFill/>
          <a:ln>
            <a:noFill/>
          </a:ln>
        </p:spPr>
      </p:pic>
      <p:pic>
        <p:nvPicPr>
          <p:cNvPr id="877" name="Google Shape;877;p63"/>
          <p:cNvPicPr preferRelativeResize="0"/>
          <p:nvPr/>
        </p:nvPicPr>
        <p:blipFill>
          <a:blip r:embed="rId4">
            <a:alphaModFix/>
          </a:blip>
          <a:stretch>
            <a:fillRect/>
          </a:stretch>
        </p:blipFill>
        <p:spPr>
          <a:xfrm>
            <a:off x="4535388" y="987389"/>
            <a:ext cx="1147325" cy="1658922"/>
          </a:xfrm>
          <a:prstGeom prst="rect">
            <a:avLst/>
          </a:prstGeom>
          <a:noFill/>
          <a:ln>
            <a:noFill/>
          </a:ln>
        </p:spPr>
      </p:pic>
      <p:pic>
        <p:nvPicPr>
          <p:cNvPr id="878" name="Google Shape;878;p63"/>
          <p:cNvPicPr preferRelativeResize="0"/>
          <p:nvPr/>
        </p:nvPicPr>
        <p:blipFill>
          <a:blip r:embed="rId5">
            <a:alphaModFix/>
          </a:blip>
          <a:stretch>
            <a:fillRect/>
          </a:stretch>
        </p:blipFill>
        <p:spPr>
          <a:xfrm rot="717149">
            <a:off x="7467918" y="479707"/>
            <a:ext cx="966214" cy="2453287"/>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2" name="Shape 882"/>
        <p:cNvGrpSpPr/>
        <p:nvPr/>
      </p:nvGrpSpPr>
      <p:grpSpPr>
        <a:xfrm>
          <a:off x="0" y="0"/>
          <a:ext cx="0" cy="0"/>
          <a:chOff x="0" y="0"/>
          <a:chExt cx="0" cy="0"/>
        </a:xfrm>
      </p:grpSpPr>
      <p:sp>
        <p:nvSpPr>
          <p:cNvPr id="883" name="Google Shape;883;p64"/>
          <p:cNvSpPr/>
          <p:nvPr/>
        </p:nvSpPr>
        <p:spPr>
          <a:xfrm>
            <a:off x="459350" y="1076425"/>
            <a:ext cx="2498400" cy="1325100"/>
          </a:xfrm>
          <a:prstGeom prst="roundRect">
            <a:avLst>
              <a:gd fmla="val 16667" name="adj"/>
            </a:avLst>
          </a:prstGeom>
          <a:solidFill>
            <a:srgbClr val="FBBD04"/>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84" name="Google Shape;884;p64"/>
          <p:cNvSpPr txBox="1"/>
          <p:nvPr/>
        </p:nvSpPr>
        <p:spPr>
          <a:xfrm>
            <a:off x="674664" y="1436484"/>
            <a:ext cx="2301600" cy="7389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chemeClr val="dk1"/>
                </a:solidFill>
                <a:latin typeface="Montserrat"/>
                <a:ea typeface="Montserrat"/>
                <a:cs typeface="Montserrat"/>
                <a:sym typeface="Montserrat"/>
              </a:rPr>
              <a:t>На низ викладаємо гілки, картон для повітропроникності</a:t>
            </a:r>
            <a:endParaRPr b="1" sz="1200">
              <a:latin typeface="Montserrat"/>
              <a:ea typeface="Montserrat"/>
              <a:cs typeface="Montserrat"/>
              <a:sym typeface="Montserrat"/>
            </a:endParaRPr>
          </a:p>
        </p:txBody>
      </p:sp>
      <p:sp>
        <p:nvSpPr>
          <p:cNvPr id="885" name="Google Shape;885;p64"/>
          <p:cNvSpPr txBox="1"/>
          <p:nvPr/>
        </p:nvSpPr>
        <p:spPr>
          <a:xfrm>
            <a:off x="650089" y="1066334"/>
            <a:ext cx="8493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1800">
                <a:solidFill>
                  <a:schemeClr val="lt1"/>
                </a:solidFill>
                <a:latin typeface="Montserrat"/>
                <a:ea typeface="Montserrat"/>
                <a:cs typeface="Montserrat"/>
                <a:sym typeface="Montserrat"/>
              </a:rPr>
              <a:t>01</a:t>
            </a:r>
            <a:endParaRPr b="1" sz="1800">
              <a:solidFill>
                <a:schemeClr val="lt1"/>
              </a:solidFill>
              <a:latin typeface="Montserrat"/>
              <a:ea typeface="Montserrat"/>
              <a:cs typeface="Montserrat"/>
              <a:sym typeface="Montserrat"/>
            </a:endParaRPr>
          </a:p>
        </p:txBody>
      </p:sp>
      <p:cxnSp>
        <p:nvCxnSpPr>
          <p:cNvPr id="886" name="Google Shape;886;p64"/>
          <p:cNvCxnSpPr/>
          <p:nvPr/>
        </p:nvCxnSpPr>
        <p:spPr>
          <a:xfrm>
            <a:off x="3058850" y="1769250"/>
            <a:ext cx="232200" cy="0"/>
          </a:xfrm>
          <a:prstGeom prst="straightConnector1">
            <a:avLst/>
          </a:prstGeom>
          <a:noFill/>
          <a:ln cap="flat" cmpd="sng" w="19050">
            <a:solidFill>
              <a:schemeClr val="dk1"/>
            </a:solidFill>
            <a:prstDash val="solid"/>
            <a:round/>
            <a:headEnd len="med" w="med" type="none"/>
            <a:tailEnd len="med" w="med" type="triangle"/>
          </a:ln>
        </p:spPr>
      </p:cxnSp>
      <p:sp>
        <p:nvSpPr>
          <p:cNvPr id="887" name="Google Shape;887;p64"/>
          <p:cNvSpPr/>
          <p:nvPr/>
        </p:nvSpPr>
        <p:spPr>
          <a:xfrm>
            <a:off x="3381925" y="1076425"/>
            <a:ext cx="2498400" cy="1325100"/>
          </a:xfrm>
          <a:prstGeom prst="roundRect">
            <a:avLst>
              <a:gd fmla="val 16667" name="adj"/>
            </a:avLst>
          </a:prstGeom>
          <a:solidFill>
            <a:srgbClr val="FBBD04"/>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88" name="Google Shape;888;p64"/>
          <p:cNvSpPr txBox="1"/>
          <p:nvPr/>
        </p:nvSpPr>
        <p:spPr>
          <a:xfrm>
            <a:off x="3597239" y="1436484"/>
            <a:ext cx="2301600" cy="9234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chemeClr val="dk1"/>
                </a:solidFill>
                <a:latin typeface="Montserrat"/>
                <a:ea typeface="Montserrat"/>
                <a:cs typeface="Montserrat"/>
                <a:sym typeface="Montserrat"/>
              </a:rPr>
              <a:t>Чергуємо вологі зелені (залишки їжі) й сухі коричневі відходи (опале листя, картон)</a:t>
            </a:r>
            <a:endParaRPr b="1" sz="1200">
              <a:latin typeface="Montserrat"/>
              <a:ea typeface="Montserrat"/>
              <a:cs typeface="Montserrat"/>
              <a:sym typeface="Montserrat"/>
            </a:endParaRPr>
          </a:p>
        </p:txBody>
      </p:sp>
      <p:sp>
        <p:nvSpPr>
          <p:cNvPr id="889" name="Google Shape;889;p64"/>
          <p:cNvSpPr txBox="1"/>
          <p:nvPr/>
        </p:nvSpPr>
        <p:spPr>
          <a:xfrm>
            <a:off x="3572664" y="1066334"/>
            <a:ext cx="8493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1800">
                <a:solidFill>
                  <a:schemeClr val="lt1"/>
                </a:solidFill>
                <a:latin typeface="Montserrat"/>
                <a:ea typeface="Montserrat"/>
                <a:cs typeface="Montserrat"/>
                <a:sym typeface="Montserrat"/>
              </a:rPr>
              <a:t>02</a:t>
            </a:r>
            <a:endParaRPr b="1" sz="1800">
              <a:solidFill>
                <a:schemeClr val="lt1"/>
              </a:solidFill>
              <a:latin typeface="Montserrat"/>
              <a:ea typeface="Montserrat"/>
              <a:cs typeface="Montserrat"/>
              <a:sym typeface="Montserrat"/>
            </a:endParaRPr>
          </a:p>
        </p:txBody>
      </p:sp>
      <p:cxnSp>
        <p:nvCxnSpPr>
          <p:cNvPr id="890" name="Google Shape;890;p64"/>
          <p:cNvCxnSpPr/>
          <p:nvPr/>
        </p:nvCxnSpPr>
        <p:spPr>
          <a:xfrm>
            <a:off x="5981425" y="1769250"/>
            <a:ext cx="232200" cy="0"/>
          </a:xfrm>
          <a:prstGeom prst="straightConnector1">
            <a:avLst/>
          </a:prstGeom>
          <a:noFill/>
          <a:ln cap="flat" cmpd="sng" w="19050">
            <a:solidFill>
              <a:schemeClr val="dk1"/>
            </a:solidFill>
            <a:prstDash val="solid"/>
            <a:round/>
            <a:headEnd len="med" w="med" type="none"/>
            <a:tailEnd len="med" w="med" type="triangle"/>
          </a:ln>
        </p:spPr>
      </p:cxnSp>
      <p:sp>
        <p:nvSpPr>
          <p:cNvPr id="891" name="Google Shape;891;p64"/>
          <p:cNvSpPr/>
          <p:nvPr/>
        </p:nvSpPr>
        <p:spPr>
          <a:xfrm>
            <a:off x="6296200" y="1076425"/>
            <a:ext cx="2498400" cy="1325100"/>
          </a:xfrm>
          <a:prstGeom prst="roundRect">
            <a:avLst>
              <a:gd fmla="val 16667" name="adj"/>
            </a:avLst>
          </a:prstGeom>
          <a:solidFill>
            <a:srgbClr val="FBBD04"/>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92" name="Google Shape;892;p64"/>
          <p:cNvSpPr txBox="1"/>
          <p:nvPr/>
        </p:nvSpPr>
        <p:spPr>
          <a:xfrm>
            <a:off x="6511524" y="1436475"/>
            <a:ext cx="2008800" cy="9234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chemeClr val="dk1"/>
                </a:solidFill>
                <a:latin typeface="Montserrat"/>
                <a:ea typeface="Montserrat"/>
                <a:cs typeface="Montserrat"/>
                <a:sym typeface="Montserrat"/>
              </a:rPr>
              <a:t>Підтримуємо вологість, додаючи води або ще сухих відходів</a:t>
            </a:r>
            <a:endParaRPr b="1" sz="1200">
              <a:latin typeface="Montserrat"/>
              <a:ea typeface="Montserrat"/>
              <a:cs typeface="Montserrat"/>
              <a:sym typeface="Montserrat"/>
            </a:endParaRPr>
          </a:p>
        </p:txBody>
      </p:sp>
      <p:sp>
        <p:nvSpPr>
          <p:cNvPr id="893" name="Google Shape;893;p64"/>
          <p:cNvSpPr txBox="1"/>
          <p:nvPr/>
        </p:nvSpPr>
        <p:spPr>
          <a:xfrm>
            <a:off x="6486939" y="1066334"/>
            <a:ext cx="8493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1800">
                <a:solidFill>
                  <a:schemeClr val="lt1"/>
                </a:solidFill>
                <a:latin typeface="Montserrat"/>
                <a:ea typeface="Montserrat"/>
                <a:cs typeface="Montserrat"/>
                <a:sym typeface="Montserrat"/>
              </a:rPr>
              <a:t>03</a:t>
            </a:r>
            <a:endParaRPr b="1" sz="1800">
              <a:solidFill>
                <a:schemeClr val="lt1"/>
              </a:solidFill>
              <a:latin typeface="Montserrat"/>
              <a:ea typeface="Montserrat"/>
              <a:cs typeface="Montserrat"/>
              <a:sym typeface="Montserrat"/>
            </a:endParaRPr>
          </a:p>
        </p:txBody>
      </p:sp>
      <p:sp>
        <p:nvSpPr>
          <p:cNvPr id="894" name="Google Shape;894;p64"/>
          <p:cNvSpPr/>
          <p:nvPr/>
        </p:nvSpPr>
        <p:spPr>
          <a:xfrm>
            <a:off x="1925750" y="2539725"/>
            <a:ext cx="2498400" cy="1325100"/>
          </a:xfrm>
          <a:prstGeom prst="roundRect">
            <a:avLst>
              <a:gd fmla="val 16667" name="adj"/>
            </a:avLst>
          </a:prstGeom>
          <a:solidFill>
            <a:srgbClr val="FBBD04"/>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95" name="Google Shape;895;p64"/>
          <p:cNvSpPr txBox="1"/>
          <p:nvPr/>
        </p:nvSpPr>
        <p:spPr>
          <a:xfrm>
            <a:off x="2141074" y="2899775"/>
            <a:ext cx="2008800" cy="9234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chemeClr val="dk1"/>
                </a:solidFill>
                <a:latin typeface="Montserrat"/>
                <a:ea typeface="Montserrat"/>
                <a:cs typeface="Montserrat"/>
                <a:sym typeface="Montserrat"/>
              </a:rPr>
              <a:t>Раз на 1–2 тижні перемішуємо,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не забуваючи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про рукавички</a:t>
            </a:r>
            <a:endParaRPr b="1" sz="1200">
              <a:latin typeface="Montserrat"/>
              <a:ea typeface="Montserrat"/>
              <a:cs typeface="Montserrat"/>
              <a:sym typeface="Montserrat"/>
            </a:endParaRPr>
          </a:p>
        </p:txBody>
      </p:sp>
      <p:sp>
        <p:nvSpPr>
          <p:cNvPr id="896" name="Google Shape;896;p64"/>
          <p:cNvSpPr txBox="1"/>
          <p:nvPr/>
        </p:nvSpPr>
        <p:spPr>
          <a:xfrm>
            <a:off x="2116489" y="2529634"/>
            <a:ext cx="8493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1800">
                <a:solidFill>
                  <a:schemeClr val="lt1"/>
                </a:solidFill>
                <a:latin typeface="Montserrat"/>
                <a:ea typeface="Montserrat"/>
                <a:cs typeface="Montserrat"/>
                <a:sym typeface="Montserrat"/>
              </a:rPr>
              <a:t>04</a:t>
            </a:r>
            <a:endParaRPr b="1" sz="1800">
              <a:solidFill>
                <a:schemeClr val="lt1"/>
              </a:solidFill>
              <a:latin typeface="Montserrat"/>
              <a:ea typeface="Montserrat"/>
              <a:cs typeface="Montserrat"/>
              <a:sym typeface="Montserrat"/>
            </a:endParaRPr>
          </a:p>
        </p:txBody>
      </p:sp>
      <p:cxnSp>
        <p:nvCxnSpPr>
          <p:cNvPr id="897" name="Google Shape;897;p64"/>
          <p:cNvCxnSpPr/>
          <p:nvPr/>
        </p:nvCxnSpPr>
        <p:spPr>
          <a:xfrm>
            <a:off x="4515025" y="3242650"/>
            <a:ext cx="232200" cy="0"/>
          </a:xfrm>
          <a:prstGeom prst="straightConnector1">
            <a:avLst/>
          </a:prstGeom>
          <a:noFill/>
          <a:ln cap="flat" cmpd="sng" w="19050">
            <a:solidFill>
              <a:schemeClr val="dk1"/>
            </a:solidFill>
            <a:prstDash val="solid"/>
            <a:round/>
            <a:headEnd len="med" w="med" type="none"/>
            <a:tailEnd len="med" w="med" type="triangle"/>
          </a:ln>
        </p:spPr>
      </p:cxnSp>
      <p:sp>
        <p:nvSpPr>
          <p:cNvPr id="898" name="Google Shape;898;p64"/>
          <p:cNvSpPr/>
          <p:nvPr/>
        </p:nvSpPr>
        <p:spPr>
          <a:xfrm>
            <a:off x="4838100" y="2539725"/>
            <a:ext cx="2498400" cy="1325100"/>
          </a:xfrm>
          <a:prstGeom prst="roundRect">
            <a:avLst>
              <a:gd fmla="val 16667" name="adj"/>
            </a:avLst>
          </a:prstGeom>
          <a:solidFill>
            <a:srgbClr val="FBBD04"/>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899" name="Google Shape;899;p64"/>
          <p:cNvSpPr txBox="1"/>
          <p:nvPr/>
        </p:nvSpPr>
        <p:spPr>
          <a:xfrm>
            <a:off x="5053424" y="2899775"/>
            <a:ext cx="2008800" cy="7389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uk" sz="1200">
                <a:solidFill>
                  <a:schemeClr val="dk1"/>
                </a:solidFill>
                <a:latin typeface="Montserrat"/>
                <a:ea typeface="Montserrat"/>
                <a:cs typeface="Montserrat"/>
                <a:sym typeface="Montserrat"/>
              </a:rPr>
              <a:t>Миємо руки щоразу після роботи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з компостом!</a:t>
            </a:r>
            <a:endParaRPr b="1" sz="1200">
              <a:latin typeface="Montserrat"/>
              <a:ea typeface="Montserrat"/>
              <a:cs typeface="Montserrat"/>
              <a:sym typeface="Montserrat"/>
            </a:endParaRPr>
          </a:p>
        </p:txBody>
      </p:sp>
      <p:sp>
        <p:nvSpPr>
          <p:cNvPr id="900" name="Google Shape;900;p64"/>
          <p:cNvSpPr txBox="1"/>
          <p:nvPr/>
        </p:nvSpPr>
        <p:spPr>
          <a:xfrm>
            <a:off x="5028839" y="2529634"/>
            <a:ext cx="8493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1800">
                <a:solidFill>
                  <a:schemeClr val="lt1"/>
                </a:solidFill>
                <a:latin typeface="Montserrat"/>
                <a:ea typeface="Montserrat"/>
                <a:cs typeface="Montserrat"/>
                <a:sym typeface="Montserrat"/>
              </a:rPr>
              <a:t>05</a:t>
            </a:r>
            <a:endParaRPr b="1" sz="1800">
              <a:solidFill>
                <a:schemeClr val="lt1"/>
              </a:solidFill>
              <a:latin typeface="Montserrat"/>
              <a:ea typeface="Montserrat"/>
              <a:cs typeface="Montserrat"/>
              <a:sym typeface="Montserrat"/>
            </a:endParaRPr>
          </a:p>
        </p:txBody>
      </p:sp>
      <p:sp>
        <p:nvSpPr>
          <p:cNvPr id="901" name="Google Shape;901;p64"/>
          <p:cNvSpPr/>
          <p:nvPr/>
        </p:nvSpPr>
        <p:spPr>
          <a:xfrm>
            <a:off x="2545453" y="4178575"/>
            <a:ext cx="4405200" cy="699300"/>
          </a:xfrm>
          <a:prstGeom prst="roundRect">
            <a:avLst>
              <a:gd fmla="val 11999" name="adj"/>
            </a:avLst>
          </a:prstGeom>
          <a:solidFill>
            <a:srgbClr val="52D893"/>
          </a:solidFill>
          <a:ln>
            <a:noFill/>
          </a:ln>
        </p:spPr>
        <p:txBody>
          <a:bodyPr anchorCtr="0" anchor="ctr" bIns="114075" lIns="114075" spcFirstLastPara="1" rIns="114075" wrap="square" tIns="114075">
            <a:noAutofit/>
          </a:bodyPr>
          <a:lstStyle/>
          <a:p>
            <a:pPr indent="0" lvl="0" marL="0" rtl="0" algn="ctr">
              <a:spcBef>
                <a:spcPts val="0"/>
              </a:spcBef>
              <a:spcAft>
                <a:spcPts val="0"/>
              </a:spcAft>
              <a:buNone/>
            </a:pPr>
            <a:r>
              <a:t/>
            </a:r>
            <a:endParaRPr b="1" sz="1327">
              <a:latin typeface="Montserrat"/>
              <a:ea typeface="Montserrat"/>
              <a:cs typeface="Montserrat"/>
              <a:sym typeface="Montserrat"/>
            </a:endParaRPr>
          </a:p>
        </p:txBody>
      </p:sp>
      <p:sp>
        <p:nvSpPr>
          <p:cNvPr id="902" name="Google Shape;902;p64"/>
          <p:cNvSpPr txBox="1"/>
          <p:nvPr/>
        </p:nvSpPr>
        <p:spPr>
          <a:xfrm>
            <a:off x="3437639" y="4345876"/>
            <a:ext cx="3513000" cy="408300"/>
          </a:xfrm>
          <a:prstGeom prst="rect">
            <a:avLst/>
          </a:prstGeom>
          <a:noFill/>
          <a:ln>
            <a:noFill/>
          </a:ln>
        </p:spPr>
        <p:txBody>
          <a:bodyPr anchorCtr="0" anchor="t" bIns="101075" lIns="101075" spcFirstLastPara="1" rIns="101075" wrap="square" tIns="101075">
            <a:spAutoFit/>
          </a:bodyPr>
          <a:lstStyle/>
          <a:p>
            <a:pPr indent="0" lvl="0" marL="0" rtl="0" algn="l">
              <a:lnSpc>
                <a:spcPct val="100000"/>
              </a:lnSpc>
              <a:spcBef>
                <a:spcPts val="0"/>
              </a:spcBef>
              <a:spcAft>
                <a:spcPts val="0"/>
              </a:spcAft>
              <a:buNone/>
            </a:pPr>
            <a:r>
              <a:rPr b="1" lang="uk" sz="1327">
                <a:solidFill>
                  <a:schemeClr val="dk1"/>
                </a:solidFill>
                <a:latin typeface="Montserrat"/>
                <a:ea typeface="Montserrat"/>
                <a:cs typeface="Montserrat"/>
                <a:sym typeface="Montserrat"/>
              </a:rPr>
              <a:t>Компост дозріває за 2</a:t>
            </a:r>
            <a:r>
              <a:rPr b="1" lang="uk" sz="1327">
                <a:solidFill>
                  <a:schemeClr val="dk1"/>
                </a:solidFill>
                <a:latin typeface="Montserrat"/>
                <a:ea typeface="Montserrat"/>
                <a:cs typeface="Montserrat"/>
                <a:sym typeface="Montserrat"/>
              </a:rPr>
              <a:t>–6 місяців</a:t>
            </a:r>
            <a:endParaRPr b="1" sz="1327">
              <a:latin typeface="Montserrat"/>
              <a:ea typeface="Montserrat"/>
              <a:cs typeface="Montserrat"/>
              <a:sym typeface="Montserrat"/>
            </a:endParaRPr>
          </a:p>
        </p:txBody>
      </p:sp>
      <p:pic>
        <p:nvPicPr>
          <p:cNvPr id="903" name="Google Shape;903;p64"/>
          <p:cNvPicPr preferRelativeResize="0"/>
          <p:nvPr/>
        </p:nvPicPr>
        <p:blipFill>
          <a:blip r:embed="rId3">
            <a:alphaModFix/>
          </a:blip>
          <a:stretch>
            <a:fillRect/>
          </a:stretch>
        </p:blipFill>
        <p:spPr>
          <a:xfrm>
            <a:off x="3023389" y="4359173"/>
            <a:ext cx="371546" cy="371546"/>
          </a:xfrm>
          <a:prstGeom prst="rect">
            <a:avLst/>
          </a:prstGeom>
          <a:noFill/>
          <a:ln>
            <a:noFill/>
          </a:ln>
        </p:spPr>
      </p:pic>
      <p:sp>
        <p:nvSpPr>
          <p:cNvPr id="904" name="Google Shape;904;p64"/>
          <p:cNvSpPr txBox="1"/>
          <p:nvPr/>
        </p:nvSpPr>
        <p:spPr>
          <a:xfrm>
            <a:off x="817750" y="210275"/>
            <a:ext cx="7405200" cy="577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b="1" lang="uk" sz="2200">
                <a:solidFill>
                  <a:srgbClr val="000000"/>
                </a:solidFill>
                <a:latin typeface="Montserrat"/>
                <a:ea typeface="Montserrat"/>
                <a:cs typeface="Montserrat"/>
                <a:sym typeface="Montserrat"/>
              </a:rPr>
              <a:t>ЯК ЗРОБИТИ КОМПОСТ У САДУ ЧИ НА ГОРОДІ</a:t>
            </a:r>
            <a:endParaRPr b="1" i="1" sz="2200">
              <a:solidFill>
                <a:srgbClr val="000000"/>
              </a:solidFill>
              <a:latin typeface="Montserrat"/>
              <a:ea typeface="Montserrat"/>
              <a:cs typeface="Montserrat"/>
              <a:sym typeface="Montserrat"/>
            </a:endParaRPr>
          </a:p>
          <a:p>
            <a:pPr indent="0" lvl="0" marL="0" rtl="0" algn="ctr">
              <a:lnSpc>
                <a:spcPct val="100000"/>
              </a:lnSpc>
              <a:spcBef>
                <a:spcPts val="0"/>
              </a:spcBef>
              <a:spcAft>
                <a:spcPts val="0"/>
              </a:spcAft>
              <a:buNone/>
            </a:pPr>
            <a:r>
              <a:t/>
            </a:r>
            <a:endParaRPr b="1" sz="2200">
              <a:latin typeface="Montserrat"/>
              <a:ea typeface="Montserrat"/>
              <a:cs typeface="Montserrat"/>
              <a:sym typeface="Montserrat"/>
            </a:endParaRPr>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8" name="Shape 908"/>
        <p:cNvGrpSpPr/>
        <p:nvPr/>
      </p:nvGrpSpPr>
      <p:grpSpPr>
        <a:xfrm>
          <a:off x="0" y="0"/>
          <a:ext cx="0" cy="0"/>
          <a:chOff x="0" y="0"/>
          <a:chExt cx="0" cy="0"/>
        </a:xfrm>
      </p:grpSpPr>
      <p:sp>
        <p:nvSpPr>
          <p:cNvPr id="909" name="Google Shape;909;p65"/>
          <p:cNvSpPr txBox="1"/>
          <p:nvPr/>
        </p:nvSpPr>
        <p:spPr>
          <a:xfrm>
            <a:off x="293050" y="248717"/>
            <a:ext cx="8549100" cy="9465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latin typeface="Montserrat"/>
                <a:ea typeface="Montserrat"/>
                <a:cs typeface="Montserrat"/>
                <a:sym typeface="Montserrat"/>
              </a:rPr>
              <a:t>ГОТОВИЙ КОМПОСТ</a:t>
            </a:r>
            <a:r>
              <a:rPr lang="uk" sz="2200">
                <a:latin typeface="Montserrat SemiBold"/>
                <a:ea typeface="Montserrat SemiBold"/>
                <a:cs typeface="Montserrat SemiBold"/>
                <a:sym typeface="Montserrat SemiBold"/>
              </a:rPr>
              <a:t> — ЦЕ ПУХКЕ Й РОЗСИПЧАСТЕ </a:t>
            </a:r>
            <a:r>
              <a:rPr b="1" lang="uk" sz="2200">
                <a:latin typeface="Montserrat"/>
                <a:ea typeface="Montserrat"/>
                <a:cs typeface="Montserrat"/>
                <a:sym typeface="Montserrat"/>
              </a:rPr>
              <a:t>ДОБРИВО</a:t>
            </a:r>
            <a:r>
              <a:rPr lang="uk" sz="2200">
                <a:latin typeface="Montserrat SemiBold"/>
                <a:ea typeface="Montserrat SemiBold"/>
                <a:cs typeface="Montserrat SemiBold"/>
                <a:sym typeface="Montserrat SemiBold"/>
              </a:rPr>
              <a:t>, ЩО ПАХНЕ СВІЖОЮ ЗЕМЛЕЮ</a:t>
            </a:r>
            <a:endParaRPr i="1" sz="2200">
              <a:latin typeface="Montserrat SemiBold"/>
              <a:ea typeface="Montserrat SemiBold"/>
              <a:cs typeface="Montserrat SemiBold"/>
              <a:sym typeface="Montserrat SemiBold"/>
            </a:endParaRPr>
          </a:p>
        </p:txBody>
      </p:sp>
      <p:sp>
        <p:nvSpPr>
          <p:cNvPr id="910" name="Google Shape;910;p65"/>
          <p:cNvSpPr/>
          <p:nvPr/>
        </p:nvSpPr>
        <p:spPr>
          <a:xfrm>
            <a:off x="648533" y="1760375"/>
            <a:ext cx="1912500" cy="2472300"/>
          </a:xfrm>
          <a:prstGeom prst="roundRect">
            <a:avLst>
              <a:gd fmla="val 10945" name="adj"/>
            </a:avLst>
          </a:prstGeom>
          <a:solidFill>
            <a:srgbClr val="ECD4FF"/>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911" name="Google Shape;911;p65"/>
          <p:cNvSpPr txBox="1"/>
          <p:nvPr/>
        </p:nvSpPr>
        <p:spPr>
          <a:xfrm>
            <a:off x="808180" y="3037050"/>
            <a:ext cx="1656300" cy="94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500">
                <a:latin typeface="Montserrat"/>
                <a:ea typeface="Montserrat"/>
                <a:cs typeface="Montserrat"/>
                <a:sym typeface="Montserrat"/>
              </a:rPr>
              <a:t>Для кімнатних рослин</a:t>
            </a:r>
            <a:endParaRPr b="1" sz="1500">
              <a:latin typeface="Montserrat"/>
              <a:ea typeface="Montserrat"/>
              <a:cs typeface="Montserrat"/>
              <a:sym typeface="Montserrat"/>
            </a:endParaRPr>
          </a:p>
        </p:txBody>
      </p:sp>
      <p:sp>
        <p:nvSpPr>
          <p:cNvPr id="912" name="Google Shape;912;p65"/>
          <p:cNvSpPr/>
          <p:nvPr/>
        </p:nvSpPr>
        <p:spPr>
          <a:xfrm>
            <a:off x="2686008" y="1760375"/>
            <a:ext cx="1912500" cy="2472300"/>
          </a:xfrm>
          <a:prstGeom prst="roundRect">
            <a:avLst>
              <a:gd fmla="val 10945" name="adj"/>
            </a:avLst>
          </a:prstGeom>
          <a:solidFill>
            <a:srgbClr val="ECD4FF"/>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913" name="Google Shape;913;p65"/>
          <p:cNvSpPr txBox="1"/>
          <p:nvPr/>
        </p:nvSpPr>
        <p:spPr>
          <a:xfrm>
            <a:off x="2845655" y="3037050"/>
            <a:ext cx="1656300" cy="681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500">
                <a:latin typeface="Montserrat"/>
                <a:ea typeface="Montserrat"/>
                <a:cs typeface="Montserrat"/>
                <a:sym typeface="Montserrat"/>
              </a:rPr>
              <a:t>Для садових квітів</a:t>
            </a:r>
            <a:endParaRPr b="1" sz="1500">
              <a:latin typeface="Montserrat"/>
              <a:ea typeface="Montserrat"/>
              <a:cs typeface="Montserrat"/>
              <a:sym typeface="Montserrat"/>
            </a:endParaRPr>
          </a:p>
        </p:txBody>
      </p:sp>
      <p:sp>
        <p:nvSpPr>
          <p:cNvPr id="914" name="Google Shape;914;p65"/>
          <p:cNvSpPr/>
          <p:nvPr/>
        </p:nvSpPr>
        <p:spPr>
          <a:xfrm>
            <a:off x="4736083" y="1760375"/>
            <a:ext cx="1912500" cy="2472300"/>
          </a:xfrm>
          <a:prstGeom prst="roundRect">
            <a:avLst>
              <a:gd fmla="val 10945" name="adj"/>
            </a:avLst>
          </a:prstGeom>
          <a:solidFill>
            <a:srgbClr val="ECD4FF"/>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915" name="Google Shape;915;p65"/>
          <p:cNvSpPr txBox="1"/>
          <p:nvPr/>
        </p:nvSpPr>
        <p:spPr>
          <a:xfrm>
            <a:off x="4895730" y="3037050"/>
            <a:ext cx="1656300" cy="681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500">
                <a:latin typeface="Montserrat"/>
                <a:ea typeface="Montserrat"/>
                <a:cs typeface="Montserrat"/>
                <a:sym typeface="Montserrat"/>
              </a:rPr>
              <a:t>Для плодових дерев і кущів</a:t>
            </a:r>
            <a:endParaRPr b="1" sz="1500">
              <a:latin typeface="Montserrat"/>
              <a:ea typeface="Montserrat"/>
              <a:cs typeface="Montserrat"/>
              <a:sym typeface="Montserrat"/>
            </a:endParaRPr>
          </a:p>
        </p:txBody>
      </p:sp>
      <p:sp>
        <p:nvSpPr>
          <p:cNvPr id="916" name="Google Shape;916;p65"/>
          <p:cNvSpPr/>
          <p:nvPr/>
        </p:nvSpPr>
        <p:spPr>
          <a:xfrm>
            <a:off x="6773558" y="1760375"/>
            <a:ext cx="1912500" cy="2472300"/>
          </a:xfrm>
          <a:prstGeom prst="roundRect">
            <a:avLst>
              <a:gd fmla="val 10945" name="adj"/>
            </a:avLst>
          </a:prstGeom>
          <a:solidFill>
            <a:srgbClr val="ECD4FF"/>
          </a:solidFill>
          <a:ln>
            <a:noFill/>
          </a:ln>
        </p:spPr>
        <p:txBody>
          <a:bodyPr anchorCtr="0" anchor="ctr" bIns="103175" lIns="103175" spcFirstLastPara="1" rIns="103175" wrap="square" tIns="103175">
            <a:noAutofit/>
          </a:bodyPr>
          <a:lstStyle/>
          <a:p>
            <a:pPr indent="0" lvl="0" marL="0" rtl="0" algn="ctr">
              <a:spcBef>
                <a:spcPts val="0"/>
              </a:spcBef>
              <a:spcAft>
                <a:spcPts val="0"/>
              </a:spcAft>
              <a:buNone/>
            </a:pPr>
            <a:r>
              <a:t/>
            </a:r>
            <a:endParaRPr b="1" sz="1200">
              <a:latin typeface="Montserrat"/>
              <a:ea typeface="Montserrat"/>
              <a:cs typeface="Montserrat"/>
              <a:sym typeface="Montserrat"/>
            </a:endParaRPr>
          </a:p>
        </p:txBody>
      </p:sp>
      <p:sp>
        <p:nvSpPr>
          <p:cNvPr id="917" name="Google Shape;917;p65"/>
          <p:cNvSpPr txBox="1"/>
          <p:nvPr/>
        </p:nvSpPr>
        <p:spPr>
          <a:xfrm>
            <a:off x="6933205" y="3037050"/>
            <a:ext cx="1656300" cy="415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500">
                <a:latin typeface="Montserrat"/>
                <a:ea typeface="Montserrat"/>
                <a:cs typeface="Montserrat"/>
                <a:sym typeface="Montserrat"/>
              </a:rPr>
              <a:t>Для грядок</a:t>
            </a:r>
            <a:endParaRPr b="1" sz="1500">
              <a:latin typeface="Montserrat"/>
              <a:ea typeface="Montserrat"/>
              <a:cs typeface="Montserrat"/>
              <a:sym typeface="Montserrat"/>
            </a:endParaRPr>
          </a:p>
        </p:txBody>
      </p:sp>
      <p:sp>
        <p:nvSpPr>
          <p:cNvPr id="918" name="Google Shape;918;p65"/>
          <p:cNvSpPr/>
          <p:nvPr/>
        </p:nvSpPr>
        <p:spPr>
          <a:xfrm>
            <a:off x="435250" y="656025"/>
            <a:ext cx="2977350" cy="18925"/>
          </a:xfrm>
          <a:custGeom>
            <a:rect b="b" l="l" r="r" t="t"/>
            <a:pathLst>
              <a:path extrusionOk="0" h="757" w="119094">
                <a:moveTo>
                  <a:pt x="0" y="0"/>
                </a:moveTo>
                <a:cubicBezTo>
                  <a:pt x="39699" y="0"/>
                  <a:pt x="79395" y="757"/>
                  <a:pt x="119094" y="757"/>
                </a:cubicBezTo>
              </a:path>
            </a:pathLst>
          </a:custGeom>
          <a:noFill/>
          <a:ln cap="flat" cmpd="sng" w="38100">
            <a:solidFill>
              <a:srgbClr val="FFA22B"/>
            </a:solidFill>
            <a:prstDash val="solid"/>
            <a:round/>
            <a:headEnd len="med" w="med" type="none"/>
            <a:tailEnd len="med" w="med" type="none"/>
          </a:ln>
        </p:spPr>
      </p:sp>
      <p:sp>
        <p:nvSpPr>
          <p:cNvPr id="919" name="Google Shape;919;p65"/>
          <p:cNvSpPr/>
          <p:nvPr/>
        </p:nvSpPr>
        <p:spPr>
          <a:xfrm>
            <a:off x="397400" y="1047117"/>
            <a:ext cx="1520225" cy="12625"/>
          </a:xfrm>
          <a:custGeom>
            <a:rect b="b" l="l" r="r" t="t"/>
            <a:pathLst>
              <a:path extrusionOk="0" h="505" w="60809">
                <a:moveTo>
                  <a:pt x="0" y="505"/>
                </a:moveTo>
                <a:cubicBezTo>
                  <a:pt x="20270" y="505"/>
                  <a:pt x="40539" y="0"/>
                  <a:pt x="60809" y="0"/>
                </a:cubicBezTo>
              </a:path>
            </a:pathLst>
          </a:custGeom>
          <a:noFill/>
          <a:ln cap="flat" cmpd="sng" w="38100">
            <a:solidFill>
              <a:srgbClr val="FFA22B"/>
            </a:solidFill>
            <a:prstDash val="solid"/>
            <a:round/>
            <a:headEnd len="med" w="med" type="none"/>
            <a:tailEnd len="med" w="med" type="none"/>
          </a:ln>
        </p:spPr>
      </p:sp>
      <p:pic>
        <p:nvPicPr>
          <p:cNvPr id="920" name="Google Shape;920;p65"/>
          <p:cNvPicPr preferRelativeResize="0"/>
          <p:nvPr/>
        </p:nvPicPr>
        <p:blipFill rotWithShape="1">
          <a:blip r:embed="rId3">
            <a:alphaModFix/>
          </a:blip>
          <a:srcRect b="48982" l="11574" r="63637" t="1472"/>
          <a:stretch/>
        </p:blipFill>
        <p:spPr>
          <a:xfrm>
            <a:off x="750633" y="1379288"/>
            <a:ext cx="1244099" cy="1657751"/>
          </a:xfrm>
          <a:prstGeom prst="rect">
            <a:avLst/>
          </a:prstGeom>
          <a:noFill/>
          <a:ln>
            <a:noFill/>
          </a:ln>
        </p:spPr>
      </p:pic>
      <p:pic>
        <p:nvPicPr>
          <p:cNvPr id="921" name="Google Shape;921;p65"/>
          <p:cNvPicPr preferRelativeResize="0"/>
          <p:nvPr/>
        </p:nvPicPr>
        <p:blipFill rotWithShape="1">
          <a:blip r:embed="rId3">
            <a:alphaModFix/>
          </a:blip>
          <a:srcRect b="50105" l="58833" r="9035" t="1207"/>
          <a:stretch/>
        </p:blipFill>
        <p:spPr>
          <a:xfrm>
            <a:off x="2882108" y="1537877"/>
            <a:ext cx="1407276" cy="1421576"/>
          </a:xfrm>
          <a:prstGeom prst="rect">
            <a:avLst/>
          </a:prstGeom>
          <a:noFill/>
          <a:ln>
            <a:noFill/>
          </a:ln>
        </p:spPr>
      </p:pic>
      <p:pic>
        <p:nvPicPr>
          <p:cNvPr id="922" name="Google Shape;922;p65"/>
          <p:cNvPicPr preferRelativeResize="0"/>
          <p:nvPr/>
        </p:nvPicPr>
        <p:blipFill rotWithShape="1">
          <a:blip r:embed="rId3">
            <a:alphaModFix/>
          </a:blip>
          <a:srcRect b="0" l="4775" r="53844" t="51345"/>
          <a:stretch/>
        </p:blipFill>
        <p:spPr>
          <a:xfrm>
            <a:off x="4820033" y="1623607"/>
            <a:ext cx="1732001" cy="1357635"/>
          </a:xfrm>
          <a:prstGeom prst="rect">
            <a:avLst/>
          </a:prstGeom>
          <a:noFill/>
          <a:ln>
            <a:noFill/>
          </a:ln>
        </p:spPr>
      </p:pic>
      <p:pic>
        <p:nvPicPr>
          <p:cNvPr id="923" name="Google Shape;923;p65"/>
          <p:cNvPicPr preferRelativeResize="0"/>
          <p:nvPr/>
        </p:nvPicPr>
        <p:blipFill rotWithShape="1">
          <a:blip r:embed="rId3">
            <a:alphaModFix/>
          </a:blip>
          <a:srcRect b="0" l="57665" r="7939" t="51935"/>
          <a:stretch/>
        </p:blipFill>
        <p:spPr>
          <a:xfrm>
            <a:off x="6767470" y="1594286"/>
            <a:ext cx="1520225" cy="1416276"/>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7" name="Shape 927"/>
        <p:cNvGrpSpPr/>
        <p:nvPr/>
      </p:nvGrpSpPr>
      <p:grpSpPr>
        <a:xfrm>
          <a:off x="0" y="0"/>
          <a:ext cx="0" cy="0"/>
          <a:chOff x="0" y="0"/>
          <a:chExt cx="0" cy="0"/>
        </a:xfrm>
      </p:grpSpPr>
      <p:sp>
        <p:nvSpPr>
          <p:cNvPr id="928" name="Google Shape;928;p66"/>
          <p:cNvSpPr txBox="1"/>
          <p:nvPr/>
        </p:nvSpPr>
        <p:spPr>
          <a:xfrm>
            <a:off x="293050" y="255025"/>
            <a:ext cx="3173400" cy="531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ExtraBold"/>
                <a:ea typeface="Montserrat ExtraBold"/>
                <a:cs typeface="Montserrat ExtraBold"/>
                <a:sym typeface="Montserrat ExtraBold"/>
              </a:rPr>
              <a:t>ФАН-ФАКТИ</a:t>
            </a:r>
            <a:endParaRPr i="1" sz="2200">
              <a:latin typeface="Montserrat ExtraBold"/>
              <a:ea typeface="Montserrat ExtraBold"/>
              <a:cs typeface="Montserrat ExtraBold"/>
              <a:sym typeface="Montserrat ExtraBold"/>
            </a:endParaRPr>
          </a:p>
        </p:txBody>
      </p:sp>
      <p:sp>
        <p:nvSpPr>
          <p:cNvPr id="929" name="Google Shape;929;p66"/>
          <p:cNvSpPr/>
          <p:nvPr/>
        </p:nvSpPr>
        <p:spPr>
          <a:xfrm>
            <a:off x="359875" y="895100"/>
            <a:ext cx="3858000" cy="1778700"/>
          </a:xfrm>
          <a:prstGeom prst="roundRect">
            <a:avLst>
              <a:gd fmla="val 16667" name="adj"/>
            </a:avLst>
          </a:prstGeom>
          <a:solidFill>
            <a:srgbClr val="B1ECC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30" name="Google Shape;930;p66"/>
          <p:cNvSpPr txBox="1"/>
          <p:nvPr/>
        </p:nvSpPr>
        <p:spPr>
          <a:xfrm>
            <a:off x="693100" y="1363675"/>
            <a:ext cx="3000000" cy="100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Переробка 1 тонни паперу заощаджує ≈17 дорослих дерев, 32 000 літрів води, 4000 кВт⋅год електроенергії.</a:t>
            </a:r>
            <a:endParaRPr b="1"/>
          </a:p>
        </p:txBody>
      </p:sp>
      <p:pic>
        <p:nvPicPr>
          <p:cNvPr id="931" name="Google Shape;931;p66"/>
          <p:cNvPicPr preferRelativeResize="0"/>
          <p:nvPr/>
        </p:nvPicPr>
        <p:blipFill rotWithShape="1">
          <a:blip r:embed="rId3">
            <a:alphaModFix/>
          </a:blip>
          <a:srcRect b="13078" l="60832" r="-400" t="9444"/>
          <a:stretch/>
        </p:blipFill>
        <p:spPr>
          <a:xfrm>
            <a:off x="3008075" y="0"/>
            <a:ext cx="1135576" cy="1482350"/>
          </a:xfrm>
          <a:prstGeom prst="rect">
            <a:avLst/>
          </a:prstGeom>
          <a:noFill/>
          <a:ln>
            <a:noFill/>
          </a:ln>
        </p:spPr>
      </p:pic>
      <p:sp>
        <p:nvSpPr>
          <p:cNvPr id="932" name="Google Shape;932;p66"/>
          <p:cNvSpPr/>
          <p:nvPr/>
        </p:nvSpPr>
        <p:spPr>
          <a:xfrm>
            <a:off x="359875" y="2982775"/>
            <a:ext cx="3858000" cy="1778700"/>
          </a:xfrm>
          <a:prstGeom prst="roundRect">
            <a:avLst>
              <a:gd fmla="val 16667" name="adj"/>
            </a:avLst>
          </a:prstGeom>
          <a:solidFill>
            <a:srgbClr val="ECD4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33" name="Google Shape;933;p66"/>
          <p:cNvSpPr txBox="1"/>
          <p:nvPr/>
        </p:nvSpPr>
        <p:spPr>
          <a:xfrm>
            <a:off x="693100" y="3451350"/>
            <a:ext cx="3000000" cy="100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Переробка скляної пляшки заощаджує таку кількість енергії, якої достатньо для живлення комп’ютера протягом 25 хвилин.</a:t>
            </a:r>
            <a:endParaRPr b="1"/>
          </a:p>
        </p:txBody>
      </p:sp>
      <p:pic>
        <p:nvPicPr>
          <p:cNvPr id="934" name="Google Shape;934;p66"/>
          <p:cNvPicPr preferRelativeResize="0"/>
          <p:nvPr/>
        </p:nvPicPr>
        <p:blipFill rotWithShape="1">
          <a:blip r:embed="rId3">
            <a:alphaModFix/>
          </a:blip>
          <a:srcRect b="13078" l="30548" r="38630" t="9444"/>
          <a:stretch/>
        </p:blipFill>
        <p:spPr>
          <a:xfrm>
            <a:off x="3256750" y="2451825"/>
            <a:ext cx="725499" cy="1215749"/>
          </a:xfrm>
          <a:prstGeom prst="rect">
            <a:avLst/>
          </a:prstGeom>
          <a:noFill/>
          <a:ln>
            <a:noFill/>
          </a:ln>
        </p:spPr>
      </p:pic>
      <p:sp>
        <p:nvSpPr>
          <p:cNvPr id="935" name="Google Shape;935;p66"/>
          <p:cNvSpPr/>
          <p:nvPr/>
        </p:nvSpPr>
        <p:spPr>
          <a:xfrm>
            <a:off x="4572000" y="895100"/>
            <a:ext cx="3858000" cy="1778700"/>
          </a:xfrm>
          <a:prstGeom prst="roundRect">
            <a:avLst>
              <a:gd fmla="val 16667" name="adj"/>
            </a:avLst>
          </a:prstGeom>
          <a:solidFill>
            <a:srgbClr val="FFC1D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36" name="Google Shape;936;p66"/>
          <p:cNvSpPr txBox="1"/>
          <p:nvPr/>
        </p:nvSpPr>
        <p:spPr>
          <a:xfrm>
            <a:off x="4905225" y="1363675"/>
            <a:ext cx="3289200" cy="100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Переробка однієї пластикової пляшки заощаджує стільки енергії, скільки потрібно для 6-годинної роботи лампочки на 60 Вт.</a:t>
            </a:r>
            <a:endParaRPr b="1"/>
          </a:p>
        </p:txBody>
      </p:sp>
      <p:sp>
        <p:nvSpPr>
          <p:cNvPr id="937" name="Google Shape;937;p66"/>
          <p:cNvSpPr/>
          <p:nvPr/>
        </p:nvSpPr>
        <p:spPr>
          <a:xfrm>
            <a:off x="4572000" y="2982775"/>
            <a:ext cx="3858000" cy="1778700"/>
          </a:xfrm>
          <a:prstGeom prst="roundRect">
            <a:avLst>
              <a:gd fmla="val 16667" name="adj"/>
            </a:avLst>
          </a:prstGeom>
          <a:solidFill>
            <a:srgbClr val="ADE9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38" name="Google Shape;938;p66"/>
          <p:cNvSpPr txBox="1"/>
          <p:nvPr/>
        </p:nvSpPr>
        <p:spPr>
          <a:xfrm>
            <a:off x="4905225" y="3247181"/>
            <a:ext cx="3289200" cy="121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1200">
                <a:solidFill>
                  <a:schemeClr val="dk1"/>
                </a:solidFill>
                <a:latin typeface="Montserrat"/>
                <a:ea typeface="Montserrat"/>
                <a:cs typeface="Montserrat"/>
                <a:sym typeface="Montserrat"/>
              </a:rPr>
              <a:t>Якщо компостувати, </a:t>
            </a:r>
            <a:br>
              <a:rPr b="1" lang="uk" sz="1200">
                <a:solidFill>
                  <a:schemeClr val="dk1"/>
                </a:solidFill>
                <a:latin typeface="Montserrat"/>
                <a:ea typeface="Montserrat"/>
                <a:cs typeface="Montserrat"/>
                <a:sym typeface="Montserrat"/>
              </a:rPr>
            </a:br>
            <a:r>
              <a:rPr b="1" lang="uk" sz="1200">
                <a:solidFill>
                  <a:schemeClr val="dk1"/>
                </a:solidFill>
                <a:latin typeface="Montserrat"/>
                <a:ea typeface="Montserrat"/>
                <a:cs typeface="Montserrat"/>
                <a:sym typeface="Montserrat"/>
              </a:rPr>
              <a:t>а не викинути 1 кг органічних відходів, </a:t>
            </a:r>
            <a:r>
              <a:rPr b="1" lang="uk" sz="1200">
                <a:solidFill>
                  <a:schemeClr val="dk1"/>
                </a:solidFill>
                <a:latin typeface="Montserrat"/>
                <a:ea typeface="Montserrat"/>
                <a:cs typeface="Montserrat"/>
                <a:sym typeface="Montserrat"/>
              </a:rPr>
              <a:t>то в атмосферу потрапить значно менше CO₂. Це ніби проїхати на авто на кілька кілометрів менше</a:t>
            </a:r>
            <a:r>
              <a:rPr b="1" lang="uk" sz="1200">
                <a:solidFill>
                  <a:schemeClr val="dk1"/>
                </a:solidFill>
                <a:latin typeface="Montserrat"/>
                <a:ea typeface="Montserrat"/>
                <a:cs typeface="Montserrat"/>
                <a:sym typeface="Montserrat"/>
              </a:rPr>
              <a:t>.</a:t>
            </a:r>
            <a:endParaRPr b="1"/>
          </a:p>
        </p:txBody>
      </p:sp>
      <p:pic>
        <p:nvPicPr>
          <p:cNvPr id="939" name="Google Shape;939;p66"/>
          <p:cNvPicPr preferRelativeResize="0"/>
          <p:nvPr/>
        </p:nvPicPr>
        <p:blipFill rotWithShape="1">
          <a:blip r:embed="rId4">
            <a:alphaModFix/>
          </a:blip>
          <a:srcRect b="40590" l="53170" r="0" t="947"/>
          <a:stretch/>
        </p:blipFill>
        <p:spPr>
          <a:xfrm>
            <a:off x="7413100" y="150575"/>
            <a:ext cx="1016901" cy="1269476"/>
          </a:xfrm>
          <a:prstGeom prst="rect">
            <a:avLst/>
          </a:prstGeom>
          <a:noFill/>
          <a:ln>
            <a:noFill/>
          </a:ln>
        </p:spPr>
      </p:pic>
      <p:pic>
        <p:nvPicPr>
          <p:cNvPr id="940" name="Google Shape;940;p66"/>
          <p:cNvPicPr preferRelativeResize="0"/>
          <p:nvPr/>
        </p:nvPicPr>
        <p:blipFill>
          <a:blip r:embed="rId5">
            <a:alphaModFix/>
          </a:blip>
          <a:stretch>
            <a:fillRect/>
          </a:stretch>
        </p:blipFill>
        <p:spPr>
          <a:xfrm>
            <a:off x="7363022" y="2554275"/>
            <a:ext cx="1259205" cy="1010850"/>
          </a:xfrm>
          <a:prstGeom prst="rect">
            <a:avLst/>
          </a:prstGeom>
          <a:noFill/>
          <a:ln>
            <a:noFill/>
          </a:ln>
        </p:spPr>
      </p:pic>
      <p:sp>
        <p:nvSpPr>
          <p:cNvPr id="941" name="Google Shape;941;p66"/>
          <p:cNvSpPr txBox="1"/>
          <p:nvPr/>
        </p:nvSpPr>
        <p:spPr>
          <a:xfrm>
            <a:off x="691906" y="2354300"/>
            <a:ext cx="1365900" cy="319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uk" sz="1000" u="sng">
                <a:solidFill>
                  <a:schemeClr val="hlink"/>
                </a:solidFill>
                <a:latin typeface="Montserrat"/>
                <a:ea typeface="Montserrat"/>
                <a:cs typeface="Montserrat"/>
                <a:sym typeface="Montserrat"/>
                <a:hlinkClick r:id="rId6"/>
              </a:rPr>
              <a:t>Джерело</a:t>
            </a:r>
            <a:endParaRPr i="1" sz="1000">
              <a:solidFill>
                <a:schemeClr val="dk1"/>
              </a:solidFill>
              <a:latin typeface="Montserrat"/>
              <a:ea typeface="Montserrat"/>
              <a:cs typeface="Montserrat"/>
              <a:sym typeface="Montserrat"/>
            </a:endParaRPr>
          </a:p>
        </p:txBody>
      </p:sp>
      <p:sp>
        <p:nvSpPr>
          <p:cNvPr id="942" name="Google Shape;942;p66"/>
          <p:cNvSpPr txBox="1"/>
          <p:nvPr/>
        </p:nvSpPr>
        <p:spPr>
          <a:xfrm>
            <a:off x="4989693" y="2354300"/>
            <a:ext cx="1365900" cy="319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uk" sz="1000" u="sng">
                <a:solidFill>
                  <a:schemeClr val="hlink"/>
                </a:solidFill>
                <a:latin typeface="Montserrat"/>
                <a:ea typeface="Montserrat"/>
                <a:cs typeface="Montserrat"/>
                <a:sym typeface="Montserrat"/>
                <a:hlinkClick r:id="rId7"/>
              </a:rPr>
              <a:t>Джерело</a:t>
            </a:r>
            <a:endParaRPr i="1" sz="1000">
              <a:solidFill>
                <a:schemeClr val="dk1"/>
              </a:solidFill>
              <a:latin typeface="Montserrat"/>
              <a:ea typeface="Montserrat"/>
              <a:cs typeface="Montserrat"/>
              <a:sym typeface="Montserrat"/>
            </a:endParaRPr>
          </a:p>
        </p:txBody>
      </p:sp>
      <p:sp>
        <p:nvSpPr>
          <p:cNvPr id="943" name="Google Shape;943;p66"/>
          <p:cNvSpPr txBox="1"/>
          <p:nvPr/>
        </p:nvSpPr>
        <p:spPr>
          <a:xfrm>
            <a:off x="691893" y="4439878"/>
            <a:ext cx="1365900" cy="319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uk" sz="1000" u="sng">
                <a:solidFill>
                  <a:schemeClr val="hlink"/>
                </a:solidFill>
                <a:latin typeface="Montserrat"/>
                <a:ea typeface="Montserrat"/>
                <a:cs typeface="Montserrat"/>
                <a:sym typeface="Montserrat"/>
                <a:hlinkClick r:id="rId8"/>
              </a:rPr>
              <a:t>Джерело</a:t>
            </a:r>
            <a:endParaRPr i="1" sz="1000">
              <a:solidFill>
                <a:schemeClr val="dk1"/>
              </a:solidFill>
              <a:latin typeface="Montserrat"/>
              <a:ea typeface="Montserrat"/>
              <a:cs typeface="Montserrat"/>
              <a:sym typeface="Montserrat"/>
            </a:endParaRPr>
          </a:p>
        </p:txBody>
      </p:sp>
      <p:sp>
        <p:nvSpPr>
          <p:cNvPr id="944" name="Google Shape;944;p66"/>
          <p:cNvSpPr txBox="1"/>
          <p:nvPr/>
        </p:nvSpPr>
        <p:spPr>
          <a:xfrm>
            <a:off x="4905218" y="4439878"/>
            <a:ext cx="1365900" cy="319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uk" sz="1000" u="sng">
                <a:solidFill>
                  <a:schemeClr val="hlink"/>
                </a:solidFill>
                <a:latin typeface="Montserrat"/>
                <a:ea typeface="Montserrat"/>
                <a:cs typeface="Montserrat"/>
                <a:sym typeface="Montserrat"/>
                <a:hlinkClick r:id="rId9"/>
              </a:rPr>
              <a:t>Джерело</a:t>
            </a:r>
            <a:endParaRPr i="1" sz="1000">
              <a:solidFill>
                <a:schemeClr val="dk1"/>
              </a:solidFill>
              <a:latin typeface="Montserrat"/>
              <a:ea typeface="Montserrat"/>
              <a:cs typeface="Montserrat"/>
              <a:sym typeface="Montserrat"/>
            </a:endParaRPr>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8" name="Shape 948"/>
        <p:cNvGrpSpPr/>
        <p:nvPr/>
      </p:nvGrpSpPr>
      <p:grpSpPr>
        <a:xfrm>
          <a:off x="0" y="0"/>
          <a:ext cx="0" cy="0"/>
          <a:chOff x="0" y="0"/>
          <a:chExt cx="0" cy="0"/>
        </a:xfrm>
      </p:grpSpPr>
      <p:pic>
        <p:nvPicPr>
          <p:cNvPr id="949" name="Google Shape;949;p67"/>
          <p:cNvPicPr preferRelativeResize="0"/>
          <p:nvPr/>
        </p:nvPicPr>
        <p:blipFill>
          <a:blip r:embed="rId3">
            <a:alphaModFix/>
          </a:blip>
          <a:stretch>
            <a:fillRect/>
          </a:stretch>
        </p:blipFill>
        <p:spPr>
          <a:xfrm>
            <a:off x="1006392" y="857625"/>
            <a:ext cx="1637133" cy="2184640"/>
          </a:xfrm>
          <a:prstGeom prst="rect">
            <a:avLst/>
          </a:prstGeom>
          <a:noFill/>
          <a:ln>
            <a:noFill/>
          </a:ln>
        </p:spPr>
      </p:pic>
      <p:sp>
        <p:nvSpPr>
          <p:cNvPr id="950" name="Google Shape;950;p67"/>
          <p:cNvSpPr txBox="1"/>
          <p:nvPr/>
        </p:nvSpPr>
        <p:spPr>
          <a:xfrm>
            <a:off x="293050" y="255025"/>
            <a:ext cx="8723700" cy="1138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2200">
                <a:latin typeface="Montserrat ExtraBold"/>
                <a:ea typeface="Montserrat ExtraBold"/>
                <a:cs typeface="Montserrat ExtraBold"/>
                <a:sym typeface="Montserrat ExtraBold"/>
              </a:rPr>
              <a:t>АПСАЙКЛІНГ</a:t>
            </a:r>
            <a:r>
              <a:rPr lang="uk" sz="2200">
                <a:latin typeface="Montserrat SemiBold"/>
                <a:ea typeface="Montserrat SemiBold"/>
                <a:cs typeface="Montserrat SemiBold"/>
                <a:sym typeface="Montserrat SemiBold"/>
              </a:rPr>
              <a:t> — ПРОЦЕС ТВОРЧОГО ПЕРЕТВОРЕННЯ ВІДХОДІВ НА НОВІ ФУНКЦІОНАЛЬНІ Й ЕСТЕТИЧНІ РЕЧІ</a:t>
            </a:r>
            <a:endParaRPr i="1" sz="2200">
              <a:latin typeface="Montserrat SemiBold"/>
              <a:ea typeface="Montserrat SemiBold"/>
              <a:cs typeface="Montserrat SemiBold"/>
              <a:sym typeface="Montserrat SemiBold"/>
            </a:endParaRPr>
          </a:p>
        </p:txBody>
      </p:sp>
      <p:sp>
        <p:nvSpPr>
          <p:cNvPr id="951" name="Google Shape;951;p67"/>
          <p:cNvSpPr/>
          <p:nvPr/>
        </p:nvSpPr>
        <p:spPr>
          <a:xfrm>
            <a:off x="415300" y="664775"/>
            <a:ext cx="1939875" cy="8300"/>
          </a:xfrm>
          <a:custGeom>
            <a:rect b="b" l="l" r="r" t="t"/>
            <a:pathLst>
              <a:path extrusionOk="0" h="332" w="77595">
                <a:moveTo>
                  <a:pt x="0" y="0"/>
                </a:moveTo>
                <a:cubicBezTo>
                  <a:pt x="25865" y="0"/>
                  <a:pt x="51730" y="332"/>
                  <a:pt x="77595" y="332"/>
                </a:cubicBezTo>
              </a:path>
            </a:pathLst>
          </a:custGeom>
          <a:noFill/>
          <a:ln cap="flat" cmpd="sng" w="38100">
            <a:solidFill>
              <a:srgbClr val="D7ADF9"/>
            </a:solidFill>
            <a:prstDash val="solid"/>
            <a:round/>
            <a:headEnd len="med" w="med" type="none"/>
            <a:tailEnd len="med" w="med" type="none"/>
          </a:ln>
        </p:spPr>
      </p:sp>
      <p:sp>
        <p:nvSpPr>
          <p:cNvPr id="952" name="Google Shape;952;p67"/>
          <p:cNvSpPr txBox="1"/>
          <p:nvPr/>
        </p:nvSpPr>
        <p:spPr>
          <a:xfrm>
            <a:off x="839891" y="2738228"/>
            <a:ext cx="1970100" cy="284400"/>
          </a:xfrm>
          <a:prstGeom prst="rect">
            <a:avLst/>
          </a:prstGeom>
          <a:noFill/>
          <a:ln>
            <a:noFill/>
          </a:ln>
        </p:spPr>
        <p:txBody>
          <a:bodyPr anchorCtr="0" anchor="t" bIns="84500" lIns="84500" spcFirstLastPara="1" rIns="84500" wrap="square" tIns="84500">
            <a:spAutoFit/>
          </a:bodyPr>
          <a:lstStyle/>
          <a:p>
            <a:pPr indent="0" lvl="0" marL="0" rtl="0" algn="ctr">
              <a:spcBef>
                <a:spcPts val="0"/>
              </a:spcBef>
              <a:spcAft>
                <a:spcPts val="0"/>
              </a:spcAft>
              <a:buNone/>
            </a:pPr>
            <a:r>
              <a:rPr lang="uk" sz="739">
                <a:solidFill>
                  <a:srgbClr val="595959"/>
                </a:solidFill>
              </a:rPr>
              <a:t>Жилетка зі старих джинсів</a:t>
            </a:r>
            <a:endParaRPr sz="739">
              <a:solidFill>
                <a:srgbClr val="595959"/>
              </a:solidFill>
            </a:endParaRPr>
          </a:p>
        </p:txBody>
      </p:sp>
      <p:pic>
        <p:nvPicPr>
          <p:cNvPr id="953" name="Google Shape;953;p67"/>
          <p:cNvPicPr preferRelativeResize="0"/>
          <p:nvPr/>
        </p:nvPicPr>
        <p:blipFill rotWithShape="1">
          <a:blip r:embed="rId4">
            <a:alphaModFix/>
          </a:blip>
          <a:srcRect b="13971" l="0" r="0" t="15961"/>
          <a:stretch/>
        </p:blipFill>
        <p:spPr>
          <a:xfrm>
            <a:off x="2780452" y="1727706"/>
            <a:ext cx="1792303" cy="2231495"/>
          </a:xfrm>
          <a:prstGeom prst="rect">
            <a:avLst/>
          </a:prstGeom>
          <a:noFill/>
          <a:ln>
            <a:noFill/>
          </a:ln>
        </p:spPr>
      </p:pic>
      <p:sp>
        <p:nvSpPr>
          <p:cNvPr id="954" name="Google Shape;954;p67"/>
          <p:cNvSpPr txBox="1"/>
          <p:nvPr/>
        </p:nvSpPr>
        <p:spPr>
          <a:xfrm>
            <a:off x="2709662" y="3953073"/>
            <a:ext cx="1970100" cy="284400"/>
          </a:xfrm>
          <a:prstGeom prst="rect">
            <a:avLst/>
          </a:prstGeom>
          <a:noFill/>
          <a:ln>
            <a:noFill/>
          </a:ln>
        </p:spPr>
        <p:txBody>
          <a:bodyPr anchorCtr="0" anchor="t" bIns="84500" lIns="84500" spcFirstLastPara="1" rIns="84500" wrap="square" tIns="84500">
            <a:spAutoFit/>
          </a:bodyPr>
          <a:lstStyle/>
          <a:p>
            <a:pPr indent="0" lvl="0" marL="0" rtl="0" algn="ctr">
              <a:spcBef>
                <a:spcPts val="0"/>
              </a:spcBef>
              <a:spcAft>
                <a:spcPts val="0"/>
              </a:spcAft>
              <a:buNone/>
            </a:pPr>
            <a:r>
              <a:rPr lang="uk" sz="739">
                <a:solidFill>
                  <a:srgbClr val="595959"/>
                </a:solidFill>
              </a:rPr>
              <a:t>Худі з кофтинок</a:t>
            </a:r>
            <a:endParaRPr sz="739">
              <a:solidFill>
                <a:srgbClr val="595959"/>
              </a:solidFill>
            </a:endParaRPr>
          </a:p>
        </p:txBody>
      </p:sp>
      <p:pic>
        <p:nvPicPr>
          <p:cNvPr id="955" name="Google Shape;955;p67"/>
          <p:cNvPicPr preferRelativeResize="0"/>
          <p:nvPr/>
        </p:nvPicPr>
        <p:blipFill>
          <a:blip r:embed="rId5">
            <a:alphaModFix/>
          </a:blip>
          <a:stretch>
            <a:fillRect/>
          </a:stretch>
        </p:blipFill>
        <p:spPr>
          <a:xfrm>
            <a:off x="6549560" y="1841372"/>
            <a:ext cx="1848193" cy="2160234"/>
          </a:xfrm>
          <a:prstGeom prst="rect">
            <a:avLst/>
          </a:prstGeom>
          <a:noFill/>
          <a:ln>
            <a:noFill/>
          </a:ln>
        </p:spPr>
      </p:pic>
      <p:sp>
        <p:nvSpPr>
          <p:cNvPr id="956" name="Google Shape;956;p67"/>
          <p:cNvSpPr txBox="1"/>
          <p:nvPr/>
        </p:nvSpPr>
        <p:spPr>
          <a:xfrm>
            <a:off x="6488580" y="4001622"/>
            <a:ext cx="1970100" cy="284400"/>
          </a:xfrm>
          <a:prstGeom prst="rect">
            <a:avLst/>
          </a:prstGeom>
          <a:noFill/>
          <a:ln>
            <a:noFill/>
          </a:ln>
        </p:spPr>
        <p:txBody>
          <a:bodyPr anchorCtr="0" anchor="t" bIns="84500" lIns="84500" spcFirstLastPara="1" rIns="84500" wrap="square" tIns="84500">
            <a:spAutoFit/>
          </a:bodyPr>
          <a:lstStyle/>
          <a:p>
            <a:pPr indent="0" lvl="0" marL="0" rtl="0" algn="ctr">
              <a:spcBef>
                <a:spcPts val="0"/>
              </a:spcBef>
              <a:spcAft>
                <a:spcPts val="0"/>
              </a:spcAft>
              <a:buNone/>
            </a:pPr>
            <a:r>
              <a:rPr lang="uk" sz="739">
                <a:solidFill>
                  <a:srgbClr val="595959"/>
                </a:solidFill>
              </a:rPr>
              <a:t>Сумка зі шматочків тканини</a:t>
            </a:r>
            <a:endParaRPr sz="739">
              <a:solidFill>
                <a:srgbClr val="595959"/>
              </a:solidFill>
            </a:endParaRPr>
          </a:p>
        </p:txBody>
      </p:sp>
      <p:sp>
        <p:nvSpPr>
          <p:cNvPr id="957" name="Google Shape;957;p67"/>
          <p:cNvSpPr txBox="1"/>
          <p:nvPr/>
        </p:nvSpPr>
        <p:spPr>
          <a:xfrm>
            <a:off x="4561225" y="2492842"/>
            <a:ext cx="1970100" cy="284400"/>
          </a:xfrm>
          <a:prstGeom prst="rect">
            <a:avLst/>
          </a:prstGeom>
          <a:noFill/>
          <a:ln>
            <a:noFill/>
          </a:ln>
        </p:spPr>
        <p:txBody>
          <a:bodyPr anchorCtr="0" anchor="t" bIns="84500" lIns="84500" spcFirstLastPara="1" rIns="84500" wrap="square" tIns="84500">
            <a:spAutoFit/>
          </a:bodyPr>
          <a:lstStyle/>
          <a:p>
            <a:pPr indent="0" lvl="0" marL="0" rtl="0" algn="ctr">
              <a:spcBef>
                <a:spcPts val="0"/>
              </a:spcBef>
              <a:spcAft>
                <a:spcPts val="0"/>
              </a:spcAft>
              <a:buNone/>
            </a:pPr>
            <a:r>
              <a:rPr lang="uk" sz="739">
                <a:solidFill>
                  <a:srgbClr val="595959"/>
                </a:solidFill>
              </a:rPr>
              <a:t>Скейтборд як поличка</a:t>
            </a:r>
            <a:endParaRPr sz="739">
              <a:solidFill>
                <a:srgbClr val="595959"/>
              </a:solidFill>
            </a:endParaRPr>
          </a:p>
        </p:txBody>
      </p:sp>
      <p:pic>
        <p:nvPicPr>
          <p:cNvPr id="958" name="Google Shape;958;p67"/>
          <p:cNvPicPr preferRelativeResize="0"/>
          <p:nvPr/>
        </p:nvPicPr>
        <p:blipFill rotWithShape="1">
          <a:blip r:embed="rId6">
            <a:alphaModFix/>
          </a:blip>
          <a:srcRect b="9209" l="0" r="0" t="22778"/>
          <a:stretch/>
        </p:blipFill>
        <p:spPr>
          <a:xfrm>
            <a:off x="4762109" y="1125594"/>
            <a:ext cx="1537105" cy="1393452"/>
          </a:xfrm>
          <a:prstGeom prst="rect">
            <a:avLst/>
          </a:prstGeom>
          <a:noFill/>
          <a:ln>
            <a:noFill/>
          </a:ln>
        </p:spPr>
      </p:pic>
      <p:sp>
        <p:nvSpPr>
          <p:cNvPr id="959" name="Google Shape;959;p67"/>
          <p:cNvSpPr txBox="1"/>
          <p:nvPr/>
        </p:nvSpPr>
        <p:spPr>
          <a:xfrm>
            <a:off x="4545581" y="4508254"/>
            <a:ext cx="1970100" cy="284400"/>
          </a:xfrm>
          <a:prstGeom prst="rect">
            <a:avLst/>
          </a:prstGeom>
          <a:noFill/>
          <a:ln>
            <a:noFill/>
          </a:ln>
        </p:spPr>
        <p:txBody>
          <a:bodyPr anchorCtr="0" anchor="t" bIns="84500" lIns="84500" spcFirstLastPara="1" rIns="84500" wrap="square" tIns="84500">
            <a:spAutoFit/>
          </a:bodyPr>
          <a:lstStyle/>
          <a:p>
            <a:pPr indent="0" lvl="0" marL="0" rtl="0" algn="ctr">
              <a:spcBef>
                <a:spcPts val="0"/>
              </a:spcBef>
              <a:spcAft>
                <a:spcPts val="0"/>
              </a:spcAft>
              <a:buNone/>
            </a:pPr>
            <a:r>
              <a:rPr lang="uk" sz="739">
                <a:solidFill>
                  <a:srgbClr val="595959"/>
                </a:solidFill>
              </a:rPr>
              <a:t>Колаж з пам’ятних іграшок чи речей</a:t>
            </a:r>
            <a:endParaRPr sz="739">
              <a:solidFill>
                <a:srgbClr val="595959"/>
              </a:solidFill>
            </a:endParaRPr>
          </a:p>
        </p:txBody>
      </p:sp>
      <p:pic>
        <p:nvPicPr>
          <p:cNvPr id="960" name="Google Shape;960;p67"/>
          <p:cNvPicPr preferRelativeResize="0"/>
          <p:nvPr/>
        </p:nvPicPr>
        <p:blipFill rotWithShape="1">
          <a:blip r:embed="rId7">
            <a:alphaModFix/>
          </a:blip>
          <a:srcRect b="0" l="28805" r="0" t="29364"/>
          <a:stretch/>
        </p:blipFill>
        <p:spPr>
          <a:xfrm>
            <a:off x="4865921" y="2819850"/>
            <a:ext cx="1309287" cy="1731475"/>
          </a:xfrm>
          <a:prstGeom prst="rect">
            <a:avLst/>
          </a:prstGeom>
          <a:noFill/>
          <a:ln>
            <a:noFill/>
          </a:ln>
        </p:spPr>
      </p:pic>
      <p:pic>
        <p:nvPicPr>
          <p:cNvPr id="961" name="Google Shape;961;p67"/>
          <p:cNvPicPr preferRelativeResize="0"/>
          <p:nvPr/>
        </p:nvPicPr>
        <p:blipFill rotWithShape="1">
          <a:blip r:embed="rId8">
            <a:alphaModFix/>
          </a:blip>
          <a:srcRect b="5743" l="0" r="0" t="27715"/>
          <a:stretch/>
        </p:blipFill>
        <p:spPr>
          <a:xfrm>
            <a:off x="1083328" y="3059169"/>
            <a:ext cx="1483267" cy="1480497"/>
          </a:xfrm>
          <a:prstGeom prst="rect">
            <a:avLst/>
          </a:prstGeom>
          <a:noFill/>
          <a:ln>
            <a:noFill/>
          </a:ln>
        </p:spPr>
      </p:pic>
      <p:sp>
        <p:nvSpPr>
          <p:cNvPr id="962" name="Google Shape;962;p67"/>
          <p:cNvSpPr txBox="1"/>
          <p:nvPr/>
        </p:nvSpPr>
        <p:spPr>
          <a:xfrm>
            <a:off x="839891" y="4544896"/>
            <a:ext cx="1970100" cy="284400"/>
          </a:xfrm>
          <a:prstGeom prst="rect">
            <a:avLst/>
          </a:prstGeom>
          <a:noFill/>
          <a:ln>
            <a:noFill/>
          </a:ln>
        </p:spPr>
        <p:txBody>
          <a:bodyPr anchorCtr="0" anchor="t" bIns="84500" lIns="84500" spcFirstLastPara="1" rIns="84500" wrap="square" tIns="84500">
            <a:spAutoFit/>
          </a:bodyPr>
          <a:lstStyle/>
          <a:p>
            <a:pPr indent="0" lvl="0" marL="0" rtl="0" algn="ctr">
              <a:spcBef>
                <a:spcPts val="0"/>
              </a:spcBef>
              <a:spcAft>
                <a:spcPts val="0"/>
              </a:spcAft>
              <a:buNone/>
            </a:pPr>
            <a:r>
              <a:rPr lang="uk" sz="739">
                <a:solidFill>
                  <a:srgbClr val="595959"/>
                </a:solidFill>
              </a:rPr>
              <a:t>Горщики для рослин з пустих бляшанок</a:t>
            </a:r>
            <a:endParaRPr sz="739">
              <a:solidFill>
                <a:srgbClr val="595959"/>
              </a:solidFill>
            </a:endParaRPr>
          </a:p>
        </p:txBody>
      </p:sp>
      <p:sp>
        <p:nvSpPr>
          <p:cNvPr id="963" name="Google Shape;963;p67"/>
          <p:cNvSpPr txBox="1"/>
          <p:nvPr/>
        </p:nvSpPr>
        <p:spPr>
          <a:xfrm>
            <a:off x="443050" y="4777645"/>
            <a:ext cx="5689800" cy="39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uk" sz="800">
                <a:solidFill>
                  <a:srgbClr val="333333"/>
                </a:solidFill>
                <a:highlight>
                  <a:srgbClr val="FFFFFF"/>
                </a:highlight>
                <a:latin typeface="Montserrat SemiBold"/>
                <a:ea typeface="Montserrat SemiBold"/>
                <a:cs typeface="Montserrat SemiBold"/>
                <a:sym typeface="Montserrat SemiBold"/>
              </a:rPr>
              <a:t>Матеріали та зображення використані з відкритих джерел з навчально-пізнавальною метою.</a:t>
            </a:r>
            <a:endParaRPr sz="800">
              <a:solidFill>
                <a:srgbClr val="595959"/>
              </a:solidFill>
              <a:latin typeface="Montserrat SemiBold"/>
              <a:ea typeface="Montserrat SemiBold"/>
              <a:cs typeface="Montserrat SemiBold"/>
              <a:sym typeface="Montserrat SemiBold"/>
            </a:endParaRPr>
          </a:p>
        </p:txBody>
      </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67" name="Shape 967"/>
        <p:cNvGrpSpPr/>
        <p:nvPr/>
      </p:nvGrpSpPr>
      <p:grpSpPr>
        <a:xfrm>
          <a:off x="0" y="0"/>
          <a:ext cx="0" cy="0"/>
          <a:chOff x="0" y="0"/>
          <a:chExt cx="0" cy="0"/>
        </a:xfrm>
      </p:grpSpPr>
      <p:sp>
        <p:nvSpPr>
          <p:cNvPr id="968" name="Google Shape;968;p68"/>
          <p:cNvSpPr txBox="1"/>
          <p:nvPr/>
        </p:nvSpPr>
        <p:spPr>
          <a:xfrm>
            <a:off x="980925" y="1465775"/>
            <a:ext cx="7293600" cy="2415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uk" sz="3100">
                <a:solidFill>
                  <a:schemeClr val="lt1"/>
                </a:solidFill>
                <a:latin typeface="Montserrat SemiBold"/>
                <a:ea typeface="Montserrat SemiBold"/>
                <a:cs typeface="Montserrat SemiBold"/>
                <a:sym typeface="Montserrat SemiBold"/>
              </a:rPr>
              <a:t>ЯКІ СТИГМИ ЗАВАЖАЮТЬ ПОПУЛЯРИЗАЦІЇ ПОВТОРНОГО ВИКОРИСТАННЯ РЕЧЕЙ ТА ЯК ЇХ ПОЗБУТИСЯ?</a:t>
            </a:r>
            <a:endParaRPr sz="3100">
              <a:solidFill>
                <a:schemeClr val="lt1"/>
              </a:solidFill>
              <a:latin typeface="Montserrat SemiBold"/>
              <a:ea typeface="Montserrat SemiBold"/>
              <a:cs typeface="Montserrat SemiBold"/>
              <a:sym typeface="Montserrat SemiBold"/>
            </a:endParaRPr>
          </a:p>
        </p:txBody>
      </p:sp>
      <p:pic>
        <p:nvPicPr>
          <p:cNvPr id="969" name="Google Shape;969;p68"/>
          <p:cNvPicPr preferRelativeResize="0"/>
          <p:nvPr/>
        </p:nvPicPr>
        <p:blipFill>
          <a:blip r:embed="rId4">
            <a:alphaModFix/>
          </a:blip>
          <a:stretch>
            <a:fillRect/>
          </a:stretch>
        </p:blipFill>
        <p:spPr>
          <a:xfrm>
            <a:off x="886000" y="434600"/>
            <a:ext cx="3591000" cy="561775"/>
          </a:xfrm>
          <a:prstGeom prst="rect">
            <a:avLst/>
          </a:prstGeom>
          <a:noFill/>
          <a:ln>
            <a:noFill/>
          </a:ln>
        </p:spPr>
      </p:pic>
      <p:sp>
        <p:nvSpPr>
          <p:cNvPr id="970" name="Google Shape;970;p68"/>
          <p:cNvSpPr txBox="1"/>
          <p:nvPr/>
        </p:nvSpPr>
        <p:spPr>
          <a:xfrm>
            <a:off x="980925" y="491300"/>
            <a:ext cx="3542100" cy="447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uk" sz="1710">
                <a:solidFill>
                  <a:srgbClr val="F9F9F9"/>
                </a:solidFill>
                <a:latin typeface="Montserrat"/>
                <a:ea typeface="Montserrat"/>
                <a:cs typeface="Montserrat"/>
                <a:sym typeface="Montserrat"/>
              </a:rPr>
              <a:t>ВІЛЬНИЙ МІКРОФОН</a:t>
            </a:r>
            <a:endParaRPr sz="600">
              <a:solidFill>
                <a:srgbClr val="F9F9F9"/>
              </a:solidFill>
            </a:endParaRPr>
          </a:p>
        </p:txBody>
      </p:sp>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4" name="Shape 974"/>
        <p:cNvGrpSpPr/>
        <p:nvPr/>
      </p:nvGrpSpPr>
      <p:grpSpPr>
        <a:xfrm>
          <a:off x="0" y="0"/>
          <a:ext cx="0" cy="0"/>
          <a:chOff x="0" y="0"/>
          <a:chExt cx="0" cy="0"/>
        </a:xfrm>
      </p:grpSpPr>
      <p:pic>
        <p:nvPicPr>
          <p:cNvPr id="975" name="Google Shape;975;p69"/>
          <p:cNvPicPr preferRelativeResize="0"/>
          <p:nvPr/>
        </p:nvPicPr>
        <p:blipFill>
          <a:blip r:embed="rId3">
            <a:alphaModFix/>
          </a:blip>
          <a:stretch>
            <a:fillRect/>
          </a:stretch>
        </p:blipFill>
        <p:spPr>
          <a:xfrm>
            <a:off x="1511050" y="951125"/>
            <a:ext cx="6121900" cy="2731775"/>
          </a:xfrm>
          <a:prstGeom prst="rect">
            <a:avLst/>
          </a:prstGeom>
          <a:noFill/>
          <a:ln>
            <a:noFill/>
          </a:ln>
        </p:spPr>
      </p:pic>
      <p:sp>
        <p:nvSpPr>
          <p:cNvPr id="976" name="Google Shape;976;p69"/>
          <p:cNvSpPr txBox="1"/>
          <p:nvPr/>
        </p:nvSpPr>
        <p:spPr>
          <a:xfrm>
            <a:off x="2169950" y="1623698"/>
            <a:ext cx="4685400" cy="15645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Clr>
                <a:srgbClr val="000000"/>
              </a:buClr>
              <a:buSzPts val="1100"/>
              <a:buFont typeface="Arial"/>
              <a:buNone/>
            </a:pPr>
            <a:r>
              <a:rPr b="1" lang="uk" sz="2700">
                <a:solidFill>
                  <a:srgbClr val="FFFFFF"/>
                </a:solidFill>
                <a:latin typeface="Montserrat"/>
                <a:ea typeface="Montserrat"/>
                <a:cs typeface="Montserrat"/>
                <a:sym typeface="Montserrat"/>
              </a:rPr>
              <a:t>МІНІПОШУК</a:t>
            </a:r>
            <a:br>
              <a:rPr b="1" lang="uk" sz="2700">
                <a:solidFill>
                  <a:srgbClr val="FFFFFF"/>
                </a:solidFill>
                <a:latin typeface="Montserrat"/>
                <a:ea typeface="Montserrat"/>
                <a:cs typeface="Montserrat"/>
                <a:sym typeface="Montserrat"/>
              </a:rPr>
            </a:br>
            <a:r>
              <a:rPr b="1" lang="uk" sz="2700">
                <a:solidFill>
                  <a:srgbClr val="FFFFFF"/>
                </a:solidFill>
                <a:latin typeface="Montserrat"/>
                <a:ea typeface="Montserrat"/>
                <a:cs typeface="Montserrat"/>
                <a:sym typeface="Montserrat"/>
              </a:rPr>
              <a:t>«АПСАЙКЛІНГ ПО-УКРАЇНСЬКИ» </a:t>
            </a:r>
            <a:endParaRPr i="1" sz="3300">
              <a:solidFill>
                <a:srgbClr val="FFFFFF"/>
              </a:solidFill>
              <a:latin typeface="Montserrat"/>
              <a:ea typeface="Montserrat"/>
              <a:cs typeface="Montserrat"/>
              <a:sym typeface="Montserrat"/>
            </a:endParaRPr>
          </a:p>
        </p:txBody>
      </p:sp>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0" name="Shape 980"/>
        <p:cNvGrpSpPr/>
        <p:nvPr/>
      </p:nvGrpSpPr>
      <p:grpSpPr>
        <a:xfrm>
          <a:off x="0" y="0"/>
          <a:ext cx="0" cy="0"/>
          <a:chOff x="0" y="0"/>
          <a:chExt cx="0" cy="0"/>
        </a:xfrm>
      </p:grpSpPr>
      <p:pic>
        <p:nvPicPr>
          <p:cNvPr id="981" name="Google Shape;981;p70"/>
          <p:cNvPicPr preferRelativeResize="0"/>
          <p:nvPr/>
        </p:nvPicPr>
        <p:blipFill>
          <a:blip r:embed="rId3">
            <a:alphaModFix/>
          </a:blip>
          <a:stretch>
            <a:fillRect/>
          </a:stretch>
        </p:blipFill>
        <p:spPr>
          <a:xfrm>
            <a:off x="5120309" y="3199750"/>
            <a:ext cx="3341034" cy="1749401"/>
          </a:xfrm>
          <a:prstGeom prst="rect">
            <a:avLst/>
          </a:prstGeom>
          <a:noFill/>
          <a:ln>
            <a:noFill/>
          </a:ln>
        </p:spPr>
      </p:pic>
      <p:pic>
        <p:nvPicPr>
          <p:cNvPr id="982" name="Google Shape;982;p70"/>
          <p:cNvPicPr preferRelativeResize="0"/>
          <p:nvPr/>
        </p:nvPicPr>
        <p:blipFill>
          <a:blip r:embed="rId4">
            <a:alphaModFix/>
          </a:blip>
          <a:stretch>
            <a:fillRect/>
          </a:stretch>
        </p:blipFill>
        <p:spPr>
          <a:xfrm>
            <a:off x="4681774" y="1022625"/>
            <a:ext cx="2081655" cy="2081655"/>
          </a:xfrm>
          <a:prstGeom prst="rect">
            <a:avLst/>
          </a:prstGeom>
          <a:noFill/>
          <a:ln>
            <a:noFill/>
          </a:ln>
        </p:spPr>
      </p:pic>
      <p:sp>
        <p:nvSpPr>
          <p:cNvPr id="983" name="Google Shape;983;p70"/>
          <p:cNvSpPr txBox="1"/>
          <p:nvPr/>
        </p:nvSpPr>
        <p:spPr>
          <a:xfrm>
            <a:off x="293050" y="255025"/>
            <a:ext cx="8417400" cy="732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latin typeface="Montserrat"/>
                <a:ea typeface="Montserrat"/>
                <a:cs typeface="Montserrat"/>
                <a:sym typeface="Montserrat"/>
              </a:rPr>
              <a:t>ЗНАЙДИ ТА ПРЕЗЕНТУЙ ОДИН УКРАЇНСЬКИЙ БРЕНД, ЩО СТВОРЮЄ АПСАЙКЛІНГ-РЕЧІ</a:t>
            </a:r>
            <a:endParaRPr b="1" i="1" sz="2200">
              <a:latin typeface="Montserrat"/>
              <a:ea typeface="Montserrat"/>
              <a:cs typeface="Montserrat"/>
              <a:sym typeface="Montserrat"/>
            </a:endParaRPr>
          </a:p>
        </p:txBody>
      </p:sp>
      <p:pic>
        <p:nvPicPr>
          <p:cNvPr id="984" name="Google Shape;984;p70"/>
          <p:cNvPicPr preferRelativeResize="0"/>
          <p:nvPr/>
        </p:nvPicPr>
        <p:blipFill>
          <a:blip r:embed="rId5">
            <a:alphaModFix/>
          </a:blip>
          <a:stretch>
            <a:fillRect/>
          </a:stretch>
        </p:blipFill>
        <p:spPr>
          <a:xfrm rot="-683870">
            <a:off x="1151488" y="2110154"/>
            <a:ext cx="2172802" cy="2897070"/>
          </a:xfrm>
          <a:prstGeom prst="rect">
            <a:avLst/>
          </a:prstGeom>
          <a:noFill/>
          <a:ln>
            <a:noFill/>
          </a:ln>
        </p:spPr>
      </p:pic>
      <p:pic>
        <p:nvPicPr>
          <p:cNvPr id="985" name="Google Shape;985;p70"/>
          <p:cNvPicPr preferRelativeResize="0"/>
          <p:nvPr/>
        </p:nvPicPr>
        <p:blipFill>
          <a:blip r:embed="rId6">
            <a:alphaModFix/>
          </a:blip>
          <a:stretch>
            <a:fillRect/>
          </a:stretch>
        </p:blipFill>
        <p:spPr>
          <a:xfrm>
            <a:off x="6865677" y="987925"/>
            <a:ext cx="1526899" cy="2017475"/>
          </a:xfrm>
          <a:prstGeom prst="rect">
            <a:avLst/>
          </a:prstGeom>
          <a:noFill/>
          <a:ln>
            <a:noFill/>
          </a:ln>
        </p:spPr>
      </p:pic>
      <p:pic>
        <p:nvPicPr>
          <p:cNvPr id="986" name="Google Shape;986;p70"/>
          <p:cNvPicPr preferRelativeResize="0"/>
          <p:nvPr/>
        </p:nvPicPr>
        <p:blipFill>
          <a:blip r:embed="rId7">
            <a:alphaModFix/>
          </a:blip>
          <a:stretch>
            <a:fillRect/>
          </a:stretch>
        </p:blipFill>
        <p:spPr>
          <a:xfrm>
            <a:off x="3843900" y="3042125"/>
            <a:ext cx="1321124" cy="1651374"/>
          </a:xfrm>
          <a:prstGeom prst="rect">
            <a:avLst/>
          </a:prstGeom>
          <a:noFill/>
          <a:ln>
            <a:noFill/>
          </a:ln>
        </p:spPr>
      </p:pic>
      <p:pic>
        <p:nvPicPr>
          <p:cNvPr id="987" name="Google Shape;987;p70"/>
          <p:cNvPicPr preferRelativeResize="0"/>
          <p:nvPr/>
        </p:nvPicPr>
        <p:blipFill>
          <a:blip r:embed="rId8">
            <a:alphaModFix/>
          </a:blip>
          <a:stretch>
            <a:fillRect/>
          </a:stretch>
        </p:blipFill>
        <p:spPr>
          <a:xfrm>
            <a:off x="2529027" y="1188750"/>
            <a:ext cx="1744106" cy="1749399"/>
          </a:xfrm>
          <a:prstGeom prst="rect">
            <a:avLst/>
          </a:prstGeom>
          <a:noFill/>
          <a:ln>
            <a:noFill/>
          </a:ln>
        </p:spPr>
      </p:pic>
      <p:pic>
        <p:nvPicPr>
          <p:cNvPr id="988" name="Google Shape;988;p70"/>
          <p:cNvPicPr preferRelativeResize="0"/>
          <p:nvPr/>
        </p:nvPicPr>
        <p:blipFill>
          <a:blip r:embed="rId9">
            <a:alphaModFix/>
          </a:blip>
          <a:stretch>
            <a:fillRect/>
          </a:stretch>
        </p:blipFill>
        <p:spPr>
          <a:xfrm>
            <a:off x="167475" y="1924025"/>
            <a:ext cx="1568001" cy="1960001"/>
          </a:xfrm>
          <a:prstGeom prst="rect">
            <a:avLst/>
          </a:prstGeom>
          <a:noFill/>
          <a:ln>
            <a:noFill/>
          </a:ln>
        </p:spPr>
      </p:pic>
      <p:pic>
        <p:nvPicPr>
          <p:cNvPr id="989" name="Google Shape;989;p70"/>
          <p:cNvPicPr preferRelativeResize="0"/>
          <p:nvPr/>
        </p:nvPicPr>
        <p:blipFill>
          <a:blip r:embed="rId10">
            <a:alphaModFix/>
          </a:blip>
          <a:stretch>
            <a:fillRect/>
          </a:stretch>
        </p:blipFill>
        <p:spPr>
          <a:xfrm>
            <a:off x="8096050" y="3345013"/>
            <a:ext cx="804800" cy="814651"/>
          </a:xfrm>
          <a:prstGeom prst="rect">
            <a:avLst/>
          </a:prstGeom>
          <a:noFill/>
          <a:ln>
            <a:noFill/>
          </a:ln>
        </p:spPr>
      </p:pic>
      <p:pic>
        <p:nvPicPr>
          <p:cNvPr id="990" name="Google Shape;990;p70"/>
          <p:cNvPicPr preferRelativeResize="0"/>
          <p:nvPr/>
        </p:nvPicPr>
        <p:blipFill>
          <a:blip r:embed="rId11">
            <a:alphaModFix/>
          </a:blip>
          <a:stretch>
            <a:fillRect/>
          </a:stretch>
        </p:blipFill>
        <p:spPr>
          <a:xfrm>
            <a:off x="361878" y="4033275"/>
            <a:ext cx="513895" cy="577501"/>
          </a:xfrm>
          <a:prstGeom prst="rect">
            <a:avLst/>
          </a:prstGeom>
          <a:noFill/>
          <a:ln>
            <a:noFill/>
          </a:ln>
        </p:spPr>
      </p:pic>
      <p:pic>
        <p:nvPicPr>
          <p:cNvPr id="991" name="Google Shape;991;p70"/>
          <p:cNvPicPr preferRelativeResize="0"/>
          <p:nvPr/>
        </p:nvPicPr>
        <p:blipFill>
          <a:blip r:embed="rId12">
            <a:alphaModFix/>
          </a:blip>
          <a:stretch>
            <a:fillRect/>
          </a:stretch>
        </p:blipFill>
        <p:spPr>
          <a:xfrm>
            <a:off x="2091346" y="1359753"/>
            <a:ext cx="394631" cy="371497"/>
          </a:xfrm>
          <a:prstGeom prst="rect">
            <a:avLst/>
          </a:prstGeom>
          <a:noFill/>
          <a:ln>
            <a:noFill/>
          </a:ln>
        </p:spPr>
      </p:pic>
      <p:pic>
        <p:nvPicPr>
          <p:cNvPr id="992" name="Google Shape;992;p70"/>
          <p:cNvPicPr preferRelativeResize="0"/>
          <p:nvPr/>
        </p:nvPicPr>
        <p:blipFill>
          <a:blip r:embed="rId10">
            <a:alphaModFix/>
          </a:blip>
          <a:stretch>
            <a:fillRect/>
          </a:stretch>
        </p:blipFill>
        <p:spPr>
          <a:xfrm rot="6718166">
            <a:off x="2960051" y="3307721"/>
            <a:ext cx="734974" cy="743983"/>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6" name="Shape 996"/>
        <p:cNvGrpSpPr/>
        <p:nvPr/>
      </p:nvGrpSpPr>
      <p:grpSpPr>
        <a:xfrm>
          <a:off x="0" y="0"/>
          <a:ext cx="0" cy="0"/>
          <a:chOff x="0" y="0"/>
          <a:chExt cx="0" cy="0"/>
        </a:xfrm>
      </p:grpSpPr>
      <p:sp>
        <p:nvSpPr>
          <p:cNvPr id="997" name="Google Shape;997;p71"/>
          <p:cNvSpPr txBox="1"/>
          <p:nvPr/>
        </p:nvSpPr>
        <p:spPr>
          <a:xfrm>
            <a:off x="439625" y="311075"/>
            <a:ext cx="8488500" cy="22164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uk" sz="2200">
                <a:solidFill>
                  <a:schemeClr val="dk1"/>
                </a:solidFill>
                <a:latin typeface="Montserrat SemiBold"/>
                <a:ea typeface="Montserrat SemiBold"/>
                <a:cs typeface="Montserrat SemiBold"/>
                <a:sym typeface="Montserrat SemiBold"/>
              </a:rPr>
              <a:t>ЧИМ БІЛЬШЕ РОЗВИВАТИМЕТЬСЯ КУЛЬТУРА УПРАВЛІННЯ ВІДХОДАМИ, ТИМ БІЛЬШОЮ БУДЕ ПОТРЕБА В ПІДПРИЄМСТВАХ І ПРОФЕСІОНАЛАХ СФЕРИ СОРТУВАННЯ ТА ПЕРЕРОБЛЕННЯ. </a:t>
            </a:r>
            <a:br>
              <a:rPr lang="uk" sz="2200">
                <a:solidFill>
                  <a:schemeClr val="dk1"/>
                </a:solidFill>
                <a:latin typeface="Montserrat SemiBold"/>
                <a:ea typeface="Montserrat SemiBold"/>
                <a:cs typeface="Montserrat SemiBold"/>
                <a:sym typeface="Montserrat SemiBold"/>
              </a:rPr>
            </a:br>
            <a:r>
              <a:rPr b="1" lang="uk" sz="2200">
                <a:solidFill>
                  <a:schemeClr val="dk1"/>
                </a:solidFill>
                <a:latin typeface="Montserrat"/>
                <a:ea typeface="Montserrat"/>
                <a:cs typeface="Montserrat"/>
                <a:sym typeface="Montserrat"/>
              </a:rPr>
              <a:t>ЦЕ ЗОВСІМ НЕ ПРО НУДНІ ПРОФЕСІЇ, </a:t>
            </a:r>
            <a:br>
              <a:rPr b="1" lang="uk" sz="2200">
                <a:solidFill>
                  <a:schemeClr val="dk1"/>
                </a:solidFill>
                <a:latin typeface="Montserrat"/>
                <a:ea typeface="Montserrat"/>
                <a:cs typeface="Montserrat"/>
                <a:sym typeface="Montserrat"/>
              </a:rPr>
            </a:br>
            <a:r>
              <a:rPr b="1" lang="uk" sz="2200">
                <a:solidFill>
                  <a:schemeClr val="dk1"/>
                </a:solidFill>
                <a:latin typeface="Montserrat"/>
                <a:ea typeface="Montserrat"/>
                <a:cs typeface="Montserrat"/>
                <a:sym typeface="Montserrat"/>
              </a:rPr>
              <a:t>А ПРО ТВОРЦІВ І ВИНАХІДНИКІВ!</a:t>
            </a:r>
            <a:endParaRPr b="1" sz="2200">
              <a:latin typeface="Montserrat"/>
              <a:ea typeface="Montserrat"/>
              <a:cs typeface="Montserrat"/>
              <a:sym typeface="Montserrat"/>
            </a:endParaRPr>
          </a:p>
        </p:txBody>
      </p:sp>
      <p:sp>
        <p:nvSpPr>
          <p:cNvPr id="998" name="Google Shape;998;p71"/>
          <p:cNvSpPr/>
          <p:nvPr/>
        </p:nvSpPr>
        <p:spPr>
          <a:xfrm>
            <a:off x="543900" y="2750450"/>
            <a:ext cx="3916800" cy="568200"/>
          </a:xfrm>
          <a:prstGeom prst="roundRect">
            <a:avLst>
              <a:gd fmla="val 50000" name="adj"/>
            </a:avLst>
          </a:prstGeom>
          <a:solidFill>
            <a:srgbClr val="ADE9FF"/>
          </a:solid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b="1" lang="uk">
                <a:solidFill>
                  <a:schemeClr val="dk1"/>
                </a:solidFill>
                <a:latin typeface="Montserrat"/>
                <a:ea typeface="Montserrat"/>
                <a:cs typeface="Montserrat"/>
                <a:sym typeface="Montserrat"/>
              </a:rPr>
              <a:t>Інженер на заводі з перероблення</a:t>
            </a:r>
            <a:endParaRPr/>
          </a:p>
        </p:txBody>
      </p:sp>
      <p:sp>
        <p:nvSpPr>
          <p:cNvPr id="999" name="Google Shape;999;p71"/>
          <p:cNvSpPr/>
          <p:nvPr/>
        </p:nvSpPr>
        <p:spPr>
          <a:xfrm>
            <a:off x="1571600" y="3465425"/>
            <a:ext cx="4336500" cy="568200"/>
          </a:xfrm>
          <a:prstGeom prst="roundRect">
            <a:avLst>
              <a:gd fmla="val 50000" name="adj"/>
            </a:avLst>
          </a:prstGeom>
          <a:solidFill>
            <a:srgbClr val="FBBD04"/>
          </a:solid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uk">
                <a:solidFill>
                  <a:schemeClr val="dk1"/>
                </a:solidFill>
                <a:latin typeface="Montserrat"/>
                <a:ea typeface="Montserrat"/>
                <a:cs typeface="Montserrat"/>
                <a:sym typeface="Montserrat"/>
              </a:rPr>
              <a:t>Розробник нових методів перероблення</a:t>
            </a:r>
            <a:endParaRPr/>
          </a:p>
        </p:txBody>
      </p:sp>
      <p:sp>
        <p:nvSpPr>
          <p:cNvPr id="1000" name="Google Shape;1000;p71"/>
          <p:cNvSpPr/>
          <p:nvPr/>
        </p:nvSpPr>
        <p:spPr>
          <a:xfrm>
            <a:off x="5214525" y="2750450"/>
            <a:ext cx="2456400" cy="568200"/>
          </a:xfrm>
          <a:prstGeom prst="roundRect">
            <a:avLst>
              <a:gd fmla="val 50000" name="adj"/>
            </a:avLst>
          </a:prstGeom>
          <a:solidFill>
            <a:srgbClr val="ECD4FF"/>
          </a:solid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uk">
                <a:solidFill>
                  <a:schemeClr val="dk1"/>
                </a:solidFill>
                <a:latin typeface="Montserrat"/>
                <a:ea typeface="Montserrat"/>
                <a:cs typeface="Montserrat"/>
                <a:sym typeface="Montserrat"/>
              </a:rPr>
              <a:t>Менеджер з екології</a:t>
            </a:r>
            <a:endParaRPr/>
          </a:p>
        </p:txBody>
      </p:sp>
      <p:sp>
        <p:nvSpPr>
          <p:cNvPr id="1001" name="Google Shape;1001;p71"/>
          <p:cNvSpPr/>
          <p:nvPr/>
        </p:nvSpPr>
        <p:spPr>
          <a:xfrm>
            <a:off x="6818700" y="3465425"/>
            <a:ext cx="1487100" cy="568200"/>
          </a:xfrm>
          <a:prstGeom prst="roundRect">
            <a:avLst>
              <a:gd fmla="val 50000" name="adj"/>
            </a:avLst>
          </a:prstGeom>
          <a:solidFill>
            <a:srgbClr val="B1ECC8"/>
          </a:solid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uk">
                <a:solidFill>
                  <a:schemeClr val="dk1"/>
                </a:solidFill>
                <a:latin typeface="Montserrat"/>
                <a:ea typeface="Montserrat"/>
                <a:cs typeface="Montserrat"/>
                <a:sym typeface="Montserrat"/>
              </a:rPr>
              <a:t>Екоаудитор</a:t>
            </a:r>
            <a:endParaRPr/>
          </a:p>
        </p:txBody>
      </p:sp>
      <p:sp>
        <p:nvSpPr>
          <p:cNvPr id="1002" name="Google Shape;1002;p71"/>
          <p:cNvSpPr/>
          <p:nvPr/>
        </p:nvSpPr>
        <p:spPr>
          <a:xfrm>
            <a:off x="5214525" y="4220975"/>
            <a:ext cx="1587600" cy="568200"/>
          </a:xfrm>
          <a:prstGeom prst="roundRect">
            <a:avLst>
              <a:gd fmla="val 50000" name="adj"/>
            </a:avLst>
          </a:prstGeom>
          <a:solidFill>
            <a:srgbClr val="ADE9FF"/>
          </a:solid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uk">
                <a:solidFill>
                  <a:schemeClr val="dk1"/>
                </a:solidFill>
                <a:latin typeface="Montserrat"/>
                <a:ea typeface="Montserrat"/>
                <a:cs typeface="Montserrat"/>
                <a:sym typeface="Montserrat"/>
              </a:rPr>
              <a:t>Біотехнолог</a:t>
            </a:r>
            <a:endParaRPr/>
          </a:p>
        </p:txBody>
      </p:sp>
      <p:sp>
        <p:nvSpPr>
          <p:cNvPr id="1003" name="Google Shape;1003;p71"/>
          <p:cNvSpPr/>
          <p:nvPr/>
        </p:nvSpPr>
        <p:spPr>
          <a:xfrm>
            <a:off x="863225" y="4220975"/>
            <a:ext cx="2564100" cy="568200"/>
          </a:xfrm>
          <a:prstGeom prst="roundRect">
            <a:avLst>
              <a:gd fmla="val 50000" name="adj"/>
            </a:avLst>
          </a:prstGeom>
          <a:solidFill>
            <a:srgbClr val="FFC1D3"/>
          </a:solid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uk">
                <a:solidFill>
                  <a:schemeClr val="dk1"/>
                </a:solidFill>
                <a:latin typeface="Montserrat"/>
                <a:ea typeface="Montserrat"/>
                <a:cs typeface="Montserrat"/>
                <a:sym typeface="Montserrat"/>
              </a:rPr>
              <a:t>Апсайклінг-дизайнер</a:t>
            </a:r>
            <a:endParaRPr/>
          </a:p>
        </p:txBody>
      </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E9FF"/>
        </a:solidFill>
      </p:bgPr>
    </p:bg>
    <p:spTree>
      <p:nvGrpSpPr>
        <p:cNvPr id="1007" name="Shape 1007"/>
        <p:cNvGrpSpPr/>
        <p:nvPr/>
      </p:nvGrpSpPr>
      <p:grpSpPr>
        <a:xfrm>
          <a:off x="0" y="0"/>
          <a:ext cx="0" cy="0"/>
          <a:chOff x="0" y="0"/>
          <a:chExt cx="0" cy="0"/>
        </a:xfrm>
      </p:grpSpPr>
      <p:sp>
        <p:nvSpPr>
          <p:cNvPr id="1008" name="Google Shape;1008;p72"/>
          <p:cNvSpPr txBox="1"/>
          <p:nvPr/>
        </p:nvSpPr>
        <p:spPr>
          <a:xfrm>
            <a:off x="596800" y="353375"/>
            <a:ext cx="7923300" cy="194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uk" sz="2600">
                <a:solidFill>
                  <a:schemeClr val="dk1"/>
                </a:solidFill>
                <a:latin typeface="Montserrat"/>
                <a:ea typeface="Montserrat"/>
                <a:cs typeface="Montserrat"/>
                <a:sym typeface="Montserrat"/>
              </a:rPr>
              <a:t>МИ МАЄМО БЕЗЛІЧ НАТХНЕННИХ ПРИКЛАДІВ ✨, ЯК УКРАЇНСЬКІ МІСТА </a:t>
            </a:r>
            <a:br>
              <a:rPr b="1" lang="uk" sz="2600">
                <a:solidFill>
                  <a:schemeClr val="dk1"/>
                </a:solidFill>
                <a:latin typeface="Montserrat"/>
                <a:ea typeface="Montserrat"/>
                <a:cs typeface="Montserrat"/>
                <a:sym typeface="Montserrat"/>
              </a:rPr>
            </a:br>
            <a:r>
              <a:rPr b="1" lang="uk" sz="2600">
                <a:solidFill>
                  <a:schemeClr val="dk1"/>
                </a:solidFill>
                <a:latin typeface="Montserrat"/>
                <a:ea typeface="Montserrat"/>
                <a:cs typeface="Montserrat"/>
                <a:sym typeface="Montserrat"/>
              </a:rPr>
              <a:t>ТА ГРОМАДИ 🤝 ЗМІНЮЮТЬ КУЛЬТУРУ ПОВОДЖЕННЯ З ВІДХОДАМИ ♻️ — </a:t>
            </a:r>
            <a:br>
              <a:rPr b="1" lang="uk" sz="2600">
                <a:solidFill>
                  <a:schemeClr val="dk1"/>
                </a:solidFill>
                <a:latin typeface="Montserrat"/>
                <a:ea typeface="Montserrat"/>
                <a:cs typeface="Montserrat"/>
                <a:sym typeface="Montserrat"/>
              </a:rPr>
            </a:br>
            <a:r>
              <a:rPr b="1" lang="uk" sz="2600">
                <a:solidFill>
                  <a:schemeClr val="dk1"/>
                </a:solidFill>
                <a:latin typeface="Montserrat"/>
                <a:ea typeface="Montserrat"/>
                <a:cs typeface="Montserrat"/>
                <a:sym typeface="Montserrat"/>
              </a:rPr>
              <a:t>ВІД РЕАЛІЗАЦІЇ НЕВЕЛИКИХ ІНІЦІАТИВ 🌱 ДО РОЗВИТКУ ГЛОБАЛЬНИХ ПРОЄКТІВ 🌍💡</a:t>
            </a:r>
            <a:endParaRPr b="1" sz="2600">
              <a:solidFill>
                <a:schemeClr val="dk1"/>
              </a:solidFill>
              <a:latin typeface="Montserrat"/>
              <a:ea typeface="Montserrat"/>
              <a:cs typeface="Montserrat"/>
              <a:sym typeface="Montserrat"/>
            </a:endParaRPr>
          </a:p>
        </p:txBody>
      </p:sp>
      <p:sp>
        <p:nvSpPr>
          <p:cNvPr id="1009" name="Google Shape;1009;p72"/>
          <p:cNvSpPr txBox="1"/>
          <p:nvPr/>
        </p:nvSpPr>
        <p:spPr>
          <a:xfrm>
            <a:off x="632057" y="3876225"/>
            <a:ext cx="3949800" cy="636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uk" sz="1600">
                <a:solidFill>
                  <a:schemeClr val="dk1"/>
                </a:solidFill>
                <a:latin typeface="Montserrat"/>
                <a:ea typeface="Montserrat"/>
                <a:cs typeface="Montserrat"/>
                <a:sym typeface="Montserrat"/>
              </a:rPr>
              <a:t>Погляньмо на приклад Луцька</a:t>
            </a:r>
            <a:endParaRPr b="1" sz="1600">
              <a:solidFill>
                <a:schemeClr val="dk1"/>
              </a:solidFill>
              <a:latin typeface="Montserrat"/>
              <a:ea typeface="Montserrat"/>
              <a:cs typeface="Montserrat"/>
              <a:sym typeface="Montserrat"/>
            </a:endParaRPr>
          </a:p>
        </p:txBody>
      </p:sp>
      <p:pic>
        <p:nvPicPr>
          <p:cNvPr id="1010" name="Google Shape;1010;p72"/>
          <p:cNvPicPr preferRelativeResize="0"/>
          <p:nvPr/>
        </p:nvPicPr>
        <p:blipFill>
          <a:blip r:embed="rId3">
            <a:alphaModFix/>
          </a:blip>
          <a:stretch>
            <a:fillRect/>
          </a:stretch>
        </p:blipFill>
        <p:spPr>
          <a:xfrm>
            <a:off x="4437770" y="3779150"/>
            <a:ext cx="840737" cy="636000"/>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4" name="Shape 1014"/>
        <p:cNvGrpSpPr/>
        <p:nvPr/>
      </p:nvGrpSpPr>
      <p:grpSpPr>
        <a:xfrm>
          <a:off x="0" y="0"/>
          <a:ext cx="0" cy="0"/>
          <a:chOff x="0" y="0"/>
          <a:chExt cx="0" cy="0"/>
        </a:xfrm>
      </p:grpSpPr>
      <p:sp>
        <p:nvSpPr>
          <p:cNvPr id="1015" name="Google Shape;1015;p73"/>
          <p:cNvSpPr/>
          <p:nvPr/>
        </p:nvSpPr>
        <p:spPr>
          <a:xfrm>
            <a:off x="458425" y="1607950"/>
            <a:ext cx="2006700" cy="3023400"/>
          </a:xfrm>
          <a:prstGeom prst="roundRect">
            <a:avLst>
              <a:gd fmla="val 11106" name="adj"/>
            </a:avLst>
          </a:prstGeom>
          <a:solidFill>
            <a:srgbClr val="B1ECC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16" name="Google Shape;1016;p73"/>
          <p:cNvSpPr txBox="1"/>
          <p:nvPr/>
        </p:nvSpPr>
        <p:spPr>
          <a:xfrm>
            <a:off x="368150" y="264550"/>
            <a:ext cx="8457300" cy="1256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uk" sz="1800">
                <a:solidFill>
                  <a:schemeClr val="dk1"/>
                </a:solidFill>
                <a:latin typeface="Montserrat ExtraBold"/>
                <a:ea typeface="Montserrat ExtraBold"/>
                <a:cs typeface="Montserrat ExtraBold"/>
                <a:sym typeface="Montserrat ExtraBold"/>
              </a:rPr>
              <a:t>ЛУЦЬК — ОДНЕ З ПЕРШИХ УКРАЇНСЬКИХ МІСТ, </a:t>
            </a:r>
            <a:r>
              <a:rPr lang="uk" sz="1800">
                <a:solidFill>
                  <a:schemeClr val="dk1"/>
                </a:solidFill>
                <a:latin typeface="Montserrat Medium"/>
                <a:ea typeface="Montserrat Medium"/>
                <a:cs typeface="Montserrat Medium"/>
                <a:sym typeface="Montserrat Medium"/>
              </a:rPr>
              <a:t>ЩО БЕРЕ УЧАСТЬ У МІЖНАРОДНІЙ ПРОГРАМІ ТА ДО 2050 РОКУ МАЄ СТАТИ ПЕРШИМ </a:t>
            </a:r>
            <a:r>
              <a:rPr b="1" lang="uk" sz="1800">
                <a:solidFill>
                  <a:schemeClr val="dk1"/>
                </a:solidFill>
                <a:latin typeface="Montserrat"/>
                <a:ea typeface="Montserrat"/>
                <a:cs typeface="Montserrat"/>
                <a:sym typeface="Montserrat"/>
              </a:rPr>
              <a:t>СЕРТИФІКОВАНИМ МІСТОМ ZERO WASTE ♻️</a:t>
            </a:r>
            <a:r>
              <a:rPr lang="uk" sz="1800">
                <a:solidFill>
                  <a:schemeClr val="dk1"/>
                </a:solidFill>
                <a:latin typeface="Montserrat Medium"/>
                <a:ea typeface="Montserrat Medium"/>
                <a:cs typeface="Montserrat Medium"/>
                <a:sym typeface="Montserrat Medium"/>
              </a:rPr>
              <a:t> В УКРАЇНІ. ЩО ДЛЯ ЦЬОГО РОБЛЯТЬ? 🤔</a:t>
            </a:r>
            <a:endParaRPr sz="1800">
              <a:solidFill>
                <a:schemeClr val="dk1"/>
              </a:solidFill>
              <a:latin typeface="Montserrat Medium"/>
              <a:ea typeface="Montserrat Medium"/>
              <a:cs typeface="Montserrat Medium"/>
              <a:sym typeface="Montserrat Medium"/>
            </a:endParaRPr>
          </a:p>
        </p:txBody>
      </p:sp>
      <p:sp>
        <p:nvSpPr>
          <p:cNvPr id="1017" name="Google Shape;1017;p73"/>
          <p:cNvSpPr txBox="1"/>
          <p:nvPr/>
        </p:nvSpPr>
        <p:spPr>
          <a:xfrm>
            <a:off x="565400" y="1923900"/>
            <a:ext cx="2583600" cy="1036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200">
              <a:solidFill>
                <a:schemeClr val="dk2"/>
              </a:solidFill>
              <a:latin typeface="Montserrat"/>
              <a:ea typeface="Montserrat"/>
              <a:cs typeface="Montserrat"/>
              <a:sym typeface="Montserrat"/>
            </a:endParaRPr>
          </a:p>
        </p:txBody>
      </p:sp>
      <p:sp>
        <p:nvSpPr>
          <p:cNvPr id="1018" name="Google Shape;1018;p73"/>
          <p:cNvSpPr txBox="1"/>
          <p:nvPr/>
        </p:nvSpPr>
        <p:spPr>
          <a:xfrm>
            <a:off x="526524" y="1664300"/>
            <a:ext cx="1883700" cy="26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uk" sz="1200">
                <a:latin typeface="Montserrat Medium"/>
                <a:ea typeface="Montserrat Medium"/>
                <a:cs typeface="Montserrat Medium"/>
                <a:sym typeface="Montserrat Medium"/>
              </a:rPr>
              <a:t>Луцьке кафе </a:t>
            </a:r>
            <a:r>
              <a:rPr b="1" lang="uk" sz="1200">
                <a:latin typeface="Montserrat"/>
                <a:ea typeface="Montserrat"/>
                <a:cs typeface="Montserrat"/>
                <a:sym typeface="Montserrat"/>
              </a:rPr>
              <a:t>Misto.Cafe</a:t>
            </a:r>
            <a:r>
              <a:rPr lang="uk" sz="1200">
                <a:latin typeface="Montserrat Medium"/>
                <a:ea typeface="Montserrat Medium"/>
                <a:cs typeface="Montserrat Medium"/>
                <a:sym typeface="Montserrat Medium"/>
              </a:rPr>
              <a:t> відмовилося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від порційного цукру, соломинок, використовує тканинні серветки й, окрім іншого, навіть кавову макуху здає на перероблення.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З макухи отримують свічники для аромасвічок,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які продають у кафе. </a:t>
            </a:r>
            <a:endParaRPr sz="1200">
              <a:latin typeface="Montserrat Medium"/>
              <a:ea typeface="Montserrat Medium"/>
              <a:cs typeface="Montserrat Medium"/>
              <a:sym typeface="Montserrat Medium"/>
            </a:endParaRPr>
          </a:p>
        </p:txBody>
      </p:sp>
      <p:sp>
        <p:nvSpPr>
          <p:cNvPr id="1019" name="Google Shape;1019;p73"/>
          <p:cNvSpPr txBox="1"/>
          <p:nvPr/>
        </p:nvSpPr>
        <p:spPr>
          <a:xfrm>
            <a:off x="250250" y="4725750"/>
            <a:ext cx="8159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uk" sz="1000">
                <a:latin typeface="Montserrat"/>
                <a:ea typeface="Montserrat"/>
                <a:cs typeface="Montserrat"/>
                <a:sym typeface="Montserrat"/>
              </a:rPr>
              <a:t>Інформація використана з відкритих джерел з навчально-пізнавальною метою.</a:t>
            </a:r>
            <a:endParaRPr b="1" sz="1000">
              <a:latin typeface="Montserrat"/>
              <a:ea typeface="Montserrat"/>
              <a:cs typeface="Montserrat"/>
              <a:sym typeface="Montserrat"/>
            </a:endParaRPr>
          </a:p>
        </p:txBody>
      </p:sp>
      <p:sp>
        <p:nvSpPr>
          <p:cNvPr id="1020" name="Google Shape;1020;p73"/>
          <p:cNvSpPr/>
          <p:nvPr/>
        </p:nvSpPr>
        <p:spPr>
          <a:xfrm>
            <a:off x="2565552" y="1607950"/>
            <a:ext cx="2006700" cy="3023400"/>
          </a:xfrm>
          <a:prstGeom prst="roundRect">
            <a:avLst>
              <a:gd fmla="val 11106" name="adj"/>
            </a:avLst>
          </a:prstGeom>
          <a:solidFill>
            <a:srgbClr val="B1ECC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21" name="Google Shape;1021;p73"/>
          <p:cNvSpPr txBox="1"/>
          <p:nvPr/>
        </p:nvSpPr>
        <p:spPr>
          <a:xfrm>
            <a:off x="2638909" y="1664294"/>
            <a:ext cx="1782300" cy="26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uk" sz="1200">
                <a:latin typeface="Montserrat Medium"/>
                <a:ea typeface="Montserrat Medium"/>
                <a:cs typeface="Montserrat Medium"/>
                <a:sym typeface="Montserrat Medium"/>
              </a:rPr>
              <a:t>У Луцьку </a:t>
            </a:r>
            <a:r>
              <a:rPr b="1" lang="uk" sz="1200">
                <a:latin typeface="Montserrat"/>
                <a:ea typeface="Montserrat"/>
                <a:cs typeface="Montserrat"/>
                <a:sym typeface="Montserrat"/>
              </a:rPr>
              <a:t>є міський город «Сади зростання»,</a:t>
            </a:r>
            <a:r>
              <a:rPr lang="uk" sz="1200">
                <a:latin typeface="Montserrat Medium"/>
                <a:ea typeface="Montserrat Medium"/>
                <a:cs typeface="Montserrat Medium"/>
                <a:sym typeface="Montserrat Medium"/>
              </a:rPr>
              <a:t>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де облаштовано грядки та встановлено компостер. Тут усі охочі можуть щось вирощувати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та збирати власний урожай.</a:t>
            </a:r>
            <a:endParaRPr sz="1200">
              <a:latin typeface="Montserrat Medium"/>
              <a:ea typeface="Montserrat Medium"/>
              <a:cs typeface="Montserrat Medium"/>
              <a:sym typeface="Montserrat Medium"/>
            </a:endParaRPr>
          </a:p>
        </p:txBody>
      </p:sp>
      <p:sp>
        <p:nvSpPr>
          <p:cNvPr id="1022" name="Google Shape;1022;p73"/>
          <p:cNvSpPr/>
          <p:nvPr/>
        </p:nvSpPr>
        <p:spPr>
          <a:xfrm>
            <a:off x="4648450" y="1607950"/>
            <a:ext cx="2006700" cy="3023400"/>
          </a:xfrm>
          <a:prstGeom prst="roundRect">
            <a:avLst>
              <a:gd fmla="val 11106" name="adj"/>
            </a:avLst>
          </a:prstGeom>
          <a:solidFill>
            <a:srgbClr val="B1ECC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23" name="Google Shape;1023;p73"/>
          <p:cNvSpPr txBox="1"/>
          <p:nvPr/>
        </p:nvSpPr>
        <p:spPr>
          <a:xfrm>
            <a:off x="4755425" y="1923900"/>
            <a:ext cx="2583600" cy="1036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200">
              <a:solidFill>
                <a:schemeClr val="dk2"/>
              </a:solidFill>
              <a:latin typeface="Montserrat"/>
              <a:ea typeface="Montserrat"/>
              <a:cs typeface="Montserrat"/>
              <a:sym typeface="Montserrat"/>
            </a:endParaRPr>
          </a:p>
        </p:txBody>
      </p:sp>
      <p:sp>
        <p:nvSpPr>
          <p:cNvPr id="1024" name="Google Shape;1024;p73"/>
          <p:cNvSpPr txBox="1"/>
          <p:nvPr/>
        </p:nvSpPr>
        <p:spPr>
          <a:xfrm>
            <a:off x="4716549" y="1664300"/>
            <a:ext cx="1883700" cy="26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uk" sz="1200">
                <a:latin typeface="Montserrat Medium"/>
                <a:ea typeface="Montserrat Medium"/>
                <a:cs typeface="Montserrat Medium"/>
                <a:sym typeface="Montserrat Medium"/>
              </a:rPr>
              <a:t>У 2025 році в місті відбувся екологічний фестиваль </a:t>
            </a:r>
            <a:r>
              <a:rPr b="1" lang="uk" sz="1200">
                <a:latin typeface="Montserrat"/>
                <a:ea typeface="Montserrat"/>
                <a:cs typeface="Montserrat"/>
                <a:sym typeface="Montserrat"/>
              </a:rPr>
              <a:t>Zero Waste Fest</a:t>
            </a:r>
            <a:r>
              <a:rPr lang="uk" sz="1200">
                <a:latin typeface="Montserrat Medium"/>
                <a:ea typeface="Montserrat Medium"/>
                <a:cs typeface="Montserrat Medium"/>
                <a:sym typeface="Montserrat Medium"/>
              </a:rPr>
              <a:t>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з тематичними лекціями, гаражним розпродажем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і майстеркласами </a:t>
            </a:r>
            <a:br>
              <a:rPr lang="uk" sz="1200">
                <a:latin typeface="Montserrat Medium"/>
                <a:ea typeface="Montserrat Medium"/>
                <a:cs typeface="Montserrat Medium"/>
                <a:sym typeface="Montserrat Medium"/>
              </a:rPr>
            </a:br>
            <a:r>
              <a:rPr lang="uk" sz="1200">
                <a:latin typeface="Montserrat Medium"/>
                <a:ea typeface="Montserrat Medium"/>
                <a:cs typeface="Montserrat Medium"/>
                <a:sym typeface="Montserrat Medium"/>
              </a:rPr>
              <a:t>з кастомізації старих речей.</a:t>
            </a:r>
            <a:endParaRPr sz="1200">
              <a:latin typeface="Montserrat Medium"/>
              <a:ea typeface="Montserrat Medium"/>
              <a:cs typeface="Montserrat Medium"/>
              <a:sym typeface="Montserrat Medium"/>
            </a:endParaRPr>
          </a:p>
        </p:txBody>
      </p:sp>
      <p:sp>
        <p:nvSpPr>
          <p:cNvPr id="1025" name="Google Shape;1025;p73"/>
          <p:cNvSpPr/>
          <p:nvPr/>
        </p:nvSpPr>
        <p:spPr>
          <a:xfrm>
            <a:off x="6755575" y="1607950"/>
            <a:ext cx="2006700" cy="1256400"/>
          </a:xfrm>
          <a:prstGeom prst="roundRect">
            <a:avLst>
              <a:gd fmla="val 19070" name="adj"/>
            </a:avLst>
          </a:prstGeom>
          <a:solidFill>
            <a:srgbClr val="B1ECC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26" name="Google Shape;1026;p73"/>
          <p:cNvSpPr txBox="1"/>
          <p:nvPr/>
        </p:nvSpPr>
        <p:spPr>
          <a:xfrm>
            <a:off x="6828925" y="1664297"/>
            <a:ext cx="1782300" cy="1138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uk" sz="1200">
                <a:latin typeface="Montserrat Medium"/>
                <a:ea typeface="Montserrat Medium"/>
                <a:cs typeface="Montserrat Medium"/>
                <a:sym typeface="Montserrat Medium"/>
              </a:rPr>
              <a:t>У Луцьку є </a:t>
            </a:r>
            <a:r>
              <a:rPr b="1" lang="uk" sz="1200">
                <a:latin typeface="Montserrat"/>
                <a:ea typeface="Montserrat"/>
                <a:cs typeface="Montserrat"/>
                <a:sym typeface="Montserrat"/>
              </a:rPr>
              <a:t>автомат побутової хімії </a:t>
            </a:r>
            <a:r>
              <a:rPr lang="uk" sz="1200">
                <a:latin typeface="Montserrat Medium"/>
                <a:ea typeface="Montserrat Medium"/>
                <a:cs typeface="Montserrat Medium"/>
                <a:sym typeface="Montserrat Medium"/>
              </a:rPr>
              <a:t>на розлив, щоб брати у свою тару — без зайвого пластику.</a:t>
            </a:r>
            <a:endParaRPr sz="1200">
              <a:latin typeface="Montserrat Medium"/>
              <a:ea typeface="Montserrat Medium"/>
              <a:cs typeface="Montserrat Medium"/>
              <a:sym typeface="Montserrat Medium"/>
            </a:endParaRPr>
          </a:p>
        </p:txBody>
      </p:sp>
      <p:sp>
        <p:nvSpPr>
          <p:cNvPr id="1027" name="Google Shape;1027;p73"/>
          <p:cNvSpPr/>
          <p:nvPr/>
        </p:nvSpPr>
        <p:spPr>
          <a:xfrm>
            <a:off x="6755575" y="2951350"/>
            <a:ext cx="2006700" cy="1680000"/>
          </a:xfrm>
          <a:prstGeom prst="roundRect">
            <a:avLst>
              <a:gd fmla="val 13150" name="adj"/>
            </a:avLst>
          </a:prstGeom>
          <a:solidFill>
            <a:srgbClr val="B1ECC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28" name="Google Shape;1028;p73"/>
          <p:cNvSpPr txBox="1"/>
          <p:nvPr/>
        </p:nvSpPr>
        <p:spPr>
          <a:xfrm>
            <a:off x="6828925" y="3007697"/>
            <a:ext cx="1782300" cy="1138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uk" sz="1200">
                <a:latin typeface="Montserrat"/>
                <a:ea typeface="Montserrat"/>
                <a:cs typeface="Montserrat"/>
                <a:sym typeface="Montserrat"/>
              </a:rPr>
              <a:t>В одній з місцевих бібліотек є «Екофабрика»</a:t>
            </a:r>
            <a:r>
              <a:rPr lang="uk" sz="1200">
                <a:latin typeface="Montserrat Medium"/>
                <a:ea typeface="Montserrat Medium"/>
                <a:cs typeface="Montserrat Medium"/>
                <a:sym typeface="Montserrat Medium"/>
              </a:rPr>
              <a:t> — місце, де охочі можуть займатися апсайклінгом.</a:t>
            </a:r>
            <a:endParaRPr sz="1200">
              <a:latin typeface="Montserrat Medium"/>
              <a:ea typeface="Montserrat Medium"/>
              <a:cs typeface="Montserrat Medium"/>
              <a:sym typeface="Montserrat Medium"/>
            </a:endParaRPr>
          </a:p>
        </p:txBody>
      </p:sp>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2" name="Shape 1032"/>
        <p:cNvGrpSpPr/>
        <p:nvPr/>
      </p:nvGrpSpPr>
      <p:grpSpPr>
        <a:xfrm>
          <a:off x="0" y="0"/>
          <a:ext cx="0" cy="0"/>
          <a:chOff x="0" y="0"/>
          <a:chExt cx="0" cy="0"/>
        </a:xfrm>
      </p:grpSpPr>
      <p:pic>
        <p:nvPicPr>
          <p:cNvPr id="1033" name="Google Shape;1033;p74" title="BubbleGame-blue.png"/>
          <p:cNvPicPr preferRelativeResize="0"/>
          <p:nvPr/>
        </p:nvPicPr>
        <p:blipFill>
          <a:blip r:embed="rId3">
            <a:alphaModFix/>
          </a:blip>
          <a:stretch>
            <a:fillRect/>
          </a:stretch>
        </p:blipFill>
        <p:spPr>
          <a:xfrm>
            <a:off x="2070875" y="1217500"/>
            <a:ext cx="5002249" cy="2371175"/>
          </a:xfrm>
          <a:prstGeom prst="rect">
            <a:avLst/>
          </a:prstGeom>
          <a:noFill/>
          <a:ln>
            <a:noFill/>
          </a:ln>
        </p:spPr>
      </p:pic>
      <p:sp>
        <p:nvSpPr>
          <p:cNvPr id="1034" name="Google Shape;1034;p74"/>
          <p:cNvSpPr txBox="1"/>
          <p:nvPr/>
        </p:nvSpPr>
        <p:spPr>
          <a:xfrm>
            <a:off x="2260650" y="1688419"/>
            <a:ext cx="4560600" cy="10701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Clr>
                <a:srgbClr val="000000"/>
              </a:buClr>
              <a:buSzPts val="1100"/>
              <a:buFont typeface="Arial"/>
              <a:buNone/>
            </a:pPr>
            <a:r>
              <a:rPr b="1" lang="uk" sz="2700">
                <a:latin typeface="Montserrat"/>
                <a:ea typeface="Montserrat"/>
                <a:cs typeface="Montserrat"/>
                <a:sym typeface="Montserrat"/>
              </a:rPr>
              <a:t>РОЛЬОВА</a:t>
            </a:r>
            <a:r>
              <a:rPr b="1" lang="uk" sz="2700">
                <a:latin typeface="Montserrat"/>
                <a:ea typeface="Montserrat"/>
                <a:cs typeface="Montserrat"/>
                <a:sym typeface="Montserrat"/>
              </a:rPr>
              <a:t> ГРА «КОНФЕРЕНЦІЯ</a:t>
            </a:r>
            <a:br>
              <a:rPr b="1" lang="uk" sz="2700">
                <a:latin typeface="Montserrat"/>
                <a:ea typeface="Montserrat"/>
                <a:cs typeface="Montserrat"/>
                <a:sym typeface="Montserrat"/>
              </a:rPr>
            </a:br>
            <a:r>
              <a:rPr b="1" lang="uk" sz="2700">
                <a:latin typeface="Montserrat"/>
                <a:ea typeface="Montserrat"/>
                <a:cs typeface="Montserrat"/>
                <a:sym typeface="Montserrat"/>
              </a:rPr>
              <a:t>ZERO WASTE» </a:t>
            </a:r>
            <a:endParaRPr i="1" sz="3300">
              <a:latin typeface="Montserrat"/>
              <a:ea typeface="Montserrat"/>
              <a:cs typeface="Montserrat"/>
              <a:sym typeface="Montserrat"/>
            </a:endParaRPr>
          </a:p>
        </p:txBody>
      </p:sp>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38" name="Shape 1038"/>
        <p:cNvGrpSpPr/>
        <p:nvPr/>
      </p:nvGrpSpPr>
      <p:grpSpPr>
        <a:xfrm>
          <a:off x="0" y="0"/>
          <a:ext cx="0" cy="0"/>
          <a:chOff x="0" y="0"/>
          <a:chExt cx="0" cy="0"/>
        </a:xfrm>
      </p:grpSpPr>
      <p:sp>
        <p:nvSpPr>
          <p:cNvPr id="1039" name="Google Shape;1039;p75"/>
          <p:cNvSpPr txBox="1"/>
          <p:nvPr/>
        </p:nvSpPr>
        <p:spPr>
          <a:xfrm>
            <a:off x="439625" y="274138"/>
            <a:ext cx="8290800" cy="17547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uk" sz="2200">
                <a:solidFill>
                  <a:schemeClr val="dk1"/>
                </a:solidFill>
                <a:latin typeface="Montserrat SemiBold"/>
                <a:ea typeface="Montserrat SemiBold"/>
                <a:cs typeface="Montserrat SemiBold"/>
                <a:sym typeface="Montserrat SemiBold"/>
              </a:rPr>
              <a:t>УЯВІТЬ, ЩО ВИ СТАЛИ УЧАСНИКАМИ ВЕЛИКОЇ КОНФЕРЕНЦІЇ </a:t>
            </a:r>
            <a:r>
              <a:rPr b="1" lang="uk" sz="2200">
                <a:solidFill>
                  <a:schemeClr val="dk1"/>
                </a:solidFill>
                <a:latin typeface="Montserrat"/>
                <a:ea typeface="Montserrat"/>
                <a:cs typeface="Montserrat"/>
                <a:sym typeface="Montserrat"/>
              </a:rPr>
              <a:t>З </a:t>
            </a:r>
            <a:r>
              <a:rPr b="1" lang="uk" sz="2200">
                <a:solidFill>
                  <a:schemeClr val="dk1"/>
                </a:solidFill>
                <a:latin typeface="Montserrat"/>
                <a:ea typeface="Montserrat"/>
                <a:cs typeface="Montserrat"/>
                <a:sym typeface="Montserrat"/>
              </a:rPr>
              <a:t>КОНТРОЛЮ</a:t>
            </a:r>
            <a:r>
              <a:rPr b="1" lang="uk" sz="2200">
                <a:solidFill>
                  <a:schemeClr val="dk1"/>
                </a:solidFill>
                <a:latin typeface="Montserrat"/>
                <a:ea typeface="Montserrat"/>
                <a:cs typeface="Montserrat"/>
                <a:sym typeface="Montserrat"/>
              </a:rPr>
              <a:t> НАД СМІТТЯМ. </a:t>
            </a:r>
            <a:endParaRPr b="1" sz="2200">
              <a:solidFill>
                <a:schemeClr val="dk1"/>
              </a:solidFill>
              <a:latin typeface="Montserrat"/>
              <a:ea typeface="Montserrat"/>
              <a:cs typeface="Montserrat"/>
              <a:sym typeface="Montserrat"/>
            </a:endParaRPr>
          </a:p>
          <a:p>
            <a:pPr indent="0" lvl="0" marL="0" rtl="0" algn="l">
              <a:lnSpc>
                <a:spcPct val="100000"/>
              </a:lnSpc>
              <a:spcBef>
                <a:spcPts val="0"/>
              </a:spcBef>
              <a:spcAft>
                <a:spcPts val="0"/>
              </a:spcAft>
              <a:buNone/>
            </a:pPr>
            <a:r>
              <a:t/>
            </a:r>
            <a:endParaRPr sz="2200">
              <a:solidFill>
                <a:schemeClr val="dk1"/>
              </a:solidFill>
              <a:latin typeface="Montserrat SemiBold"/>
              <a:ea typeface="Montserrat SemiBold"/>
              <a:cs typeface="Montserrat SemiBold"/>
              <a:sym typeface="Montserrat SemiBold"/>
            </a:endParaRPr>
          </a:p>
          <a:p>
            <a:pPr indent="0" lvl="0" marL="0" rtl="0" algn="l">
              <a:lnSpc>
                <a:spcPct val="100000"/>
              </a:lnSpc>
              <a:spcBef>
                <a:spcPts val="0"/>
              </a:spcBef>
              <a:spcAft>
                <a:spcPts val="0"/>
              </a:spcAft>
              <a:buNone/>
            </a:pPr>
            <a:r>
              <a:rPr b="1" lang="uk" sz="1800">
                <a:solidFill>
                  <a:schemeClr val="dk1"/>
                </a:solidFill>
                <a:latin typeface="Montserrat"/>
                <a:ea typeface="Montserrat"/>
                <a:cs typeface="Montserrat"/>
                <a:sym typeface="Montserrat"/>
              </a:rPr>
              <a:t>Поділіться за ролями на 3 команди </a:t>
            </a:r>
            <a:r>
              <a:rPr lang="uk" sz="1800">
                <a:solidFill>
                  <a:schemeClr val="dk1"/>
                </a:solidFill>
                <a:latin typeface="Montserrat SemiBold"/>
                <a:ea typeface="Montserrat SemiBold"/>
                <a:cs typeface="Montserrat SemiBold"/>
                <a:sym typeface="Montserrat SemiBold"/>
              </a:rPr>
              <a:t>— і запропонуйте зі свого боку рішення, щоб в Україні стало менше сміття. </a:t>
            </a:r>
            <a:endParaRPr sz="1800">
              <a:latin typeface="Montserrat SemiBold"/>
              <a:ea typeface="Montserrat SemiBold"/>
              <a:cs typeface="Montserrat SemiBold"/>
              <a:sym typeface="Montserrat SemiBold"/>
            </a:endParaRPr>
          </a:p>
        </p:txBody>
      </p:sp>
      <p:sp>
        <p:nvSpPr>
          <p:cNvPr id="1040" name="Google Shape;1040;p75"/>
          <p:cNvSpPr/>
          <p:nvPr/>
        </p:nvSpPr>
        <p:spPr>
          <a:xfrm>
            <a:off x="481075" y="2582475"/>
            <a:ext cx="3227100" cy="789900"/>
          </a:xfrm>
          <a:prstGeom prst="roundRect">
            <a:avLst>
              <a:gd fmla="val 50000" name="adj"/>
            </a:avLst>
          </a:prstGeom>
          <a:solidFill>
            <a:srgbClr val="ADE9FF"/>
          </a:solidFill>
          <a:ln>
            <a:noFill/>
          </a:ln>
        </p:spPr>
        <p:txBody>
          <a:bodyPr anchorCtr="0" anchor="ctr" bIns="98775" lIns="98775" spcFirstLastPara="1" rIns="98775" wrap="square" tIns="98775">
            <a:noAutofit/>
          </a:bodyPr>
          <a:lstStyle/>
          <a:p>
            <a:pPr indent="0" lvl="0" marL="0" rtl="0" algn="ctr">
              <a:lnSpc>
                <a:spcPct val="100000"/>
              </a:lnSpc>
              <a:spcBef>
                <a:spcPts val="0"/>
              </a:spcBef>
              <a:spcAft>
                <a:spcPts val="0"/>
              </a:spcAft>
              <a:buClr>
                <a:schemeClr val="dk1"/>
              </a:buClr>
              <a:buSzPts val="1188"/>
              <a:buFont typeface="Arial"/>
              <a:buNone/>
            </a:pPr>
            <a:r>
              <a:rPr lang="uk" sz="1613">
                <a:solidFill>
                  <a:schemeClr val="dk1"/>
                </a:solidFill>
                <a:latin typeface="Montserrat"/>
                <a:ea typeface="Montserrat"/>
                <a:cs typeface="Montserrat"/>
                <a:sym typeface="Montserrat"/>
              </a:rPr>
              <a:t>Команда 1</a:t>
            </a:r>
            <a:br>
              <a:rPr lang="uk" sz="1613">
                <a:solidFill>
                  <a:schemeClr val="dk1"/>
                </a:solidFill>
                <a:latin typeface="Montserrat"/>
                <a:ea typeface="Montserrat"/>
                <a:cs typeface="Montserrat"/>
                <a:sym typeface="Montserrat"/>
              </a:rPr>
            </a:br>
            <a:r>
              <a:rPr b="1" lang="uk" sz="1613">
                <a:solidFill>
                  <a:schemeClr val="dk1"/>
                </a:solidFill>
                <a:latin typeface="Montserrat"/>
                <a:ea typeface="Montserrat"/>
                <a:cs typeface="Montserrat"/>
                <a:sym typeface="Montserrat"/>
              </a:rPr>
              <a:t>Виробники</a:t>
            </a:r>
            <a:endParaRPr sz="1613"/>
          </a:p>
        </p:txBody>
      </p:sp>
      <p:sp>
        <p:nvSpPr>
          <p:cNvPr id="1041" name="Google Shape;1041;p75"/>
          <p:cNvSpPr/>
          <p:nvPr/>
        </p:nvSpPr>
        <p:spPr>
          <a:xfrm>
            <a:off x="2051588" y="3576276"/>
            <a:ext cx="5019300" cy="789900"/>
          </a:xfrm>
          <a:prstGeom prst="roundRect">
            <a:avLst>
              <a:gd fmla="val 50000" name="adj"/>
            </a:avLst>
          </a:prstGeom>
          <a:solidFill>
            <a:srgbClr val="FBBD04"/>
          </a:solidFill>
          <a:ln>
            <a:noFill/>
          </a:ln>
        </p:spPr>
        <p:txBody>
          <a:bodyPr anchorCtr="0" anchor="ctr" bIns="98775" lIns="98775" spcFirstLastPara="1" rIns="98775" wrap="square" tIns="98775">
            <a:noAutofit/>
          </a:bodyPr>
          <a:lstStyle/>
          <a:p>
            <a:pPr indent="0" lvl="0" marL="0" rtl="0" algn="ctr">
              <a:lnSpc>
                <a:spcPct val="100000"/>
              </a:lnSpc>
              <a:spcBef>
                <a:spcPts val="0"/>
              </a:spcBef>
              <a:spcAft>
                <a:spcPts val="0"/>
              </a:spcAft>
              <a:buNone/>
            </a:pPr>
            <a:r>
              <a:rPr lang="uk" sz="1613">
                <a:solidFill>
                  <a:schemeClr val="dk1"/>
                </a:solidFill>
                <a:latin typeface="Montserrat"/>
                <a:ea typeface="Montserrat"/>
                <a:cs typeface="Montserrat"/>
                <a:sym typeface="Montserrat"/>
              </a:rPr>
              <a:t>Команда 3</a:t>
            </a:r>
            <a:br>
              <a:rPr lang="uk" sz="1613">
                <a:solidFill>
                  <a:schemeClr val="dk1"/>
                </a:solidFill>
                <a:latin typeface="Montserrat"/>
                <a:ea typeface="Montserrat"/>
                <a:cs typeface="Montserrat"/>
                <a:sym typeface="Montserrat"/>
              </a:rPr>
            </a:br>
            <a:r>
              <a:rPr b="1" lang="uk" sz="1613">
                <a:solidFill>
                  <a:schemeClr val="dk1"/>
                </a:solidFill>
                <a:latin typeface="Montserrat"/>
                <a:ea typeface="Montserrat"/>
                <a:cs typeface="Montserrat"/>
                <a:sym typeface="Montserrat"/>
              </a:rPr>
              <a:t>Інспектори з контролю відходів</a:t>
            </a:r>
            <a:endParaRPr sz="1613"/>
          </a:p>
        </p:txBody>
      </p:sp>
      <p:sp>
        <p:nvSpPr>
          <p:cNvPr id="1042" name="Google Shape;1042;p75"/>
          <p:cNvSpPr/>
          <p:nvPr/>
        </p:nvSpPr>
        <p:spPr>
          <a:xfrm>
            <a:off x="5631800" y="2582475"/>
            <a:ext cx="3098700" cy="789900"/>
          </a:xfrm>
          <a:prstGeom prst="roundRect">
            <a:avLst>
              <a:gd fmla="val 50000" name="adj"/>
            </a:avLst>
          </a:prstGeom>
          <a:solidFill>
            <a:srgbClr val="ECD4FF"/>
          </a:solidFill>
          <a:ln>
            <a:noFill/>
          </a:ln>
        </p:spPr>
        <p:txBody>
          <a:bodyPr anchorCtr="0" anchor="ctr" bIns="98775" lIns="98775" spcFirstLastPara="1" rIns="98775" wrap="square" tIns="98775">
            <a:noAutofit/>
          </a:bodyPr>
          <a:lstStyle/>
          <a:p>
            <a:pPr indent="0" lvl="0" marL="0" rtl="0" algn="ctr">
              <a:lnSpc>
                <a:spcPct val="100000"/>
              </a:lnSpc>
              <a:spcBef>
                <a:spcPts val="0"/>
              </a:spcBef>
              <a:spcAft>
                <a:spcPts val="0"/>
              </a:spcAft>
              <a:buNone/>
            </a:pPr>
            <a:r>
              <a:rPr lang="uk" sz="1613">
                <a:solidFill>
                  <a:schemeClr val="dk1"/>
                </a:solidFill>
                <a:latin typeface="Montserrat"/>
                <a:ea typeface="Montserrat"/>
                <a:cs typeface="Montserrat"/>
                <a:sym typeface="Montserrat"/>
              </a:rPr>
              <a:t>Команда 2</a:t>
            </a:r>
            <a:br>
              <a:rPr b="1" lang="uk" sz="1613">
                <a:solidFill>
                  <a:schemeClr val="dk1"/>
                </a:solidFill>
                <a:latin typeface="Montserrat"/>
                <a:ea typeface="Montserrat"/>
                <a:cs typeface="Montserrat"/>
                <a:sym typeface="Montserrat"/>
              </a:rPr>
            </a:br>
            <a:r>
              <a:rPr b="1" lang="uk" sz="1613">
                <a:solidFill>
                  <a:schemeClr val="dk1"/>
                </a:solidFill>
                <a:latin typeface="Montserrat"/>
                <a:ea typeface="Montserrat"/>
                <a:cs typeface="Montserrat"/>
                <a:sym typeface="Montserrat"/>
              </a:rPr>
              <a:t>Споживачі</a:t>
            </a:r>
            <a:endParaRPr sz="1613"/>
          </a:p>
        </p:txBody>
      </p:sp>
      <p:pic>
        <p:nvPicPr>
          <p:cNvPr id="1043" name="Google Shape;1043;p75"/>
          <p:cNvPicPr preferRelativeResize="0"/>
          <p:nvPr/>
        </p:nvPicPr>
        <p:blipFill>
          <a:blip r:embed="rId3">
            <a:alphaModFix/>
          </a:blip>
          <a:stretch>
            <a:fillRect/>
          </a:stretch>
        </p:blipFill>
        <p:spPr>
          <a:xfrm>
            <a:off x="5086572" y="2437704"/>
            <a:ext cx="775225" cy="729725"/>
          </a:xfrm>
          <a:prstGeom prst="rect">
            <a:avLst/>
          </a:prstGeom>
          <a:noFill/>
          <a:ln>
            <a:noFill/>
          </a:ln>
        </p:spPr>
      </p:pic>
      <p:pic>
        <p:nvPicPr>
          <p:cNvPr id="1044" name="Google Shape;1044;p75"/>
          <p:cNvPicPr preferRelativeResize="0"/>
          <p:nvPr/>
        </p:nvPicPr>
        <p:blipFill>
          <a:blip r:embed="rId4">
            <a:alphaModFix/>
          </a:blip>
          <a:stretch>
            <a:fillRect/>
          </a:stretch>
        </p:blipFill>
        <p:spPr>
          <a:xfrm>
            <a:off x="8134100" y="3694725"/>
            <a:ext cx="837000" cy="1128700"/>
          </a:xfrm>
          <a:prstGeom prst="rect">
            <a:avLst/>
          </a:prstGeom>
          <a:noFill/>
          <a:ln>
            <a:noFill/>
          </a:ln>
        </p:spPr>
      </p:pic>
      <p:pic>
        <p:nvPicPr>
          <p:cNvPr id="1045" name="Google Shape;1045;p75"/>
          <p:cNvPicPr preferRelativeResize="0"/>
          <p:nvPr/>
        </p:nvPicPr>
        <p:blipFill>
          <a:blip r:embed="rId5">
            <a:alphaModFix/>
          </a:blip>
          <a:stretch>
            <a:fillRect/>
          </a:stretch>
        </p:blipFill>
        <p:spPr>
          <a:xfrm>
            <a:off x="422190" y="3668447"/>
            <a:ext cx="775224" cy="801752"/>
          </a:xfrm>
          <a:prstGeom prst="rect">
            <a:avLst/>
          </a:prstGeom>
          <a:noFill/>
          <a:ln>
            <a:noFill/>
          </a:ln>
        </p:spPr>
      </p:pic>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9" name="Shape 1049"/>
        <p:cNvGrpSpPr/>
        <p:nvPr/>
      </p:nvGrpSpPr>
      <p:grpSpPr>
        <a:xfrm>
          <a:off x="0" y="0"/>
          <a:ext cx="0" cy="0"/>
          <a:chOff x="0" y="0"/>
          <a:chExt cx="0" cy="0"/>
        </a:xfrm>
      </p:grpSpPr>
      <p:grpSp>
        <p:nvGrpSpPr>
          <p:cNvPr id="1050" name="Google Shape;1050;p76"/>
          <p:cNvGrpSpPr/>
          <p:nvPr/>
        </p:nvGrpSpPr>
        <p:grpSpPr>
          <a:xfrm rot="-172998">
            <a:off x="2629100" y="415013"/>
            <a:ext cx="3885800" cy="1678943"/>
            <a:chOff x="2774633" y="318350"/>
            <a:chExt cx="3885932" cy="1679000"/>
          </a:xfrm>
        </p:grpSpPr>
        <p:pic>
          <p:nvPicPr>
            <p:cNvPr id="1051" name="Google Shape;1051;p76" title="reflekcia-yellow.png"/>
            <p:cNvPicPr preferRelativeResize="0"/>
            <p:nvPr/>
          </p:nvPicPr>
          <p:blipFill>
            <a:blip r:embed="rId3">
              <a:alphaModFix/>
            </a:blip>
            <a:stretch>
              <a:fillRect/>
            </a:stretch>
          </p:blipFill>
          <p:spPr>
            <a:xfrm>
              <a:off x="2774633" y="318350"/>
              <a:ext cx="3885932" cy="1679000"/>
            </a:xfrm>
            <a:prstGeom prst="rect">
              <a:avLst/>
            </a:prstGeom>
            <a:noFill/>
            <a:ln>
              <a:noFill/>
            </a:ln>
          </p:spPr>
        </p:pic>
        <p:sp>
          <p:nvSpPr>
            <p:cNvPr id="1052" name="Google Shape;1052;p76"/>
            <p:cNvSpPr txBox="1"/>
            <p:nvPr/>
          </p:nvSpPr>
          <p:spPr>
            <a:xfrm>
              <a:off x="3306425" y="903900"/>
              <a:ext cx="3000000" cy="507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2100">
                  <a:solidFill>
                    <a:schemeClr val="lt1"/>
                  </a:solidFill>
                  <a:latin typeface="Montserrat"/>
                  <a:ea typeface="Montserrat"/>
                  <a:cs typeface="Montserrat"/>
                  <a:sym typeface="Montserrat"/>
                </a:rPr>
                <a:t>Тепер я знаю, що…</a:t>
              </a:r>
              <a:endParaRPr b="1" sz="2100">
                <a:solidFill>
                  <a:schemeClr val="lt1"/>
                </a:solidFill>
              </a:endParaRPr>
            </a:p>
          </p:txBody>
        </p:sp>
      </p:grpSp>
      <p:grpSp>
        <p:nvGrpSpPr>
          <p:cNvPr id="1053" name="Google Shape;1053;p76"/>
          <p:cNvGrpSpPr/>
          <p:nvPr/>
        </p:nvGrpSpPr>
        <p:grpSpPr>
          <a:xfrm rot="-189512">
            <a:off x="310954" y="2393389"/>
            <a:ext cx="4054577" cy="1751876"/>
            <a:chOff x="356225" y="2714954"/>
            <a:chExt cx="4054499" cy="1751843"/>
          </a:xfrm>
        </p:grpSpPr>
        <p:pic>
          <p:nvPicPr>
            <p:cNvPr id="1054" name="Google Shape;1054;p76" title="reflekcia-red.png"/>
            <p:cNvPicPr preferRelativeResize="0"/>
            <p:nvPr/>
          </p:nvPicPr>
          <p:blipFill>
            <a:blip r:embed="rId4">
              <a:alphaModFix/>
            </a:blip>
            <a:stretch>
              <a:fillRect/>
            </a:stretch>
          </p:blipFill>
          <p:spPr>
            <a:xfrm>
              <a:off x="356225" y="2714954"/>
              <a:ext cx="4054499" cy="1751843"/>
            </a:xfrm>
            <a:prstGeom prst="rect">
              <a:avLst/>
            </a:prstGeom>
            <a:noFill/>
            <a:ln>
              <a:noFill/>
            </a:ln>
          </p:spPr>
        </p:pic>
        <p:sp>
          <p:nvSpPr>
            <p:cNvPr id="1055" name="Google Shape;1055;p76"/>
            <p:cNvSpPr txBox="1"/>
            <p:nvPr/>
          </p:nvSpPr>
          <p:spPr>
            <a:xfrm>
              <a:off x="1024675" y="3096300"/>
              <a:ext cx="3000000" cy="879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2100">
                  <a:solidFill>
                    <a:schemeClr val="lt1"/>
                  </a:solidFill>
                  <a:latin typeface="Montserrat"/>
                  <a:ea typeface="Montserrat"/>
                  <a:cs typeface="Montserrat"/>
                  <a:sym typeface="Montserrat"/>
                </a:rPr>
                <a:t>Мені було цікаво дізнатися…</a:t>
              </a:r>
              <a:endParaRPr b="1" sz="2100">
                <a:solidFill>
                  <a:schemeClr val="lt1"/>
                </a:solidFill>
              </a:endParaRPr>
            </a:p>
          </p:txBody>
        </p:sp>
      </p:grpSp>
      <p:grpSp>
        <p:nvGrpSpPr>
          <p:cNvPr id="1056" name="Google Shape;1056;p76"/>
          <p:cNvGrpSpPr/>
          <p:nvPr/>
        </p:nvGrpSpPr>
        <p:grpSpPr>
          <a:xfrm>
            <a:off x="4741719" y="2387193"/>
            <a:ext cx="4402912" cy="2407363"/>
            <a:chOff x="4741719" y="2387193"/>
            <a:chExt cx="4402912" cy="2407363"/>
          </a:xfrm>
        </p:grpSpPr>
        <p:pic>
          <p:nvPicPr>
            <p:cNvPr id="1057" name="Google Shape;1057;p76" title="reflekcia-blue.png"/>
            <p:cNvPicPr preferRelativeResize="0"/>
            <p:nvPr/>
          </p:nvPicPr>
          <p:blipFill>
            <a:blip r:embed="rId5">
              <a:alphaModFix/>
            </a:blip>
            <a:stretch>
              <a:fillRect/>
            </a:stretch>
          </p:blipFill>
          <p:spPr>
            <a:xfrm rot="512414">
              <a:off x="4852675" y="2687625"/>
              <a:ext cx="4181000" cy="1806499"/>
            </a:xfrm>
            <a:prstGeom prst="rect">
              <a:avLst/>
            </a:prstGeom>
            <a:noFill/>
            <a:ln>
              <a:noFill/>
            </a:ln>
          </p:spPr>
        </p:pic>
        <p:sp>
          <p:nvSpPr>
            <p:cNvPr id="1058" name="Google Shape;1058;p76"/>
            <p:cNvSpPr txBox="1"/>
            <p:nvPr/>
          </p:nvSpPr>
          <p:spPr>
            <a:xfrm rot="512407">
              <a:off x="5569572" y="3114662"/>
              <a:ext cx="2999963" cy="879733"/>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uk" sz="2100">
                  <a:solidFill>
                    <a:schemeClr val="lt1"/>
                  </a:solidFill>
                  <a:latin typeface="Montserrat"/>
                  <a:ea typeface="Montserrat"/>
                  <a:cs typeface="Montserrat"/>
                  <a:sym typeface="Montserrat"/>
                </a:rPr>
                <a:t>Після заняття</a:t>
              </a:r>
              <a:br>
                <a:rPr b="1" lang="uk" sz="2100">
                  <a:solidFill>
                    <a:schemeClr val="lt1"/>
                  </a:solidFill>
                  <a:latin typeface="Montserrat"/>
                  <a:ea typeface="Montserrat"/>
                  <a:cs typeface="Montserrat"/>
                  <a:sym typeface="Montserrat"/>
                </a:rPr>
              </a:br>
              <a:r>
                <a:rPr b="1" lang="uk" sz="2100">
                  <a:solidFill>
                    <a:schemeClr val="lt1"/>
                  </a:solidFill>
                  <a:latin typeface="Montserrat"/>
                  <a:ea typeface="Montserrat"/>
                  <a:cs typeface="Montserrat"/>
                  <a:sym typeface="Montserrat"/>
                </a:rPr>
                <a:t>я буду…</a:t>
              </a:r>
              <a:endParaRPr b="1" sz="2100">
                <a:solidFill>
                  <a:schemeClr val="lt1"/>
                </a:solidFill>
              </a:endParaRPr>
            </a:p>
          </p:txBody>
        </p:sp>
      </p:grpSp>
      <p:pic>
        <p:nvPicPr>
          <p:cNvPr id="1059" name="Google Shape;1059;p76"/>
          <p:cNvPicPr preferRelativeResize="0"/>
          <p:nvPr/>
        </p:nvPicPr>
        <p:blipFill>
          <a:blip r:embed="rId6">
            <a:alphaModFix/>
          </a:blip>
          <a:stretch>
            <a:fillRect/>
          </a:stretch>
        </p:blipFill>
        <p:spPr>
          <a:xfrm>
            <a:off x="5973697" y="479279"/>
            <a:ext cx="775225" cy="729725"/>
          </a:xfrm>
          <a:prstGeom prst="rect">
            <a:avLst/>
          </a:prstGeom>
          <a:noFill/>
          <a:ln>
            <a:noFill/>
          </a:ln>
        </p:spPr>
      </p:pic>
      <p:pic>
        <p:nvPicPr>
          <p:cNvPr id="1060" name="Google Shape;1060;p76"/>
          <p:cNvPicPr preferRelativeResize="0"/>
          <p:nvPr/>
        </p:nvPicPr>
        <p:blipFill>
          <a:blip r:embed="rId7">
            <a:alphaModFix/>
          </a:blip>
          <a:stretch>
            <a:fillRect/>
          </a:stretch>
        </p:blipFill>
        <p:spPr>
          <a:xfrm>
            <a:off x="8134100" y="3694725"/>
            <a:ext cx="837000" cy="1128700"/>
          </a:xfrm>
          <a:prstGeom prst="rect">
            <a:avLst/>
          </a:prstGeom>
          <a:noFill/>
          <a:ln>
            <a:noFill/>
          </a:ln>
        </p:spPr>
      </p:pic>
      <p:pic>
        <p:nvPicPr>
          <p:cNvPr id="1061" name="Google Shape;1061;p76"/>
          <p:cNvPicPr preferRelativeResize="0"/>
          <p:nvPr/>
        </p:nvPicPr>
        <p:blipFill>
          <a:blip r:embed="rId8">
            <a:alphaModFix/>
          </a:blip>
          <a:stretch>
            <a:fillRect/>
          </a:stretch>
        </p:blipFill>
        <p:spPr>
          <a:xfrm>
            <a:off x="1098691" y="1300688"/>
            <a:ext cx="1348118" cy="858600"/>
          </a:xfrm>
          <a:prstGeom prst="rect">
            <a:avLst/>
          </a:prstGeom>
          <a:noFill/>
          <a:ln>
            <a:noFill/>
          </a:ln>
        </p:spPr>
      </p:pic>
      <p:pic>
        <p:nvPicPr>
          <p:cNvPr id="1062" name="Google Shape;1062;p76"/>
          <p:cNvPicPr preferRelativeResize="0"/>
          <p:nvPr/>
        </p:nvPicPr>
        <p:blipFill>
          <a:blip r:embed="rId8">
            <a:alphaModFix/>
          </a:blip>
          <a:stretch>
            <a:fillRect/>
          </a:stretch>
        </p:blipFill>
        <p:spPr>
          <a:xfrm rot="-899087">
            <a:off x="7147366" y="1464512"/>
            <a:ext cx="1348119" cy="858600"/>
          </a:xfrm>
          <a:prstGeom prst="rect">
            <a:avLst/>
          </a:prstGeom>
          <a:noFill/>
          <a:ln>
            <a:noFill/>
          </a:ln>
        </p:spPr>
      </p:pic>
      <p:pic>
        <p:nvPicPr>
          <p:cNvPr id="1063" name="Google Shape;1063;p76"/>
          <p:cNvPicPr preferRelativeResize="0"/>
          <p:nvPr/>
        </p:nvPicPr>
        <p:blipFill>
          <a:blip r:embed="rId8">
            <a:alphaModFix/>
          </a:blip>
          <a:stretch>
            <a:fillRect/>
          </a:stretch>
        </p:blipFill>
        <p:spPr>
          <a:xfrm rot="-899070">
            <a:off x="3712920" y="3900405"/>
            <a:ext cx="1203710" cy="766616"/>
          </a:xfrm>
          <a:prstGeom prst="rect">
            <a:avLst/>
          </a:prstGeom>
          <a:noFill/>
          <a:ln>
            <a:noFill/>
          </a:ln>
        </p:spPr>
      </p:pic>
      <p:pic>
        <p:nvPicPr>
          <p:cNvPr id="1064" name="Google Shape;1064;p76"/>
          <p:cNvPicPr preferRelativeResize="0"/>
          <p:nvPr/>
        </p:nvPicPr>
        <p:blipFill>
          <a:blip r:embed="rId9">
            <a:alphaModFix/>
          </a:blip>
          <a:stretch>
            <a:fillRect/>
          </a:stretch>
        </p:blipFill>
        <p:spPr>
          <a:xfrm>
            <a:off x="422190" y="3668447"/>
            <a:ext cx="775224" cy="801752"/>
          </a:xfrm>
          <a:prstGeom prst="rect">
            <a:avLst/>
          </a:prstGeom>
          <a:noFill/>
          <a:ln>
            <a:noFill/>
          </a:ln>
        </p:spPr>
      </p:pic>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8" name="Shape 1068"/>
        <p:cNvGrpSpPr/>
        <p:nvPr/>
      </p:nvGrpSpPr>
      <p:grpSpPr>
        <a:xfrm>
          <a:off x="0" y="0"/>
          <a:ext cx="0" cy="0"/>
          <a:chOff x="0" y="0"/>
          <a:chExt cx="0" cy="0"/>
        </a:xfrm>
      </p:grpSpPr>
      <p:sp>
        <p:nvSpPr>
          <p:cNvPr id="1069" name="Google Shape;1069;p77"/>
          <p:cNvSpPr/>
          <p:nvPr/>
        </p:nvSpPr>
        <p:spPr>
          <a:xfrm>
            <a:off x="344794" y="1183330"/>
            <a:ext cx="2037600" cy="3315600"/>
          </a:xfrm>
          <a:prstGeom prst="roundRect">
            <a:avLst>
              <a:gd fmla="val 9254" name="adj"/>
            </a:avLst>
          </a:prstGeom>
          <a:solidFill>
            <a:srgbClr val="54D794"/>
          </a:solidFill>
          <a:ln>
            <a:noFill/>
          </a:ln>
        </p:spPr>
        <p:txBody>
          <a:bodyPr anchorCtr="0" anchor="ctr" bIns="88025" lIns="88025" spcFirstLastPara="1" rIns="88025" wrap="square" tIns="88025">
            <a:noAutofit/>
          </a:bodyPr>
          <a:lstStyle/>
          <a:p>
            <a:pPr indent="0" lvl="0" marL="0" rtl="0" algn="ctr">
              <a:spcBef>
                <a:spcPts val="0"/>
              </a:spcBef>
              <a:spcAft>
                <a:spcPts val="0"/>
              </a:spcAft>
              <a:buNone/>
            </a:pPr>
            <a:r>
              <a:t/>
            </a:r>
            <a:endParaRPr sz="1252"/>
          </a:p>
        </p:txBody>
      </p:sp>
      <p:sp>
        <p:nvSpPr>
          <p:cNvPr id="1070" name="Google Shape;1070;p77"/>
          <p:cNvSpPr/>
          <p:nvPr/>
        </p:nvSpPr>
        <p:spPr>
          <a:xfrm>
            <a:off x="2468493" y="1183330"/>
            <a:ext cx="2037600" cy="3315600"/>
          </a:xfrm>
          <a:prstGeom prst="roundRect">
            <a:avLst>
              <a:gd fmla="val 9254" name="adj"/>
            </a:avLst>
          </a:prstGeom>
          <a:solidFill>
            <a:srgbClr val="FFA22B"/>
          </a:solidFill>
          <a:ln>
            <a:noFill/>
          </a:ln>
        </p:spPr>
        <p:txBody>
          <a:bodyPr anchorCtr="0" anchor="ctr" bIns="88025" lIns="88025" spcFirstLastPara="1" rIns="88025" wrap="square" tIns="88025">
            <a:noAutofit/>
          </a:bodyPr>
          <a:lstStyle/>
          <a:p>
            <a:pPr indent="0" lvl="0" marL="0" rtl="0" algn="ctr">
              <a:spcBef>
                <a:spcPts val="0"/>
              </a:spcBef>
              <a:spcAft>
                <a:spcPts val="0"/>
              </a:spcAft>
              <a:buNone/>
            </a:pPr>
            <a:r>
              <a:t/>
            </a:r>
            <a:endParaRPr sz="1252"/>
          </a:p>
        </p:txBody>
      </p:sp>
      <p:sp>
        <p:nvSpPr>
          <p:cNvPr id="1071" name="Google Shape;1071;p77"/>
          <p:cNvSpPr/>
          <p:nvPr/>
        </p:nvSpPr>
        <p:spPr>
          <a:xfrm>
            <a:off x="4602853" y="1183330"/>
            <a:ext cx="2037600" cy="3315600"/>
          </a:xfrm>
          <a:prstGeom prst="roundRect">
            <a:avLst>
              <a:gd fmla="val 9254" name="adj"/>
            </a:avLst>
          </a:prstGeom>
          <a:solidFill>
            <a:srgbClr val="F85069"/>
          </a:solidFill>
          <a:ln>
            <a:noFill/>
          </a:ln>
        </p:spPr>
        <p:txBody>
          <a:bodyPr anchorCtr="0" anchor="ctr" bIns="88025" lIns="88025" spcFirstLastPara="1" rIns="88025" wrap="square" tIns="88025">
            <a:noAutofit/>
          </a:bodyPr>
          <a:lstStyle/>
          <a:p>
            <a:pPr indent="0" lvl="0" marL="0" rtl="0" algn="ctr">
              <a:spcBef>
                <a:spcPts val="0"/>
              </a:spcBef>
              <a:spcAft>
                <a:spcPts val="0"/>
              </a:spcAft>
              <a:buNone/>
            </a:pPr>
            <a:r>
              <a:t/>
            </a:r>
            <a:endParaRPr sz="1252"/>
          </a:p>
        </p:txBody>
      </p:sp>
      <p:sp>
        <p:nvSpPr>
          <p:cNvPr id="1072" name="Google Shape;1072;p77"/>
          <p:cNvSpPr txBox="1"/>
          <p:nvPr/>
        </p:nvSpPr>
        <p:spPr>
          <a:xfrm>
            <a:off x="356225" y="318350"/>
            <a:ext cx="6600600" cy="8586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solidFill>
                  <a:schemeClr val="dk1"/>
                </a:solidFill>
                <a:latin typeface="Montserrat"/>
                <a:ea typeface="Montserrat"/>
                <a:cs typeface="Montserrat"/>
                <a:sym typeface="Montserrat"/>
              </a:rPr>
              <a:t>ОБЕРИ СОБІ ОДНЕ </a:t>
            </a:r>
            <a:r>
              <a:rPr b="1" lang="uk" sz="2200">
                <a:solidFill>
                  <a:schemeClr val="dk1"/>
                </a:solidFill>
                <a:latin typeface="Montserrat"/>
                <a:ea typeface="Montserrat"/>
                <a:cs typeface="Montserrat"/>
                <a:sym typeface="Montserrat"/>
              </a:rPr>
              <a:t>ДОМАШНЄ ЗАВДАННЯ</a:t>
            </a:r>
            <a:endParaRPr b="1" sz="2200">
              <a:latin typeface="Montserrat"/>
              <a:ea typeface="Montserrat"/>
              <a:cs typeface="Montserrat"/>
              <a:sym typeface="Montserrat"/>
            </a:endParaRPr>
          </a:p>
        </p:txBody>
      </p:sp>
      <p:sp>
        <p:nvSpPr>
          <p:cNvPr id="1073" name="Google Shape;1073;p77"/>
          <p:cNvSpPr txBox="1"/>
          <p:nvPr/>
        </p:nvSpPr>
        <p:spPr>
          <a:xfrm>
            <a:off x="422503" y="1980228"/>
            <a:ext cx="1919700" cy="2196300"/>
          </a:xfrm>
          <a:prstGeom prst="rect">
            <a:avLst/>
          </a:prstGeom>
          <a:noFill/>
          <a:ln>
            <a:noFill/>
          </a:ln>
        </p:spPr>
        <p:txBody>
          <a:bodyPr anchorCtr="0" anchor="t" bIns="88025" lIns="88025" spcFirstLastPara="1" rIns="88025" wrap="square" tIns="88025">
            <a:spAutoFit/>
          </a:bodyPr>
          <a:lstStyle/>
          <a:p>
            <a:pPr indent="0" lvl="0" marL="0" rtl="0" algn="l">
              <a:lnSpc>
                <a:spcPct val="115000"/>
              </a:lnSpc>
              <a:spcBef>
                <a:spcPts val="0"/>
              </a:spcBef>
              <a:spcAft>
                <a:spcPts val="0"/>
              </a:spcAft>
              <a:buClr>
                <a:schemeClr val="dk1"/>
              </a:buClr>
              <a:buSzPts val="1059"/>
              <a:buFont typeface="Arial"/>
              <a:buNone/>
            </a:pPr>
            <a:r>
              <a:rPr b="1" lang="uk" sz="1155">
                <a:solidFill>
                  <a:schemeClr val="dk1"/>
                </a:solidFill>
                <a:latin typeface="Montserrat"/>
                <a:ea typeface="Montserrat"/>
                <a:cs typeface="Montserrat"/>
                <a:sym typeface="Montserrat"/>
              </a:rPr>
              <a:t>Створи проєкт мобільного застосунку Zero Waste, який</a:t>
            </a:r>
            <a:r>
              <a:rPr lang="uk" sz="1155">
                <a:solidFill>
                  <a:schemeClr val="dk1"/>
                </a:solidFill>
                <a:latin typeface="Montserrat"/>
                <a:ea typeface="Montserrat"/>
                <a:cs typeface="Montserrat"/>
                <a:sym typeface="Montserrat"/>
              </a:rPr>
              <a:t> допомагає створювати менше сміття: презентуй інтерфейс, функції </a:t>
            </a:r>
            <a:br>
              <a:rPr lang="uk" sz="1155">
                <a:solidFill>
                  <a:schemeClr val="dk1"/>
                </a:solidFill>
                <a:latin typeface="Montserrat"/>
                <a:ea typeface="Montserrat"/>
                <a:cs typeface="Montserrat"/>
                <a:sym typeface="Montserrat"/>
              </a:rPr>
            </a:br>
            <a:r>
              <a:rPr lang="uk" sz="1155">
                <a:solidFill>
                  <a:schemeClr val="dk1"/>
                </a:solidFill>
                <a:latin typeface="Montserrat"/>
                <a:ea typeface="Montserrat"/>
                <a:cs typeface="Montserrat"/>
                <a:sym typeface="Montserrat"/>
              </a:rPr>
              <a:t>та фішки через опис чи скетчі.</a:t>
            </a:r>
            <a:endParaRPr sz="1252">
              <a:solidFill>
                <a:schemeClr val="dk1"/>
              </a:solidFill>
              <a:latin typeface="Montserrat"/>
              <a:ea typeface="Montserrat"/>
              <a:cs typeface="Montserrat"/>
              <a:sym typeface="Montserrat"/>
            </a:endParaRPr>
          </a:p>
        </p:txBody>
      </p:sp>
      <p:sp>
        <p:nvSpPr>
          <p:cNvPr id="1074" name="Google Shape;1074;p77"/>
          <p:cNvSpPr txBox="1"/>
          <p:nvPr/>
        </p:nvSpPr>
        <p:spPr>
          <a:xfrm>
            <a:off x="2552360" y="1954485"/>
            <a:ext cx="1919700" cy="1787400"/>
          </a:xfrm>
          <a:prstGeom prst="rect">
            <a:avLst/>
          </a:prstGeom>
          <a:noFill/>
          <a:ln>
            <a:noFill/>
          </a:ln>
        </p:spPr>
        <p:txBody>
          <a:bodyPr anchorCtr="0" anchor="t" bIns="88025" lIns="88025" spcFirstLastPara="1" rIns="88025" wrap="square" tIns="88025">
            <a:spAutoFit/>
          </a:bodyPr>
          <a:lstStyle/>
          <a:p>
            <a:pPr indent="0" lvl="0" marL="0" rtl="0" algn="l">
              <a:lnSpc>
                <a:spcPct val="115000"/>
              </a:lnSpc>
              <a:spcBef>
                <a:spcPts val="0"/>
              </a:spcBef>
              <a:spcAft>
                <a:spcPts val="0"/>
              </a:spcAft>
              <a:buClr>
                <a:schemeClr val="dk1"/>
              </a:buClr>
              <a:buSzPts val="1059"/>
              <a:buFont typeface="Arial"/>
              <a:buNone/>
            </a:pPr>
            <a:r>
              <a:rPr b="1" lang="uk" sz="1155">
                <a:solidFill>
                  <a:schemeClr val="dk1"/>
                </a:solidFill>
                <a:latin typeface="Montserrat"/>
                <a:ea typeface="Montserrat"/>
                <a:cs typeface="Montserrat"/>
                <a:sym typeface="Montserrat"/>
              </a:rPr>
              <a:t>Проведи аудит шкільних відходів:</a:t>
            </a:r>
            <a:r>
              <a:rPr lang="uk" sz="1155">
                <a:solidFill>
                  <a:schemeClr val="dk1"/>
                </a:solidFill>
                <a:latin typeface="Montserrat"/>
                <a:ea typeface="Montserrat"/>
                <a:cs typeface="Montserrat"/>
                <a:sym typeface="Montserrat"/>
              </a:rPr>
              <a:t> створи план </a:t>
            </a:r>
            <a:br>
              <a:rPr lang="uk" sz="1155">
                <a:solidFill>
                  <a:schemeClr val="dk1"/>
                </a:solidFill>
                <a:latin typeface="Montserrat"/>
                <a:ea typeface="Montserrat"/>
                <a:cs typeface="Montserrat"/>
                <a:sym typeface="Montserrat"/>
              </a:rPr>
            </a:br>
            <a:r>
              <a:rPr lang="uk" sz="1155">
                <a:solidFill>
                  <a:schemeClr val="dk1"/>
                </a:solidFill>
                <a:latin typeface="Montserrat"/>
                <a:ea typeface="Montserrat"/>
                <a:cs typeface="Montserrat"/>
                <a:sym typeface="Montserrat"/>
              </a:rPr>
              <a:t>з конкретними ідеями, </a:t>
            </a:r>
            <a:br>
              <a:rPr lang="uk" sz="1155">
                <a:solidFill>
                  <a:schemeClr val="dk1"/>
                </a:solidFill>
                <a:latin typeface="Montserrat"/>
                <a:ea typeface="Montserrat"/>
                <a:cs typeface="Montserrat"/>
                <a:sym typeface="Montserrat"/>
              </a:rPr>
            </a:br>
            <a:r>
              <a:rPr lang="uk" sz="1155">
                <a:solidFill>
                  <a:schemeClr val="dk1"/>
                </a:solidFill>
                <a:latin typeface="Montserrat"/>
                <a:ea typeface="Montserrat"/>
                <a:cs typeface="Montserrat"/>
                <a:sym typeface="Montserrat"/>
              </a:rPr>
              <a:t>які допоможуть зменшити кількість сміття.</a:t>
            </a:r>
            <a:endParaRPr sz="1444">
              <a:solidFill>
                <a:schemeClr val="dk1"/>
              </a:solidFill>
              <a:latin typeface="Montserrat"/>
              <a:ea typeface="Montserrat"/>
              <a:cs typeface="Montserrat"/>
              <a:sym typeface="Montserrat"/>
            </a:endParaRPr>
          </a:p>
        </p:txBody>
      </p:sp>
      <p:sp>
        <p:nvSpPr>
          <p:cNvPr id="1075" name="Google Shape;1075;p77"/>
          <p:cNvSpPr txBox="1"/>
          <p:nvPr/>
        </p:nvSpPr>
        <p:spPr>
          <a:xfrm>
            <a:off x="4632946" y="1954494"/>
            <a:ext cx="2007600" cy="1582800"/>
          </a:xfrm>
          <a:prstGeom prst="rect">
            <a:avLst/>
          </a:prstGeom>
          <a:noFill/>
          <a:ln>
            <a:noFill/>
          </a:ln>
        </p:spPr>
        <p:txBody>
          <a:bodyPr anchorCtr="0" anchor="t" bIns="88025" lIns="88025" spcFirstLastPara="1" rIns="88025" wrap="square" tIns="88025">
            <a:spAutoFit/>
          </a:bodyPr>
          <a:lstStyle/>
          <a:p>
            <a:pPr indent="0" lvl="0" marL="0" rtl="0" algn="l">
              <a:lnSpc>
                <a:spcPct val="115000"/>
              </a:lnSpc>
              <a:spcBef>
                <a:spcPts val="0"/>
              </a:spcBef>
              <a:spcAft>
                <a:spcPts val="0"/>
              </a:spcAft>
              <a:buClr>
                <a:schemeClr val="dk1"/>
              </a:buClr>
              <a:buSzPts val="1059"/>
              <a:buFont typeface="Arial"/>
              <a:buNone/>
            </a:pPr>
            <a:r>
              <a:rPr b="1" lang="uk" sz="1155">
                <a:solidFill>
                  <a:schemeClr val="dk1"/>
                </a:solidFill>
                <a:latin typeface="Montserrat"/>
                <a:ea typeface="Montserrat"/>
                <a:cs typeface="Montserrat"/>
                <a:sym typeface="Montserrat"/>
              </a:rPr>
              <a:t>Створи </a:t>
            </a:r>
            <a:r>
              <a:rPr b="1" lang="uk" sz="1155">
                <a:solidFill>
                  <a:schemeClr val="dk1"/>
                </a:solidFill>
                <a:latin typeface="Montserrat"/>
                <a:ea typeface="Montserrat"/>
                <a:cs typeface="Montserrat"/>
                <a:sym typeface="Montserrat"/>
              </a:rPr>
              <a:t>апсайклінг-стартап: </a:t>
            </a:r>
            <a:r>
              <a:rPr lang="uk" sz="1155">
                <a:solidFill>
                  <a:schemeClr val="dk1"/>
                </a:solidFill>
                <a:latin typeface="Montserrat"/>
                <a:ea typeface="Montserrat"/>
                <a:cs typeface="Montserrat"/>
                <a:sym typeface="Montserrat"/>
              </a:rPr>
              <a:t>опиши ідею, визнач цільову аудиторію, намалюй ескіз</a:t>
            </a:r>
            <a:r>
              <a:rPr lang="uk" sz="1155">
                <a:solidFill>
                  <a:schemeClr val="dk1"/>
                </a:solidFill>
                <a:latin typeface="Montserrat"/>
                <a:ea typeface="Montserrat"/>
                <a:cs typeface="Montserrat"/>
                <a:sym typeface="Montserrat"/>
              </a:rPr>
              <a:t>, придумай назву</a:t>
            </a:r>
            <a:br>
              <a:rPr lang="uk" sz="1155">
                <a:solidFill>
                  <a:schemeClr val="dk1"/>
                </a:solidFill>
                <a:latin typeface="Montserrat"/>
                <a:ea typeface="Montserrat"/>
                <a:cs typeface="Montserrat"/>
                <a:sym typeface="Montserrat"/>
              </a:rPr>
            </a:br>
            <a:r>
              <a:rPr lang="uk" sz="1155">
                <a:solidFill>
                  <a:schemeClr val="dk1"/>
                </a:solidFill>
                <a:latin typeface="Montserrat"/>
                <a:ea typeface="Montserrat"/>
                <a:cs typeface="Montserrat"/>
                <a:sym typeface="Montserrat"/>
              </a:rPr>
              <a:t>і слоган.</a:t>
            </a:r>
            <a:endParaRPr sz="1444">
              <a:solidFill>
                <a:schemeClr val="dk1"/>
              </a:solidFill>
              <a:latin typeface="Montserrat"/>
              <a:ea typeface="Montserrat"/>
              <a:cs typeface="Montserrat"/>
              <a:sym typeface="Montserrat"/>
            </a:endParaRPr>
          </a:p>
        </p:txBody>
      </p:sp>
      <p:sp>
        <p:nvSpPr>
          <p:cNvPr id="1076" name="Google Shape;1076;p77"/>
          <p:cNvSpPr txBox="1"/>
          <p:nvPr/>
        </p:nvSpPr>
        <p:spPr>
          <a:xfrm>
            <a:off x="457803" y="1300315"/>
            <a:ext cx="702600" cy="637200"/>
          </a:xfrm>
          <a:prstGeom prst="rect">
            <a:avLst/>
          </a:prstGeom>
          <a:noFill/>
          <a:ln>
            <a:noFill/>
          </a:ln>
        </p:spPr>
        <p:txBody>
          <a:bodyPr anchorCtr="0" anchor="t" bIns="88025" lIns="88025" spcFirstLastPara="1" rIns="88025" wrap="square" tIns="88025">
            <a:spAutoFit/>
          </a:bodyPr>
          <a:lstStyle/>
          <a:p>
            <a:pPr indent="0" lvl="0" marL="0" rtl="0" algn="l">
              <a:spcBef>
                <a:spcPts val="0"/>
              </a:spcBef>
              <a:spcAft>
                <a:spcPts val="0"/>
              </a:spcAft>
              <a:buNone/>
            </a:pPr>
            <a:r>
              <a:rPr b="1" lang="uk" sz="2985">
                <a:solidFill>
                  <a:schemeClr val="lt1"/>
                </a:solidFill>
                <a:latin typeface="Montserrat"/>
                <a:ea typeface="Montserrat"/>
                <a:cs typeface="Montserrat"/>
                <a:sym typeface="Montserrat"/>
              </a:rPr>
              <a:t>01</a:t>
            </a:r>
            <a:endParaRPr b="1" sz="2985">
              <a:solidFill>
                <a:schemeClr val="lt1"/>
              </a:solidFill>
              <a:latin typeface="Montserrat"/>
              <a:ea typeface="Montserrat"/>
              <a:cs typeface="Montserrat"/>
              <a:sym typeface="Montserrat"/>
            </a:endParaRPr>
          </a:p>
        </p:txBody>
      </p:sp>
      <p:sp>
        <p:nvSpPr>
          <p:cNvPr id="1077" name="Google Shape;1077;p77"/>
          <p:cNvSpPr txBox="1"/>
          <p:nvPr/>
        </p:nvSpPr>
        <p:spPr>
          <a:xfrm>
            <a:off x="2593347" y="1300315"/>
            <a:ext cx="702600" cy="637200"/>
          </a:xfrm>
          <a:prstGeom prst="rect">
            <a:avLst/>
          </a:prstGeom>
          <a:noFill/>
          <a:ln>
            <a:noFill/>
          </a:ln>
        </p:spPr>
        <p:txBody>
          <a:bodyPr anchorCtr="0" anchor="t" bIns="88025" lIns="88025" spcFirstLastPara="1" rIns="88025" wrap="square" tIns="88025">
            <a:spAutoFit/>
          </a:bodyPr>
          <a:lstStyle/>
          <a:p>
            <a:pPr indent="0" lvl="0" marL="0" rtl="0" algn="l">
              <a:spcBef>
                <a:spcPts val="0"/>
              </a:spcBef>
              <a:spcAft>
                <a:spcPts val="0"/>
              </a:spcAft>
              <a:buNone/>
            </a:pPr>
            <a:r>
              <a:rPr b="1" lang="uk" sz="2985">
                <a:solidFill>
                  <a:schemeClr val="lt1"/>
                </a:solidFill>
                <a:latin typeface="Montserrat"/>
                <a:ea typeface="Montserrat"/>
                <a:cs typeface="Montserrat"/>
                <a:sym typeface="Montserrat"/>
              </a:rPr>
              <a:t>02</a:t>
            </a:r>
            <a:endParaRPr b="1" sz="2985">
              <a:solidFill>
                <a:schemeClr val="lt1"/>
              </a:solidFill>
              <a:latin typeface="Montserrat"/>
              <a:ea typeface="Montserrat"/>
              <a:cs typeface="Montserrat"/>
              <a:sym typeface="Montserrat"/>
            </a:endParaRPr>
          </a:p>
        </p:txBody>
      </p:sp>
      <p:sp>
        <p:nvSpPr>
          <p:cNvPr id="1078" name="Google Shape;1078;p77"/>
          <p:cNvSpPr txBox="1"/>
          <p:nvPr/>
        </p:nvSpPr>
        <p:spPr>
          <a:xfrm>
            <a:off x="4728858" y="1300315"/>
            <a:ext cx="702600" cy="637200"/>
          </a:xfrm>
          <a:prstGeom prst="rect">
            <a:avLst/>
          </a:prstGeom>
          <a:noFill/>
          <a:ln>
            <a:noFill/>
          </a:ln>
        </p:spPr>
        <p:txBody>
          <a:bodyPr anchorCtr="0" anchor="t" bIns="88025" lIns="88025" spcFirstLastPara="1" rIns="88025" wrap="square" tIns="88025">
            <a:spAutoFit/>
          </a:bodyPr>
          <a:lstStyle/>
          <a:p>
            <a:pPr indent="0" lvl="0" marL="0" rtl="0" algn="l">
              <a:spcBef>
                <a:spcPts val="0"/>
              </a:spcBef>
              <a:spcAft>
                <a:spcPts val="0"/>
              </a:spcAft>
              <a:buNone/>
            </a:pPr>
            <a:r>
              <a:rPr b="1" lang="uk" sz="2985">
                <a:solidFill>
                  <a:schemeClr val="lt1"/>
                </a:solidFill>
                <a:latin typeface="Montserrat"/>
                <a:ea typeface="Montserrat"/>
                <a:cs typeface="Montserrat"/>
                <a:sym typeface="Montserrat"/>
              </a:rPr>
              <a:t>03</a:t>
            </a:r>
            <a:endParaRPr b="1" sz="2985">
              <a:solidFill>
                <a:schemeClr val="lt1"/>
              </a:solidFill>
              <a:latin typeface="Montserrat"/>
              <a:ea typeface="Montserrat"/>
              <a:cs typeface="Montserrat"/>
              <a:sym typeface="Montserrat"/>
            </a:endParaRPr>
          </a:p>
        </p:txBody>
      </p:sp>
      <p:sp>
        <p:nvSpPr>
          <p:cNvPr id="1079" name="Google Shape;1079;p77"/>
          <p:cNvSpPr/>
          <p:nvPr/>
        </p:nvSpPr>
        <p:spPr>
          <a:xfrm flipH="1" rot="10800000">
            <a:off x="2347401" y="764144"/>
            <a:ext cx="985687" cy="9749"/>
          </a:xfrm>
          <a:custGeom>
            <a:rect b="b" l="l" r="r" t="t"/>
            <a:pathLst>
              <a:path extrusionOk="0" h="529" w="142081">
                <a:moveTo>
                  <a:pt x="0" y="0"/>
                </a:moveTo>
                <a:cubicBezTo>
                  <a:pt x="47361" y="0"/>
                  <a:pt x="94720" y="529"/>
                  <a:pt x="142081" y="529"/>
                </a:cubicBezTo>
              </a:path>
            </a:pathLst>
          </a:custGeom>
          <a:noFill/>
          <a:ln cap="flat" cmpd="sng" w="38100">
            <a:solidFill>
              <a:srgbClr val="FBBD04"/>
            </a:solidFill>
            <a:prstDash val="solid"/>
            <a:round/>
            <a:headEnd len="med" w="med" type="none"/>
            <a:tailEnd len="med" w="med" type="none"/>
          </a:ln>
        </p:spPr>
      </p:sp>
      <p:sp>
        <p:nvSpPr>
          <p:cNvPr id="1080" name="Google Shape;1080;p77"/>
          <p:cNvSpPr/>
          <p:nvPr/>
        </p:nvSpPr>
        <p:spPr>
          <a:xfrm>
            <a:off x="6739136" y="1176950"/>
            <a:ext cx="2037600" cy="3315600"/>
          </a:xfrm>
          <a:prstGeom prst="roundRect">
            <a:avLst>
              <a:gd fmla="val 9254" name="adj"/>
            </a:avLst>
          </a:prstGeom>
          <a:solidFill>
            <a:srgbClr val="00AFEF"/>
          </a:solidFill>
          <a:ln>
            <a:noFill/>
          </a:ln>
        </p:spPr>
        <p:txBody>
          <a:bodyPr anchorCtr="0" anchor="ctr" bIns="88025" lIns="88025" spcFirstLastPara="1" rIns="88025" wrap="square" tIns="88025">
            <a:noAutofit/>
          </a:bodyPr>
          <a:lstStyle/>
          <a:p>
            <a:pPr indent="0" lvl="0" marL="0" rtl="0" algn="ctr">
              <a:spcBef>
                <a:spcPts val="0"/>
              </a:spcBef>
              <a:spcAft>
                <a:spcPts val="0"/>
              </a:spcAft>
              <a:buNone/>
            </a:pPr>
            <a:r>
              <a:t/>
            </a:r>
            <a:endParaRPr sz="1252"/>
          </a:p>
        </p:txBody>
      </p:sp>
      <p:sp>
        <p:nvSpPr>
          <p:cNvPr id="1081" name="Google Shape;1081;p77"/>
          <p:cNvSpPr txBox="1"/>
          <p:nvPr/>
        </p:nvSpPr>
        <p:spPr>
          <a:xfrm>
            <a:off x="6847784" y="2023099"/>
            <a:ext cx="1886700" cy="1956300"/>
          </a:xfrm>
          <a:prstGeom prst="rect">
            <a:avLst/>
          </a:prstGeom>
          <a:noFill/>
          <a:ln>
            <a:noFill/>
          </a:ln>
        </p:spPr>
        <p:txBody>
          <a:bodyPr anchorCtr="0" anchor="t" bIns="88025" lIns="88025" spcFirstLastPara="1" rIns="88025" wrap="square" tIns="88025">
            <a:spAutoFit/>
          </a:bodyPr>
          <a:lstStyle/>
          <a:p>
            <a:pPr indent="0" lvl="0" marL="0" rtl="0" algn="l">
              <a:spcBef>
                <a:spcPts val="0"/>
              </a:spcBef>
              <a:spcAft>
                <a:spcPts val="0"/>
              </a:spcAft>
              <a:buNone/>
            </a:pPr>
            <a:r>
              <a:rPr b="1" lang="uk" sz="1155">
                <a:solidFill>
                  <a:schemeClr val="dk1"/>
                </a:solidFill>
                <a:latin typeface="Montserrat"/>
                <a:ea typeface="Montserrat"/>
                <a:cs typeface="Montserrat"/>
                <a:sym typeface="Montserrat"/>
              </a:rPr>
              <a:t>Підготуй відеоролик або презентацію </a:t>
            </a:r>
            <a:br>
              <a:rPr b="1" lang="uk" sz="1155">
                <a:solidFill>
                  <a:schemeClr val="dk1"/>
                </a:solidFill>
                <a:latin typeface="Montserrat"/>
                <a:ea typeface="Montserrat"/>
                <a:cs typeface="Montserrat"/>
                <a:sym typeface="Montserrat"/>
              </a:rPr>
            </a:br>
            <a:r>
              <a:rPr b="1" lang="uk" sz="1155">
                <a:solidFill>
                  <a:schemeClr val="dk1"/>
                </a:solidFill>
                <a:latin typeface="Montserrat"/>
                <a:ea typeface="Montserrat"/>
                <a:cs typeface="Montserrat"/>
                <a:sym typeface="Montserrat"/>
              </a:rPr>
              <a:t>з українськими кейсами щодо управління відходами: </a:t>
            </a:r>
            <a:br>
              <a:rPr b="1" lang="uk" sz="1155">
                <a:solidFill>
                  <a:schemeClr val="dk1"/>
                </a:solidFill>
                <a:latin typeface="Montserrat"/>
                <a:ea typeface="Montserrat"/>
                <a:cs typeface="Montserrat"/>
                <a:sym typeface="Montserrat"/>
              </a:rPr>
            </a:br>
            <a:r>
              <a:rPr lang="uk" sz="1155">
                <a:solidFill>
                  <a:schemeClr val="dk1"/>
                </a:solidFill>
                <a:latin typeface="Montserrat"/>
                <a:ea typeface="Montserrat"/>
                <a:cs typeface="Montserrat"/>
                <a:sym typeface="Montserrat"/>
              </a:rPr>
              <a:t>що роблять міста, заклади освіти, громадські організації, бізнеси.</a:t>
            </a:r>
            <a:endParaRPr sz="1541">
              <a:solidFill>
                <a:schemeClr val="dk1"/>
              </a:solidFill>
              <a:latin typeface="Montserrat"/>
              <a:ea typeface="Montserrat"/>
              <a:cs typeface="Montserrat"/>
              <a:sym typeface="Montserrat"/>
            </a:endParaRPr>
          </a:p>
        </p:txBody>
      </p:sp>
      <p:sp>
        <p:nvSpPr>
          <p:cNvPr id="1082" name="Google Shape;1082;p77"/>
          <p:cNvSpPr txBox="1"/>
          <p:nvPr/>
        </p:nvSpPr>
        <p:spPr>
          <a:xfrm>
            <a:off x="6917601" y="1300315"/>
            <a:ext cx="702600" cy="637200"/>
          </a:xfrm>
          <a:prstGeom prst="rect">
            <a:avLst/>
          </a:prstGeom>
          <a:noFill/>
          <a:ln>
            <a:noFill/>
          </a:ln>
        </p:spPr>
        <p:txBody>
          <a:bodyPr anchorCtr="0" anchor="t" bIns="88025" lIns="88025" spcFirstLastPara="1" rIns="88025" wrap="square" tIns="88025">
            <a:spAutoFit/>
          </a:bodyPr>
          <a:lstStyle/>
          <a:p>
            <a:pPr indent="0" lvl="0" marL="0" rtl="0" algn="l">
              <a:spcBef>
                <a:spcPts val="0"/>
              </a:spcBef>
              <a:spcAft>
                <a:spcPts val="0"/>
              </a:spcAft>
              <a:buNone/>
            </a:pPr>
            <a:r>
              <a:rPr b="1" lang="uk" sz="2985">
                <a:solidFill>
                  <a:schemeClr val="lt1"/>
                </a:solidFill>
                <a:latin typeface="Montserrat"/>
                <a:ea typeface="Montserrat"/>
                <a:cs typeface="Montserrat"/>
                <a:sym typeface="Montserrat"/>
              </a:rPr>
              <a:t>04</a:t>
            </a:r>
            <a:endParaRPr b="1" sz="2985">
              <a:solidFill>
                <a:schemeClr val="lt1"/>
              </a:solidFill>
              <a:latin typeface="Montserrat"/>
              <a:ea typeface="Montserrat"/>
              <a:cs typeface="Montserrat"/>
              <a:sym typeface="Montserrat"/>
            </a:endParaRPr>
          </a:p>
        </p:txBody>
      </p:sp>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6" name="Shape 1086"/>
        <p:cNvGrpSpPr/>
        <p:nvPr/>
      </p:nvGrpSpPr>
      <p:grpSpPr>
        <a:xfrm>
          <a:off x="0" y="0"/>
          <a:ext cx="0" cy="0"/>
          <a:chOff x="0" y="0"/>
          <a:chExt cx="0" cy="0"/>
        </a:xfrm>
      </p:grpSpPr>
      <p:sp>
        <p:nvSpPr>
          <p:cNvPr id="1087" name="Google Shape;1087;p78"/>
          <p:cNvSpPr txBox="1"/>
          <p:nvPr/>
        </p:nvSpPr>
        <p:spPr>
          <a:xfrm>
            <a:off x="485400" y="433725"/>
            <a:ext cx="7934700" cy="9510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200">
                <a:solidFill>
                  <a:schemeClr val="dk1"/>
                </a:solidFill>
                <a:latin typeface="Montserrat"/>
                <a:ea typeface="Montserrat"/>
                <a:cs typeface="Montserrat"/>
                <a:sym typeface="Montserrat"/>
              </a:rPr>
              <a:t>ЩО РОБИТИ, ЩОБ СТВОРЮВАТИ МЕНШЕ СМІТТЯ? </a:t>
            </a:r>
            <a:endParaRPr b="1" sz="2200">
              <a:solidFill>
                <a:schemeClr val="dk1"/>
              </a:solidFill>
              <a:latin typeface="Montserrat"/>
              <a:ea typeface="Montserrat"/>
              <a:cs typeface="Montserrat"/>
              <a:sym typeface="Montserrat"/>
            </a:endParaRPr>
          </a:p>
          <a:p>
            <a:pPr indent="0" lvl="0" marL="0" rtl="0" algn="l">
              <a:lnSpc>
                <a:spcPct val="100000"/>
              </a:lnSpc>
              <a:spcBef>
                <a:spcPts val="0"/>
              </a:spcBef>
              <a:spcAft>
                <a:spcPts val="0"/>
              </a:spcAft>
              <a:buNone/>
            </a:pPr>
            <a:r>
              <a:rPr lang="uk" sz="2200">
                <a:solidFill>
                  <a:schemeClr val="dk1"/>
                </a:solidFill>
                <a:latin typeface="Montserrat"/>
                <a:ea typeface="Montserrat"/>
                <a:cs typeface="Montserrat"/>
                <a:sym typeface="Montserrat"/>
              </a:rPr>
              <a:t>Обери правильні варіанти.</a:t>
            </a:r>
            <a:endParaRPr i="1" sz="2200">
              <a:latin typeface="Montserrat"/>
              <a:ea typeface="Montserrat"/>
              <a:cs typeface="Montserrat"/>
              <a:sym typeface="Montserrat"/>
            </a:endParaRPr>
          </a:p>
        </p:txBody>
      </p:sp>
      <p:sp>
        <p:nvSpPr>
          <p:cNvPr id="1088" name="Google Shape;1088;p78"/>
          <p:cNvSpPr txBox="1"/>
          <p:nvPr/>
        </p:nvSpPr>
        <p:spPr>
          <a:xfrm>
            <a:off x="751725" y="1468650"/>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F85069"/>
                </a:solidFill>
                <a:latin typeface="Montserrat"/>
                <a:ea typeface="Montserrat"/>
                <a:cs typeface="Montserrat"/>
                <a:sym typeface="Montserrat"/>
              </a:rPr>
              <a:t>А</a:t>
            </a:r>
            <a:endParaRPr b="1" sz="2900">
              <a:solidFill>
                <a:srgbClr val="F85069"/>
              </a:solidFill>
            </a:endParaRPr>
          </a:p>
        </p:txBody>
      </p:sp>
      <p:sp>
        <p:nvSpPr>
          <p:cNvPr id="1089" name="Google Shape;1089;p78"/>
          <p:cNvSpPr txBox="1"/>
          <p:nvPr/>
        </p:nvSpPr>
        <p:spPr>
          <a:xfrm>
            <a:off x="321225" y="205572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1200"/>
              </a:spcBef>
              <a:spcAft>
                <a:spcPts val="1200"/>
              </a:spcAft>
              <a:buNone/>
            </a:pPr>
            <a:r>
              <a:rPr lang="uk">
                <a:solidFill>
                  <a:schemeClr val="dk1"/>
                </a:solidFill>
                <a:latin typeface="Montserrat SemiBold"/>
                <a:ea typeface="Montserrat SemiBold"/>
                <a:cs typeface="Montserrat SemiBold"/>
                <a:sym typeface="Montserrat SemiBold"/>
              </a:rPr>
              <a:t>Відмовлятися від одноразових, зайвих і непотрібних речей.</a:t>
            </a:r>
            <a:endParaRPr>
              <a:solidFill>
                <a:schemeClr val="dk1"/>
              </a:solidFill>
              <a:latin typeface="Montserrat SemiBold"/>
              <a:ea typeface="Montserrat SemiBold"/>
              <a:cs typeface="Montserrat SemiBold"/>
              <a:sym typeface="Montserrat SemiBold"/>
            </a:endParaRPr>
          </a:p>
        </p:txBody>
      </p:sp>
      <p:sp>
        <p:nvSpPr>
          <p:cNvPr id="1090" name="Google Shape;1090;p78"/>
          <p:cNvSpPr txBox="1"/>
          <p:nvPr/>
        </p:nvSpPr>
        <p:spPr>
          <a:xfrm>
            <a:off x="3564100" y="13925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00AFEF"/>
                </a:solidFill>
                <a:latin typeface="Montserrat"/>
                <a:ea typeface="Montserrat"/>
                <a:cs typeface="Montserrat"/>
                <a:sym typeface="Montserrat"/>
              </a:rPr>
              <a:t>Б</a:t>
            </a:r>
            <a:endParaRPr b="1" sz="2900">
              <a:solidFill>
                <a:srgbClr val="00AFEF"/>
              </a:solidFill>
            </a:endParaRPr>
          </a:p>
        </p:txBody>
      </p:sp>
      <p:sp>
        <p:nvSpPr>
          <p:cNvPr id="1091" name="Google Shape;1091;p78"/>
          <p:cNvSpPr txBox="1"/>
          <p:nvPr/>
        </p:nvSpPr>
        <p:spPr>
          <a:xfrm>
            <a:off x="3133600" y="205572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Купувати продукти з меншою кількістю паковання.</a:t>
            </a:r>
            <a:endParaRPr>
              <a:latin typeface="Montserrat SemiBold"/>
              <a:ea typeface="Montserrat SemiBold"/>
              <a:cs typeface="Montserrat SemiBold"/>
              <a:sym typeface="Montserrat SemiBold"/>
            </a:endParaRPr>
          </a:p>
        </p:txBody>
      </p:sp>
      <p:sp>
        <p:nvSpPr>
          <p:cNvPr id="1092" name="Google Shape;1092;p78"/>
          <p:cNvSpPr txBox="1"/>
          <p:nvPr/>
        </p:nvSpPr>
        <p:spPr>
          <a:xfrm>
            <a:off x="6300300" y="13432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F85069"/>
                </a:solidFill>
                <a:latin typeface="Montserrat"/>
                <a:ea typeface="Montserrat"/>
                <a:cs typeface="Montserrat"/>
                <a:sym typeface="Montserrat"/>
              </a:rPr>
              <a:t>В</a:t>
            </a:r>
            <a:endParaRPr b="1" sz="2900">
              <a:solidFill>
                <a:srgbClr val="F85069"/>
              </a:solidFill>
            </a:endParaRPr>
          </a:p>
        </p:txBody>
      </p:sp>
      <p:sp>
        <p:nvSpPr>
          <p:cNvPr id="1093" name="Google Shape;1093;p78"/>
          <p:cNvSpPr txBox="1"/>
          <p:nvPr/>
        </p:nvSpPr>
        <p:spPr>
          <a:xfrm>
            <a:off x="5869800" y="202377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Сортувати відходи й здавати те, що можна переробити.</a:t>
            </a:r>
            <a:endParaRPr>
              <a:latin typeface="Montserrat SemiBold"/>
              <a:ea typeface="Montserrat SemiBold"/>
              <a:cs typeface="Montserrat SemiBold"/>
              <a:sym typeface="Montserrat SemiBold"/>
            </a:endParaRPr>
          </a:p>
        </p:txBody>
      </p:sp>
      <p:sp>
        <p:nvSpPr>
          <p:cNvPr id="1094" name="Google Shape;1094;p78"/>
          <p:cNvSpPr txBox="1"/>
          <p:nvPr/>
        </p:nvSpPr>
        <p:spPr>
          <a:xfrm>
            <a:off x="751725" y="29640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00AFEF"/>
                </a:solidFill>
                <a:latin typeface="Montserrat"/>
                <a:ea typeface="Montserrat"/>
                <a:cs typeface="Montserrat"/>
                <a:sym typeface="Montserrat"/>
              </a:rPr>
              <a:t>Г</a:t>
            </a:r>
            <a:endParaRPr b="1" sz="2900">
              <a:solidFill>
                <a:srgbClr val="00AFEF"/>
              </a:solidFill>
            </a:endParaRPr>
          </a:p>
        </p:txBody>
      </p:sp>
      <p:sp>
        <p:nvSpPr>
          <p:cNvPr id="1095" name="Google Shape;1095;p78"/>
          <p:cNvSpPr txBox="1"/>
          <p:nvPr/>
        </p:nvSpPr>
        <p:spPr>
          <a:xfrm>
            <a:off x="321225" y="359527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Самостійно спалювати сміття, щоб його стало менше.</a:t>
            </a:r>
            <a:endParaRPr>
              <a:latin typeface="Montserrat SemiBold"/>
              <a:ea typeface="Montserrat SemiBold"/>
              <a:cs typeface="Montserrat SemiBold"/>
              <a:sym typeface="Montserrat SemiBold"/>
            </a:endParaRPr>
          </a:p>
        </p:txBody>
      </p:sp>
      <p:sp>
        <p:nvSpPr>
          <p:cNvPr id="1096" name="Google Shape;1096;p78"/>
          <p:cNvSpPr txBox="1"/>
          <p:nvPr/>
        </p:nvSpPr>
        <p:spPr>
          <a:xfrm>
            <a:off x="3564100" y="29640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F85069"/>
                </a:solidFill>
                <a:latin typeface="Montserrat"/>
                <a:ea typeface="Montserrat"/>
                <a:cs typeface="Montserrat"/>
                <a:sym typeface="Montserrat"/>
              </a:rPr>
              <a:t>Д</a:t>
            </a:r>
            <a:endParaRPr b="1" sz="2900">
              <a:solidFill>
                <a:srgbClr val="F85069"/>
              </a:solidFill>
            </a:endParaRPr>
          </a:p>
        </p:txBody>
      </p:sp>
      <p:sp>
        <p:nvSpPr>
          <p:cNvPr id="1097" name="Google Shape;1097;p78"/>
          <p:cNvSpPr txBox="1"/>
          <p:nvPr/>
        </p:nvSpPr>
        <p:spPr>
          <a:xfrm>
            <a:off x="3133600" y="3595275"/>
            <a:ext cx="26802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Батарейки, ліки й термометри здавати у спеціальні пункти збору.</a:t>
            </a:r>
            <a:endParaRPr>
              <a:latin typeface="Montserrat SemiBold"/>
              <a:ea typeface="Montserrat SemiBold"/>
              <a:cs typeface="Montserrat SemiBold"/>
              <a:sym typeface="Montserrat SemiBold"/>
            </a:endParaRPr>
          </a:p>
        </p:txBody>
      </p:sp>
      <p:sp>
        <p:nvSpPr>
          <p:cNvPr id="1098" name="Google Shape;1098;p78"/>
          <p:cNvSpPr txBox="1"/>
          <p:nvPr/>
        </p:nvSpPr>
        <p:spPr>
          <a:xfrm>
            <a:off x="6300300" y="2964075"/>
            <a:ext cx="1689300" cy="631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uk" sz="2900">
                <a:solidFill>
                  <a:srgbClr val="00AFEF"/>
                </a:solidFill>
                <a:latin typeface="Montserrat"/>
                <a:ea typeface="Montserrat"/>
                <a:cs typeface="Montserrat"/>
                <a:sym typeface="Montserrat"/>
              </a:rPr>
              <a:t>Е</a:t>
            </a:r>
            <a:endParaRPr b="1" sz="2900">
              <a:solidFill>
                <a:srgbClr val="00AFEF"/>
              </a:solidFill>
            </a:endParaRPr>
          </a:p>
        </p:txBody>
      </p:sp>
      <p:sp>
        <p:nvSpPr>
          <p:cNvPr id="1099" name="Google Shape;1099;p78"/>
          <p:cNvSpPr txBox="1"/>
          <p:nvPr/>
        </p:nvSpPr>
        <p:spPr>
          <a:xfrm>
            <a:off x="5869800" y="3595275"/>
            <a:ext cx="2550300" cy="895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uk">
                <a:solidFill>
                  <a:schemeClr val="dk1"/>
                </a:solidFill>
                <a:latin typeface="Montserrat SemiBold"/>
                <a:ea typeface="Montserrat SemiBold"/>
                <a:cs typeface="Montserrat SemiBold"/>
                <a:sym typeface="Montserrat SemiBold"/>
              </a:rPr>
              <a:t>Компостувати органічні відходи, якщо є така можливість.</a:t>
            </a:r>
            <a:endParaRPr>
              <a:latin typeface="Montserrat SemiBold"/>
              <a:ea typeface="Montserrat SemiBold"/>
              <a:cs typeface="Montserrat SemiBold"/>
              <a:sym typeface="Montserrat SemiBold"/>
            </a:endParaRPr>
          </a:p>
        </p:txBody>
      </p:sp>
      <p:pic>
        <p:nvPicPr>
          <p:cNvPr id="1100" name="Google Shape;1100;p78"/>
          <p:cNvPicPr preferRelativeResize="0"/>
          <p:nvPr/>
        </p:nvPicPr>
        <p:blipFill>
          <a:blip r:embed="rId3">
            <a:alphaModFix/>
          </a:blip>
          <a:stretch>
            <a:fillRect/>
          </a:stretch>
        </p:blipFill>
        <p:spPr>
          <a:xfrm rot="1245871">
            <a:off x="7749891" y="633981"/>
            <a:ext cx="1440068" cy="1694013"/>
          </a:xfrm>
          <a:prstGeom prst="rect">
            <a:avLst/>
          </a:prstGeom>
          <a:noFill/>
          <a:ln>
            <a:noFill/>
          </a:ln>
        </p:spPr>
      </p:pic>
    </p:spTree>
  </p:cSld>
  <p:clrMapOvr>
    <a:masterClrMapping/>
  </p:clrMapOvr>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AFEF"/>
        </a:solidFill>
      </p:bgPr>
    </p:bg>
    <p:spTree>
      <p:nvGrpSpPr>
        <p:cNvPr id="1104" name="Shape 1104"/>
        <p:cNvGrpSpPr/>
        <p:nvPr/>
      </p:nvGrpSpPr>
      <p:grpSpPr>
        <a:xfrm>
          <a:off x="0" y="0"/>
          <a:ext cx="0" cy="0"/>
          <a:chOff x="0" y="0"/>
          <a:chExt cx="0" cy="0"/>
        </a:xfrm>
      </p:grpSpPr>
      <p:pic>
        <p:nvPicPr>
          <p:cNvPr id="1105" name="Google Shape;1105;p79" title="hands.png"/>
          <p:cNvPicPr preferRelativeResize="0"/>
          <p:nvPr/>
        </p:nvPicPr>
        <p:blipFill rotWithShape="1">
          <a:blip r:embed="rId3">
            <a:alphaModFix/>
          </a:blip>
          <a:srcRect b="-9490" l="-8050" r="8050" t="9490"/>
          <a:stretch/>
        </p:blipFill>
        <p:spPr>
          <a:xfrm>
            <a:off x="288338" y="536773"/>
            <a:ext cx="8763376" cy="5143500"/>
          </a:xfrm>
          <a:prstGeom prst="rect">
            <a:avLst/>
          </a:prstGeom>
          <a:noFill/>
          <a:ln>
            <a:noFill/>
          </a:ln>
        </p:spPr>
      </p:pic>
      <p:sp>
        <p:nvSpPr>
          <p:cNvPr id="1106" name="Google Shape;1106;p79"/>
          <p:cNvSpPr txBox="1"/>
          <p:nvPr>
            <p:ph type="title"/>
          </p:nvPr>
        </p:nvSpPr>
        <p:spPr>
          <a:xfrm>
            <a:off x="459125" y="490275"/>
            <a:ext cx="8520600" cy="701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uk" sz="3120">
                <a:latin typeface="Montserrat"/>
                <a:ea typeface="Montserrat"/>
                <a:cs typeface="Montserrat"/>
                <a:sym typeface="Montserrat"/>
              </a:rPr>
              <a:t>ЛОВІТЬ ПОДЯКУ</a:t>
            </a:r>
            <a:endParaRPr b="1" sz="3120">
              <a:latin typeface="Montserrat"/>
              <a:ea typeface="Montserrat"/>
              <a:cs typeface="Montserrat"/>
              <a:sym typeface="Montserrat"/>
            </a:endParaRPr>
          </a:p>
          <a:p>
            <a:pPr indent="0" lvl="0" marL="0" rtl="0" algn="l">
              <a:spcBef>
                <a:spcPts val="0"/>
              </a:spcBef>
              <a:spcAft>
                <a:spcPts val="0"/>
              </a:spcAft>
              <a:buSzPts val="990"/>
              <a:buNone/>
            </a:pPr>
            <a:r>
              <a:rPr b="1" lang="uk" sz="3120">
                <a:latin typeface="Montserrat"/>
                <a:ea typeface="Montserrat"/>
                <a:cs typeface="Montserrat"/>
                <a:sym typeface="Montserrat"/>
              </a:rPr>
              <a:t>ЗА УВАГУ! </a:t>
            </a:r>
            <a:endParaRPr b="1" sz="3120">
              <a:latin typeface="Montserrat"/>
              <a:ea typeface="Montserrat"/>
              <a:cs typeface="Montserrat"/>
              <a:sym typeface="Montserrat"/>
            </a:endParaRPr>
          </a:p>
        </p:txBody>
      </p:sp>
    </p:spTree>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1F4FF"/>
        </a:solidFill>
      </p:bgPr>
    </p:bg>
    <p:spTree>
      <p:nvGrpSpPr>
        <p:cNvPr id="1110" name="Shape 1110"/>
        <p:cNvGrpSpPr/>
        <p:nvPr/>
      </p:nvGrpSpPr>
      <p:grpSpPr>
        <a:xfrm>
          <a:off x="0" y="0"/>
          <a:ext cx="0" cy="0"/>
          <a:chOff x="0" y="0"/>
          <a:chExt cx="0" cy="0"/>
        </a:xfrm>
      </p:grpSpPr>
      <p:pic>
        <p:nvPicPr>
          <p:cNvPr id="1111" name="Google Shape;1111;p80"/>
          <p:cNvPicPr preferRelativeResize="0"/>
          <p:nvPr/>
        </p:nvPicPr>
        <p:blipFill>
          <a:blip r:embed="rId3">
            <a:alphaModFix/>
          </a:blip>
          <a:stretch>
            <a:fillRect/>
          </a:stretch>
        </p:blipFill>
        <p:spPr>
          <a:xfrm>
            <a:off x="4078800" y="258121"/>
            <a:ext cx="5554800" cy="4627249"/>
          </a:xfrm>
          <a:prstGeom prst="rect">
            <a:avLst/>
          </a:prstGeom>
          <a:noFill/>
          <a:ln>
            <a:noFill/>
          </a:ln>
        </p:spPr>
      </p:pic>
      <p:sp>
        <p:nvSpPr>
          <p:cNvPr id="1112" name="Google Shape;1112;p80"/>
          <p:cNvSpPr txBox="1"/>
          <p:nvPr>
            <p:ph idx="1" type="body"/>
          </p:nvPr>
        </p:nvSpPr>
        <p:spPr>
          <a:xfrm>
            <a:off x="369300" y="2532550"/>
            <a:ext cx="3709500" cy="7695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uk">
                <a:solidFill>
                  <a:schemeClr val="dk1"/>
                </a:solidFill>
                <a:latin typeface="Montserrat SemiBold"/>
                <a:ea typeface="Montserrat SemiBold"/>
                <a:cs typeface="Montserrat SemiBold"/>
                <a:sym typeface="Montserrat SemiBold"/>
              </a:rPr>
              <a:t>Телефонуйте на безплатну гарячу лінію «Скажи, як є» </a:t>
            </a:r>
            <a:endParaRPr i="1">
              <a:latin typeface="Montserrat SemiBold"/>
              <a:ea typeface="Montserrat SemiBold"/>
              <a:cs typeface="Montserrat SemiBold"/>
              <a:sym typeface="Montserrat SemiBold"/>
            </a:endParaRPr>
          </a:p>
        </p:txBody>
      </p:sp>
      <p:sp>
        <p:nvSpPr>
          <p:cNvPr id="1113" name="Google Shape;1113;p80"/>
          <p:cNvSpPr txBox="1"/>
          <p:nvPr/>
        </p:nvSpPr>
        <p:spPr>
          <a:xfrm>
            <a:off x="305952" y="3354800"/>
            <a:ext cx="4493400" cy="769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uk" sz="3800">
                <a:solidFill>
                  <a:schemeClr val="dk1"/>
                </a:solidFill>
                <a:latin typeface="Montserrat SemiBold"/>
                <a:ea typeface="Montserrat SemiBold"/>
                <a:cs typeface="Montserrat SemiBold"/>
                <a:sym typeface="Montserrat SemiBold"/>
              </a:rPr>
              <a:t>0 800 600 017 </a:t>
            </a:r>
            <a:endParaRPr sz="3800"/>
          </a:p>
        </p:txBody>
      </p:sp>
      <p:sp>
        <p:nvSpPr>
          <p:cNvPr id="1114" name="Google Shape;1114;p80"/>
          <p:cNvSpPr txBox="1"/>
          <p:nvPr/>
        </p:nvSpPr>
        <p:spPr>
          <a:xfrm>
            <a:off x="382149" y="3978942"/>
            <a:ext cx="37806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uk">
                <a:solidFill>
                  <a:schemeClr val="dk1"/>
                </a:solidFill>
                <a:latin typeface="Montserrat Medium"/>
                <a:ea typeface="Montserrat Medium"/>
                <a:cs typeface="Montserrat Medium"/>
                <a:sym typeface="Montserrat Medium"/>
              </a:rPr>
              <a:t>понеділок — неділя з 08:00 до 20:00</a:t>
            </a:r>
            <a:endParaRPr sz="1000">
              <a:latin typeface="Montserrat Medium"/>
              <a:ea typeface="Montserrat Medium"/>
              <a:cs typeface="Montserrat Medium"/>
              <a:sym typeface="Montserrat Medium"/>
            </a:endParaRPr>
          </a:p>
        </p:txBody>
      </p:sp>
      <p:sp>
        <p:nvSpPr>
          <p:cNvPr id="1115" name="Google Shape;1115;p80"/>
          <p:cNvSpPr txBox="1"/>
          <p:nvPr/>
        </p:nvSpPr>
        <p:spPr>
          <a:xfrm>
            <a:off x="356225" y="470750"/>
            <a:ext cx="5325300" cy="17355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400">
                <a:solidFill>
                  <a:schemeClr val="dk1"/>
                </a:solidFill>
                <a:latin typeface="Montserrat"/>
                <a:ea typeface="Montserrat"/>
                <a:cs typeface="Montserrat"/>
                <a:sym typeface="Montserrat"/>
              </a:rPr>
              <a:t>ХОЧЕТЕ ПОДІЛИТИСЯ ВРАЖЕННЯМИ </a:t>
            </a:r>
            <a:br>
              <a:rPr b="1" lang="uk" sz="2400">
                <a:solidFill>
                  <a:schemeClr val="dk1"/>
                </a:solidFill>
                <a:latin typeface="Montserrat"/>
                <a:ea typeface="Montserrat"/>
                <a:cs typeface="Montserrat"/>
                <a:sym typeface="Montserrat"/>
              </a:rPr>
            </a:br>
            <a:r>
              <a:rPr b="1" lang="uk" sz="2400">
                <a:solidFill>
                  <a:schemeClr val="dk1"/>
                </a:solidFill>
                <a:latin typeface="Montserrat"/>
                <a:ea typeface="Montserrat"/>
                <a:cs typeface="Montserrat"/>
                <a:sym typeface="Montserrat"/>
              </a:rPr>
              <a:t>ЧИ ЗАУВАЖЕННЯМИ </a:t>
            </a:r>
            <a:br>
              <a:rPr b="1" lang="uk" sz="2400">
                <a:solidFill>
                  <a:schemeClr val="dk1"/>
                </a:solidFill>
                <a:latin typeface="Montserrat"/>
                <a:ea typeface="Montserrat"/>
                <a:cs typeface="Montserrat"/>
                <a:sym typeface="Montserrat"/>
              </a:rPr>
            </a:br>
            <a:r>
              <a:rPr b="1" lang="uk" sz="2400">
                <a:solidFill>
                  <a:schemeClr val="dk1"/>
                </a:solidFill>
                <a:latin typeface="Montserrat"/>
                <a:ea typeface="Montserrat"/>
                <a:cs typeface="Montserrat"/>
                <a:sym typeface="Montserrat"/>
              </a:rPr>
              <a:t>ПРО ЦЕЙ УРОК?</a:t>
            </a:r>
            <a:endParaRPr b="1" sz="2400">
              <a:latin typeface="Montserrat"/>
              <a:ea typeface="Montserrat"/>
              <a:cs typeface="Montserrat"/>
              <a:sym typeface="Montserrat"/>
            </a:endParaRPr>
          </a:p>
        </p:txBody>
      </p:sp>
      <p:sp>
        <p:nvSpPr>
          <p:cNvPr id="1116" name="Google Shape;1116;p80"/>
          <p:cNvSpPr/>
          <p:nvPr/>
        </p:nvSpPr>
        <p:spPr>
          <a:xfrm>
            <a:off x="463883" y="3953225"/>
            <a:ext cx="3368025" cy="39350"/>
          </a:xfrm>
          <a:custGeom>
            <a:rect b="b" l="l" r="r" t="t"/>
            <a:pathLst>
              <a:path extrusionOk="0" h="1574" w="134721">
                <a:moveTo>
                  <a:pt x="0" y="0"/>
                </a:moveTo>
                <a:cubicBezTo>
                  <a:pt x="44910" y="0"/>
                  <a:pt x="89811" y="1574"/>
                  <a:pt x="134721" y="1574"/>
                </a:cubicBezTo>
              </a:path>
            </a:pathLst>
          </a:custGeom>
          <a:noFill/>
          <a:ln cap="flat" cmpd="sng" w="28575">
            <a:solidFill>
              <a:srgbClr val="FBBD04"/>
            </a:solidFill>
            <a:prstDash val="solid"/>
            <a:round/>
            <a:headEnd len="med" w="med" type="none"/>
            <a:tailEnd len="med" w="med" type="none"/>
          </a:ln>
        </p:spPr>
      </p:sp>
    </p:spTree>
  </p:cSld>
  <p:clrMapOvr>
    <a:masterClrMapping/>
  </p:clrMapOvr>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1F4FF"/>
        </a:solidFill>
      </p:bgPr>
    </p:bg>
    <p:spTree>
      <p:nvGrpSpPr>
        <p:cNvPr id="1120" name="Shape 1120"/>
        <p:cNvGrpSpPr/>
        <p:nvPr/>
      </p:nvGrpSpPr>
      <p:grpSpPr>
        <a:xfrm>
          <a:off x="0" y="0"/>
          <a:ext cx="0" cy="0"/>
          <a:chOff x="0" y="0"/>
          <a:chExt cx="0" cy="0"/>
        </a:xfrm>
      </p:grpSpPr>
      <p:pic>
        <p:nvPicPr>
          <p:cNvPr id="1121" name="Google Shape;1121;p81">
            <a:hlinkClick r:id="rId3"/>
          </p:cNvPr>
          <p:cNvPicPr preferRelativeResize="0"/>
          <p:nvPr/>
        </p:nvPicPr>
        <p:blipFill>
          <a:blip r:embed="rId4">
            <a:alphaModFix/>
          </a:blip>
          <a:stretch>
            <a:fillRect/>
          </a:stretch>
        </p:blipFill>
        <p:spPr>
          <a:xfrm>
            <a:off x="3359300" y="519375"/>
            <a:ext cx="5646049" cy="3495151"/>
          </a:xfrm>
          <a:prstGeom prst="rect">
            <a:avLst/>
          </a:prstGeom>
          <a:noFill/>
          <a:ln>
            <a:noFill/>
          </a:ln>
        </p:spPr>
      </p:pic>
      <p:sp>
        <p:nvSpPr>
          <p:cNvPr id="1122" name="Google Shape;1122;p81"/>
          <p:cNvSpPr txBox="1"/>
          <p:nvPr/>
        </p:nvSpPr>
        <p:spPr>
          <a:xfrm>
            <a:off x="356225" y="470750"/>
            <a:ext cx="4373100" cy="25431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uk" sz="2400">
                <a:solidFill>
                  <a:schemeClr val="dk1"/>
                </a:solidFill>
                <a:latin typeface="Montserrat"/>
                <a:ea typeface="Montserrat"/>
                <a:cs typeface="Montserrat"/>
                <a:sym typeface="Montserrat"/>
              </a:rPr>
              <a:t>Ще більше корисних </a:t>
            </a:r>
            <a:br>
              <a:rPr b="1" lang="uk" sz="2400">
                <a:solidFill>
                  <a:schemeClr val="dk1"/>
                </a:solidFill>
                <a:latin typeface="Montserrat"/>
                <a:ea typeface="Montserrat"/>
                <a:cs typeface="Montserrat"/>
                <a:sym typeface="Montserrat"/>
              </a:rPr>
            </a:br>
            <a:r>
              <a:rPr b="1" lang="uk" sz="2400">
                <a:solidFill>
                  <a:schemeClr val="dk1"/>
                </a:solidFill>
                <a:latin typeface="Montserrat"/>
                <a:ea typeface="Montserrat"/>
                <a:cs typeface="Montserrat"/>
                <a:sym typeface="Montserrat"/>
              </a:rPr>
              <a:t>та інтерактивних матеріалів для дітей знайдете в онлайн-базі знань «Спільнотека» </a:t>
            </a:r>
            <a:br>
              <a:rPr b="1" lang="uk" sz="2400">
                <a:solidFill>
                  <a:schemeClr val="dk1"/>
                </a:solidFill>
                <a:latin typeface="Montserrat"/>
                <a:ea typeface="Montserrat"/>
                <a:cs typeface="Montserrat"/>
                <a:sym typeface="Montserrat"/>
              </a:rPr>
            </a:br>
            <a:r>
              <a:rPr b="1" lang="uk" sz="2400">
                <a:solidFill>
                  <a:schemeClr val="dk1"/>
                </a:solidFill>
                <a:latin typeface="Montserrat"/>
                <a:ea typeface="Montserrat"/>
                <a:cs typeface="Montserrat"/>
                <a:sym typeface="Montserrat"/>
              </a:rPr>
              <a:t>від ЮНІСЕФ</a:t>
            </a:r>
            <a:endParaRPr b="1" sz="2400">
              <a:latin typeface="Montserrat"/>
              <a:ea typeface="Montserrat"/>
              <a:cs typeface="Montserrat"/>
              <a:sym typeface="Montserrat"/>
            </a:endParaRPr>
          </a:p>
        </p:txBody>
      </p:sp>
      <p:sp>
        <p:nvSpPr>
          <p:cNvPr id="1123" name="Google Shape;1123;p81"/>
          <p:cNvSpPr txBox="1"/>
          <p:nvPr/>
        </p:nvSpPr>
        <p:spPr>
          <a:xfrm>
            <a:off x="305952" y="3735800"/>
            <a:ext cx="4493400" cy="769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uk" sz="3800">
                <a:solidFill>
                  <a:schemeClr val="dk1"/>
                </a:solidFill>
                <a:latin typeface="Montserrat SemiBold"/>
                <a:ea typeface="Montserrat SemiBold"/>
                <a:cs typeface="Montserrat SemiBold"/>
                <a:sym typeface="Montserrat SemiBold"/>
              </a:rPr>
              <a:t>spilnoteka.org</a:t>
            </a:r>
            <a:endParaRPr sz="3800"/>
          </a:p>
        </p:txBody>
      </p:sp>
      <p:sp>
        <p:nvSpPr>
          <p:cNvPr id="1124" name="Google Shape;1124;p81"/>
          <p:cNvSpPr/>
          <p:nvPr/>
        </p:nvSpPr>
        <p:spPr>
          <a:xfrm>
            <a:off x="185900" y="3674900"/>
            <a:ext cx="4142253" cy="919660"/>
          </a:xfrm>
          <a:custGeom>
            <a:rect b="b" l="l" r="r" t="t"/>
            <a:pathLst>
              <a:path extrusionOk="0" h="31916" w="86867">
                <a:moveTo>
                  <a:pt x="17116" y="482"/>
                </a:moveTo>
                <a:cubicBezTo>
                  <a:pt x="9741" y="482"/>
                  <a:pt x="1162" y="7345"/>
                  <a:pt x="118" y="14646"/>
                </a:cubicBezTo>
                <a:cubicBezTo>
                  <a:pt x="-824" y="21232"/>
                  <a:pt x="6443" y="27410"/>
                  <a:pt x="12394" y="30384"/>
                </a:cubicBezTo>
                <a:cubicBezTo>
                  <a:pt x="17102" y="32737"/>
                  <a:pt x="22870" y="31644"/>
                  <a:pt x="28133" y="31644"/>
                </a:cubicBezTo>
                <a:cubicBezTo>
                  <a:pt x="38354" y="31644"/>
                  <a:pt x="48563" y="30364"/>
                  <a:pt x="58665" y="28811"/>
                </a:cubicBezTo>
                <a:cubicBezTo>
                  <a:pt x="68486" y="27301"/>
                  <a:pt x="83953" y="27434"/>
                  <a:pt x="86365" y="17794"/>
                </a:cubicBezTo>
                <a:cubicBezTo>
                  <a:pt x="92183" y="-5461"/>
                  <a:pt x="40458" y="796"/>
                  <a:pt x="16486" y="796"/>
                </a:cubicBezTo>
              </a:path>
            </a:pathLst>
          </a:custGeom>
          <a:noFill/>
          <a:ln cap="flat" cmpd="sng" w="28575">
            <a:solidFill>
              <a:srgbClr val="F8D468"/>
            </a:solidFill>
            <a:prstDash val="solid"/>
            <a:round/>
            <a:headEnd len="med" w="med" type="none"/>
            <a:tailEnd len="med" w="med" type="none"/>
          </a:ln>
        </p:spPr>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